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7"/>
  </p:notesMasterIdLst>
  <p:sldIdLst>
    <p:sldId id="256" r:id="rId2"/>
    <p:sldId id="257" r:id="rId3"/>
    <p:sldId id="963" r:id="rId4"/>
    <p:sldId id="985" r:id="rId5"/>
    <p:sldId id="986" r:id="rId6"/>
    <p:sldId id="763" r:id="rId7"/>
    <p:sldId id="964" r:id="rId8"/>
    <p:sldId id="863" r:id="rId9"/>
    <p:sldId id="761" r:id="rId10"/>
    <p:sldId id="768" r:id="rId11"/>
    <p:sldId id="770" r:id="rId12"/>
    <p:sldId id="771" r:id="rId13"/>
    <p:sldId id="779" r:id="rId14"/>
    <p:sldId id="781" r:id="rId15"/>
    <p:sldId id="780" r:id="rId16"/>
    <p:sldId id="971" r:id="rId17"/>
    <p:sldId id="993" r:id="rId18"/>
    <p:sldId id="965" r:id="rId19"/>
    <p:sldId id="782" r:id="rId20"/>
    <p:sldId id="809" r:id="rId21"/>
    <p:sldId id="811" r:id="rId22"/>
    <p:sldId id="806" r:id="rId23"/>
    <p:sldId id="807" r:id="rId24"/>
    <p:sldId id="808" r:id="rId25"/>
    <p:sldId id="810" r:id="rId26"/>
    <p:sldId id="812" r:id="rId27"/>
    <p:sldId id="813" r:id="rId28"/>
    <p:sldId id="814" r:id="rId29"/>
    <p:sldId id="815" r:id="rId30"/>
    <p:sldId id="816" r:id="rId31"/>
    <p:sldId id="972" r:id="rId32"/>
    <p:sldId id="994" r:id="rId33"/>
    <p:sldId id="966" r:id="rId34"/>
    <p:sldId id="789" r:id="rId35"/>
    <p:sldId id="788" r:id="rId36"/>
    <p:sldId id="791" r:id="rId37"/>
    <p:sldId id="792" r:id="rId38"/>
    <p:sldId id="793" r:id="rId39"/>
    <p:sldId id="790" r:id="rId40"/>
    <p:sldId id="795" r:id="rId41"/>
    <p:sldId id="973" r:id="rId42"/>
    <p:sldId id="989" r:id="rId43"/>
    <p:sldId id="990" r:id="rId44"/>
    <p:sldId id="967" r:id="rId45"/>
    <p:sldId id="974" r:id="rId46"/>
    <p:sldId id="975" r:id="rId47"/>
    <p:sldId id="976" r:id="rId48"/>
    <p:sldId id="977" r:id="rId49"/>
    <p:sldId id="978" r:id="rId50"/>
    <p:sldId id="979" r:id="rId51"/>
    <p:sldId id="980" r:id="rId52"/>
    <p:sldId id="981" r:id="rId53"/>
    <p:sldId id="982" r:id="rId54"/>
    <p:sldId id="991" r:id="rId55"/>
    <p:sldId id="992" r:id="rId56"/>
    <p:sldId id="968" r:id="rId57"/>
    <p:sldId id="853" r:id="rId58"/>
    <p:sldId id="742" r:id="rId59"/>
    <p:sldId id="744" r:id="rId60"/>
    <p:sldId id="745" r:id="rId61"/>
    <p:sldId id="746" r:id="rId62"/>
    <p:sldId id="747" r:id="rId63"/>
    <p:sldId id="748" r:id="rId64"/>
    <p:sldId id="749" r:id="rId65"/>
    <p:sldId id="750" r:id="rId66"/>
    <p:sldId id="751" r:id="rId67"/>
    <p:sldId id="752" r:id="rId68"/>
    <p:sldId id="962" r:id="rId69"/>
    <p:sldId id="961" r:id="rId70"/>
    <p:sldId id="753" r:id="rId71"/>
    <p:sldId id="754" r:id="rId72"/>
    <p:sldId id="755" r:id="rId73"/>
    <p:sldId id="756" r:id="rId74"/>
    <p:sldId id="757" r:id="rId75"/>
    <p:sldId id="854" r:id="rId76"/>
    <p:sldId id="758" r:id="rId77"/>
    <p:sldId id="759" r:id="rId78"/>
    <p:sldId id="995" r:id="rId79"/>
    <p:sldId id="969" r:id="rId80"/>
    <p:sldId id="855" r:id="rId81"/>
    <p:sldId id="820" r:id="rId82"/>
    <p:sldId id="821" r:id="rId83"/>
    <p:sldId id="822" r:id="rId84"/>
    <p:sldId id="823" r:id="rId85"/>
    <p:sldId id="824" r:id="rId86"/>
    <p:sldId id="825" r:id="rId87"/>
    <p:sldId id="866" r:id="rId88"/>
    <p:sldId id="826" r:id="rId89"/>
    <p:sldId id="827" r:id="rId90"/>
    <p:sldId id="828" r:id="rId91"/>
    <p:sldId id="845" r:id="rId92"/>
    <p:sldId id="829" r:id="rId93"/>
    <p:sldId id="846" r:id="rId94"/>
    <p:sldId id="997" r:id="rId95"/>
    <p:sldId id="867" r:id="rId9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E488E4"/>
    <a:srgbClr val="FF75DB"/>
    <a:srgbClr val="F4B183"/>
    <a:srgbClr val="FF3300"/>
    <a:srgbClr val="0432FF"/>
    <a:srgbClr val="7030A0"/>
    <a:srgbClr val="D26CAF"/>
    <a:srgbClr val="0099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26" autoAdjust="0"/>
    <p:restoredTop sz="86331" autoAdjust="0"/>
  </p:normalViewPr>
  <p:slideViewPr>
    <p:cSldViewPr snapToGrid="0">
      <p:cViewPr varScale="1">
        <p:scale>
          <a:sx n="64" d="100"/>
          <a:sy n="64" d="100"/>
        </p:scale>
        <p:origin x="57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A632BBC-2D0A-4A73-9A78-C4880F98BAE3}" type="doc">
      <dgm:prSet loTypeId="urn:microsoft.com/office/officeart/2005/8/layout/cycle8#1" loCatId="cycle" qsTypeId="urn:microsoft.com/office/officeart/2005/8/quickstyle/simple4#1" qsCatId="simple" csTypeId="urn:microsoft.com/office/officeart/2005/8/colors/colorful5#1" csCatId="colorful" phldr="1"/>
      <dgm:spPr/>
    </dgm:pt>
    <dgm:pt modelId="{C0B766B1-F3ED-41CF-9F84-2E9F99DCC12F}">
      <dgm:prSet phldrT="[文本]"/>
      <dgm:spPr/>
      <dgm:t>
        <a:bodyPr/>
        <a:lstStyle/>
        <a:p>
          <a:endParaRPr lang="zh-CN" altLang="en-US" dirty="0"/>
        </a:p>
      </dgm:t>
    </dgm:pt>
    <dgm:pt modelId="{8A8805AA-C399-431D-A0AF-FF977F1DB9EA}" type="parTrans" cxnId="{B7B9CA36-2379-46B4-B196-509D8A1389EA}">
      <dgm:prSet/>
      <dgm:spPr/>
      <dgm:t>
        <a:bodyPr/>
        <a:lstStyle/>
        <a:p>
          <a:endParaRPr lang="zh-CN" altLang="en-US"/>
        </a:p>
      </dgm:t>
    </dgm:pt>
    <dgm:pt modelId="{B774FD20-7230-4362-B4B8-64604A981D1C}" type="sibTrans" cxnId="{B7B9CA36-2379-46B4-B196-509D8A1389EA}">
      <dgm:prSet/>
      <dgm:spPr/>
      <dgm:t>
        <a:bodyPr/>
        <a:lstStyle/>
        <a:p>
          <a:endParaRPr lang="zh-CN" altLang="en-US"/>
        </a:p>
      </dgm:t>
    </dgm:pt>
    <dgm:pt modelId="{B16C285C-6BEB-4E3E-9D21-B34E07D895F2}">
      <dgm:prSet phldrT="[文本]"/>
      <dgm:spPr/>
      <dgm:t>
        <a:bodyPr/>
        <a:lstStyle/>
        <a:p>
          <a:endParaRPr lang="zh-CN" altLang="en-US" dirty="0"/>
        </a:p>
      </dgm:t>
    </dgm:pt>
    <dgm:pt modelId="{8DF03678-62EB-4FE4-B4FB-5E90B1BB3DF0}" type="parTrans" cxnId="{EB7B7DC7-AB4D-49AC-94A5-6B03667C7D1B}">
      <dgm:prSet/>
      <dgm:spPr/>
      <dgm:t>
        <a:bodyPr/>
        <a:lstStyle/>
        <a:p>
          <a:endParaRPr lang="zh-CN" altLang="en-US"/>
        </a:p>
      </dgm:t>
    </dgm:pt>
    <dgm:pt modelId="{0C291F03-A635-4F01-99EA-911BEC096F56}" type="sibTrans" cxnId="{EB7B7DC7-AB4D-49AC-94A5-6B03667C7D1B}">
      <dgm:prSet/>
      <dgm:spPr/>
      <dgm:t>
        <a:bodyPr/>
        <a:lstStyle/>
        <a:p>
          <a:endParaRPr lang="zh-CN" altLang="en-US"/>
        </a:p>
      </dgm:t>
    </dgm:pt>
    <dgm:pt modelId="{DE7F8AB6-F237-4EEF-AF3C-B29EC5C88770}">
      <dgm:prSet phldrT="[文本]"/>
      <dgm:spPr/>
      <dgm:t>
        <a:bodyPr/>
        <a:lstStyle/>
        <a:p>
          <a:endParaRPr lang="zh-CN" altLang="en-US" dirty="0"/>
        </a:p>
      </dgm:t>
    </dgm:pt>
    <dgm:pt modelId="{80444EE0-FED5-49EA-B832-81DA5030D981}" type="parTrans" cxnId="{5D24FFBC-4118-4CB3-A90C-07824CFE33B4}">
      <dgm:prSet/>
      <dgm:spPr/>
      <dgm:t>
        <a:bodyPr/>
        <a:lstStyle/>
        <a:p>
          <a:endParaRPr lang="zh-CN" altLang="en-US"/>
        </a:p>
      </dgm:t>
    </dgm:pt>
    <dgm:pt modelId="{25EF94B6-211D-4AE8-914A-B65E8EB52B47}" type="sibTrans" cxnId="{5D24FFBC-4118-4CB3-A90C-07824CFE33B4}">
      <dgm:prSet/>
      <dgm:spPr/>
      <dgm:t>
        <a:bodyPr/>
        <a:lstStyle/>
        <a:p>
          <a:endParaRPr lang="zh-CN" altLang="en-US"/>
        </a:p>
      </dgm:t>
    </dgm:pt>
    <dgm:pt modelId="{4B5340E3-874B-4060-836B-2782C656EBD5}" type="pres">
      <dgm:prSet presAssocID="{3A632BBC-2D0A-4A73-9A78-C4880F98BAE3}" presName="compositeShape" presStyleCnt="0">
        <dgm:presLayoutVars>
          <dgm:chMax val="7"/>
          <dgm:dir/>
          <dgm:resizeHandles val="exact"/>
        </dgm:presLayoutVars>
      </dgm:prSet>
      <dgm:spPr/>
    </dgm:pt>
    <dgm:pt modelId="{B506A51C-8B29-4912-823D-989E3BAC3FD2}" type="pres">
      <dgm:prSet presAssocID="{3A632BBC-2D0A-4A73-9A78-C4880F98BAE3}" presName="wedge1" presStyleLbl="node1" presStyleIdx="0" presStyleCnt="3"/>
      <dgm:spPr/>
      <dgm:t>
        <a:bodyPr/>
        <a:lstStyle/>
        <a:p>
          <a:endParaRPr lang="zh-CN" altLang="en-US"/>
        </a:p>
      </dgm:t>
    </dgm:pt>
    <dgm:pt modelId="{6A6F0F9B-8488-4F8A-AF53-BCAD5B844377}" type="pres">
      <dgm:prSet presAssocID="{3A632BBC-2D0A-4A73-9A78-C4880F98BAE3}" presName="dummy1a" presStyleCnt="0"/>
      <dgm:spPr/>
    </dgm:pt>
    <dgm:pt modelId="{7599F255-078F-47DF-9664-9240E2A9321E}" type="pres">
      <dgm:prSet presAssocID="{3A632BBC-2D0A-4A73-9A78-C4880F98BAE3}" presName="dummy1b" presStyleCnt="0"/>
      <dgm:spPr/>
    </dgm:pt>
    <dgm:pt modelId="{2B7A8999-DB47-4AD9-8702-6BC85A57D5C0}" type="pres">
      <dgm:prSet presAssocID="{3A632BBC-2D0A-4A73-9A78-C4880F98BAE3}" presName="wedge1Tx" presStyleLbl="node1" presStyleIdx="0" presStyleCnt="3">
        <dgm:presLayoutVars>
          <dgm:chMax val="0"/>
          <dgm:chPref val="0"/>
          <dgm:bulletEnabled val="1"/>
        </dgm:presLayoutVars>
      </dgm:prSet>
      <dgm:spPr/>
      <dgm:t>
        <a:bodyPr/>
        <a:lstStyle/>
        <a:p>
          <a:endParaRPr lang="zh-CN" altLang="en-US"/>
        </a:p>
      </dgm:t>
    </dgm:pt>
    <dgm:pt modelId="{F72D2F64-C53A-4BFA-9D1B-408545DE70E7}" type="pres">
      <dgm:prSet presAssocID="{3A632BBC-2D0A-4A73-9A78-C4880F98BAE3}" presName="wedge2" presStyleLbl="node1" presStyleIdx="1" presStyleCnt="3"/>
      <dgm:spPr/>
      <dgm:t>
        <a:bodyPr/>
        <a:lstStyle/>
        <a:p>
          <a:endParaRPr lang="zh-CN" altLang="en-US"/>
        </a:p>
      </dgm:t>
    </dgm:pt>
    <dgm:pt modelId="{42D2D794-C205-4B78-904D-D91B9CD44B42}" type="pres">
      <dgm:prSet presAssocID="{3A632BBC-2D0A-4A73-9A78-C4880F98BAE3}" presName="dummy2a" presStyleCnt="0"/>
      <dgm:spPr/>
    </dgm:pt>
    <dgm:pt modelId="{04A87E30-D16E-4E6A-A1EC-8FE3526EDC19}" type="pres">
      <dgm:prSet presAssocID="{3A632BBC-2D0A-4A73-9A78-C4880F98BAE3}" presName="dummy2b" presStyleCnt="0"/>
      <dgm:spPr/>
    </dgm:pt>
    <dgm:pt modelId="{EB196716-B28F-449C-B762-3486360CDD9F}" type="pres">
      <dgm:prSet presAssocID="{3A632BBC-2D0A-4A73-9A78-C4880F98BAE3}" presName="wedge2Tx" presStyleLbl="node1" presStyleIdx="1" presStyleCnt="3">
        <dgm:presLayoutVars>
          <dgm:chMax val="0"/>
          <dgm:chPref val="0"/>
          <dgm:bulletEnabled val="1"/>
        </dgm:presLayoutVars>
      </dgm:prSet>
      <dgm:spPr/>
      <dgm:t>
        <a:bodyPr/>
        <a:lstStyle/>
        <a:p>
          <a:endParaRPr lang="zh-CN" altLang="en-US"/>
        </a:p>
      </dgm:t>
    </dgm:pt>
    <dgm:pt modelId="{9364AD3D-B75C-453F-9ACC-D511EFA1C3E5}" type="pres">
      <dgm:prSet presAssocID="{3A632BBC-2D0A-4A73-9A78-C4880F98BAE3}" presName="wedge3" presStyleLbl="node1" presStyleIdx="2" presStyleCnt="3" custLinFactNeighborX="-2708" custLinFactNeighborY="-1721"/>
      <dgm:spPr/>
      <dgm:t>
        <a:bodyPr/>
        <a:lstStyle/>
        <a:p>
          <a:endParaRPr lang="zh-CN" altLang="en-US"/>
        </a:p>
      </dgm:t>
    </dgm:pt>
    <dgm:pt modelId="{0A324597-33FF-45DC-A269-6CE704613080}" type="pres">
      <dgm:prSet presAssocID="{3A632BBC-2D0A-4A73-9A78-C4880F98BAE3}" presName="dummy3a" presStyleCnt="0"/>
      <dgm:spPr/>
    </dgm:pt>
    <dgm:pt modelId="{1A893D72-570C-4FB8-9D9F-04C9B26E4EE1}" type="pres">
      <dgm:prSet presAssocID="{3A632BBC-2D0A-4A73-9A78-C4880F98BAE3}" presName="dummy3b" presStyleCnt="0"/>
      <dgm:spPr/>
    </dgm:pt>
    <dgm:pt modelId="{F80477D7-0F63-4FF4-84A3-E290A120984A}" type="pres">
      <dgm:prSet presAssocID="{3A632BBC-2D0A-4A73-9A78-C4880F98BAE3}" presName="wedge3Tx" presStyleLbl="node1" presStyleIdx="2" presStyleCnt="3">
        <dgm:presLayoutVars>
          <dgm:chMax val="0"/>
          <dgm:chPref val="0"/>
          <dgm:bulletEnabled val="1"/>
        </dgm:presLayoutVars>
      </dgm:prSet>
      <dgm:spPr/>
      <dgm:t>
        <a:bodyPr/>
        <a:lstStyle/>
        <a:p>
          <a:endParaRPr lang="zh-CN" altLang="en-US"/>
        </a:p>
      </dgm:t>
    </dgm:pt>
    <dgm:pt modelId="{67A587B6-ADE3-41EB-B51B-DD85B53511ED}" type="pres">
      <dgm:prSet presAssocID="{25EF94B6-211D-4AE8-914A-B65E8EB52B47}" presName="arrowWedge1" presStyleLbl="fgSibTrans2D1" presStyleIdx="0" presStyleCnt="3"/>
      <dgm:spPr/>
    </dgm:pt>
    <dgm:pt modelId="{555F1AE7-0550-4E9E-8F56-9677AA4AAF99}" type="pres">
      <dgm:prSet presAssocID="{B774FD20-7230-4362-B4B8-64604A981D1C}" presName="arrowWedge2" presStyleLbl="fgSibTrans2D1" presStyleIdx="1" presStyleCnt="3"/>
      <dgm:spPr/>
    </dgm:pt>
    <dgm:pt modelId="{DF2B738C-7305-4C14-B23D-741876E947CA}" type="pres">
      <dgm:prSet presAssocID="{0C291F03-A635-4F01-99EA-911BEC096F56}" presName="arrowWedge3" presStyleLbl="fgSibTrans2D1" presStyleIdx="2" presStyleCnt="3"/>
      <dgm:spPr/>
    </dgm:pt>
  </dgm:ptLst>
  <dgm:cxnLst>
    <dgm:cxn modelId="{B7B9CA36-2379-46B4-B196-509D8A1389EA}" srcId="{3A632BBC-2D0A-4A73-9A78-C4880F98BAE3}" destId="{C0B766B1-F3ED-41CF-9F84-2E9F99DCC12F}" srcOrd="1" destOrd="0" parTransId="{8A8805AA-C399-431D-A0AF-FF977F1DB9EA}" sibTransId="{B774FD20-7230-4362-B4B8-64604A981D1C}"/>
    <dgm:cxn modelId="{84C2472A-2905-4EC7-91E1-8C28E8EB22CA}" type="presOf" srcId="{C0B766B1-F3ED-41CF-9F84-2E9F99DCC12F}" destId="{EB196716-B28F-449C-B762-3486360CDD9F}" srcOrd="1" destOrd="0" presId="urn:microsoft.com/office/officeart/2005/8/layout/cycle8#1"/>
    <dgm:cxn modelId="{ABA0AD07-E812-4F7A-9F01-21A265C3476D}" type="presOf" srcId="{B16C285C-6BEB-4E3E-9D21-B34E07D895F2}" destId="{F80477D7-0F63-4FF4-84A3-E290A120984A}" srcOrd="1" destOrd="0" presId="urn:microsoft.com/office/officeart/2005/8/layout/cycle8#1"/>
    <dgm:cxn modelId="{2A4C8A98-4272-4A33-8FDF-4BA01FBA621C}" type="presOf" srcId="{DE7F8AB6-F237-4EEF-AF3C-B29EC5C88770}" destId="{B506A51C-8B29-4912-823D-989E3BAC3FD2}" srcOrd="0" destOrd="0" presId="urn:microsoft.com/office/officeart/2005/8/layout/cycle8#1"/>
    <dgm:cxn modelId="{CD680381-5C2D-424D-9BEA-E11F14A6A90B}" type="presOf" srcId="{3A632BBC-2D0A-4A73-9A78-C4880F98BAE3}" destId="{4B5340E3-874B-4060-836B-2782C656EBD5}" srcOrd="0" destOrd="0" presId="urn:microsoft.com/office/officeart/2005/8/layout/cycle8#1"/>
    <dgm:cxn modelId="{EB7B7DC7-AB4D-49AC-94A5-6B03667C7D1B}" srcId="{3A632BBC-2D0A-4A73-9A78-C4880F98BAE3}" destId="{B16C285C-6BEB-4E3E-9D21-B34E07D895F2}" srcOrd="2" destOrd="0" parTransId="{8DF03678-62EB-4FE4-B4FB-5E90B1BB3DF0}" sibTransId="{0C291F03-A635-4F01-99EA-911BEC096F56}"/>
    <dgm:cxn modelId="{5D24FFBC-4118-4CB3-A90C-07824CFE33B4}" srcId="{3A632BBC-2D0A-4A73-9A78-C4880F98BAE3}" destId="{DE7F8AB6-F237-4EEF-AF3C-B29EC5C88770}" srcOrd="0" destOrd="0" parTransId="{80444EE0-FED5-49EA-B832-81DA5030D981}" sibTransId="{25EF94B6-211D-4AE8-914A-B65E8EB52B47}"/>
    <dgm:cxn modelId="{68DB72AB-2918-4F7F-9EB9-24ED0FF9E961}" type="presOf" srcId="{C0B766B1-F3ED-41CF-9F84-2E9F99DCC12F}" destId="{F72D2F64-C53A-4BFA-9D1B-408545DE70E7}" srcOrd="0" destOrd="0" presId="urn:microsoft.com/office/officeart/2005/8/layout/cycle8#1"/>
    <dgm:cxn modelId="{079C169F-379E-47F5-923B-5F922018E034}" type="presOf" srcId="{DE7F8AB6-F237-4EEF-AF3C-B29EC5C88770}" destId="{2B7A8999-DB47-4AD9-8702-6BC85A57D5C0}" srcOrd="1" destOrd="0" presId="urn:microsoft.com/office/officeart/2005/8/layout/cycle8#1"/>
    <dgm:cxn modelId="{0456A360-7690-4EAB-BB16-AA464FA8E4DB}" type="presOf" srcId="{B16C285C-6BEB-4E3E-9D21-B34E07D895F2}" destId="{9364AD3D-B75C-453F-9ACC-D511EFA1C3E5}" srcOrd="0" destOrd="0" presId="urn:microsoft.com/office/officeart/2005/8/layout/cycle8#1"/>
    <dgm:cxn modelId="{17538EDA-A9EA-41CD-9EBC-E601BE4804FF}" type="presParOf" srcId="{4B5340E3-874B-4060-836B-2782C656EBD5}" destId="{B506A51C-8B29-4912-823D-989E3BAC3FD2}" srcOrd="0" destOrd="0" presId="urn:microsoft.com/office/officeart/2005/8/layout/cycle8#1"/>
    <dgm:cxn modelId="{D78B796F-732B-40DD-9985-6CE58F7DFC10}" type="presParOf" srcId="{4B5340E3-874B-4060-836B-2782C656EBD5}" destId="{6A6F0F9B-8488-4F8A-AF53-BCAD5B844377}" srcOrd="1" destOrd="0" presId="urn:microsoft.com/office/officeart/2005/8/layout/cycle8#1"/>
    <dgm:cxn modelId="{7066B3D5-1BCF-43CD-AF6E-B27D316FBB58}" type="presParOf" srcId="{4B5340E3-874B-4060-836B-2782C656EBD5}" destId="{7599F255-078F-47DF-9664-9240E2A9321E}" srcOrd="2" destOrd="0" presId="urn:microsoft.com/office/officeart/2005/8/layout/cycle8#1"/>
    <dgm:cxn modelId="{6CC5F60C-CC23-4230-80FA-9D178AE5C58C}" type="presParOf" srcId="{4B5340E3-874B-4060-836B-2782C656EBD5}" destId="{2B7A8999-DB47-4AD9-8702-6BC85A57D5C0}" srcOrd="3" destOrd="0" presId="urn:microsoft.com/office/officeart/2005/8/layout/cycle8#1"/>
    <dgm:cxn modelId="{FBF16064-971A-48DE-BE61-BB593AA8D6E0}" type="presParOf" srcId="{4B5340E3-874B-4060-836B-2782C656EBD5}" destId="{F72D2F64-C53A-4BFA-9D1B-408545DE70E7}" srcOrd="4" destOrd="0" presId="urn:microsoft.com/office/officeart/2005/8/layout/cycle8#1"/>
    <dgm:cxn modelId="{04AEE015-629A-42FF-A279-A21E3DC7016C}" type="presParOf" srcId="{4B5340E3-874B-4060-836B-2782C656EBD5}" destId="{42D2D794-C205-4B78-904D-D91B9CD44B42}" srcOrd="5" destOrd="0" presId="urn:microsoft.com/office/officeart/2005/8/layout/cycle8#1"/>
    <dgm:cxn modelId="{D8BE7967-01A5-4BB9-BF3C-AF200E78A973}" type="presParOf" srcId="{4B5340E3-874B-4060-836B-2782C656EBD5}" destId="{04A87E30-D16E-4E6A-A1EC-8FE3526EDC19}" srcOrd="6" destOrd="0" presId="urn:microsoft.com/office/officeart/2005/8/layout/cycle8#1"/>
    <dgm:cxn modelId="{E96203F8-7B0D-48EC-99C8-697E635DC8B1}" type="presParOf" srcId="{4B5340E3-874B-4060-836B-2782C656EBD5}" destId="{EB196716-B28F-449C-B762-3486360CDD9F}" srcOrd="7" destOrd="0" presId="urn:microsoft.com/office/officeart/2005/8/layout/cycle8#1"/>
    <dgm:cxn modelId="{1D52E17E-3A08-4314-A0C2-F84488DC1A05}" type="presParOf" srcId="{4B5340E3-874B-4060-836B-2782C656EBD5}" destId="{9364AD3D-B75C-453F-9ACC-D511EFA1C3E5}" srcOrd="8" destOrd="0" presId="urn:microsoft.com/office/officeart/2005/8/layout/cycle8#1"/>
    <dgm:cxn modelId="{5377357F-7833-4B8C-A773-20619917D45E}" type="presParOf" srcId="{4B5340E3-874B-4060-836B-2782C656EBD5}" destId="{0A324597-33FF-45DC-A269-6CE704613080}" srcOrd="9" destOrd="0" presId="urn:microsoft.com/office/officeart/2005/8/layout/cycle8#1"/>
    <dgm:cxn modelId="{35ACB737-F9CE-4A06-9A83-BD7AAC3F5B39}" type="presParOf" srcId="{4B5340E3-874B-4060-836B-2782C656EBD5}" destId="{1A893D72-570C-4FB8-9D9F-04C9B26E4EE1}" srcOrd="10" destOrd="0" presId="urn:microsoft.com/office/officeart/2005/8/layout/cycle8#1"/>
    <dgm:cxn modelId="{8F72502C-E28B-48C1-8FDE-172F74BF5024}" type="presParOf" srcId="{4B5340E3-874B-4060-836B-2782C656EBD5}" destId="{F80477D7-0F63-4FF4-84A3-E290A120984A}" srcOrd="11" destOrd="0" presId="urn:microsoft.com/office/officeart/2005/8/layout/cycle8#1"/>
    <dgm:cxn modelId="{45E73B1C-C670-41F3-A4C5-E90868367976}" type="presParOf" srcId="{4B5340E3-874B-4060-836B-2782C656EBD5}" destId="{67A587B6-ADE3-41EB-B51B-DD85B53511ED}" srcOrd="12" destOrd="0" presId="urn:microsoft.com/office/officeart/2005/8/layout/cycle8#1"/>
    <dgm:cxn modelId="{A11C8712-61D6-4381-9AE0-16B3E90AAEA2}" type="presParOf" srcId="{4B5340E3-874B-4060-836B-2782C656EBD5}" destId="{555F1AE7-0550-4E9E-8F56-9677AA4AAF99}" srcOrd="13" destOrd="0" presId="urn:microsoft.com/office/officeart/2005/8/layout/cycle8#1"/>
    <dgm:cxn modelId="{5EA0EDFB-F34D-43AA-809A-20BA3A41F79C}" type="presParOf" srcId="{4B5340E3-874B-4060-836B-2782C656EBD5}" destId="{DF2B738C-7305-4C14-B23D-741876E947CA}" srcOrd="14" destOrd="0" presId="urn:microsoft.com/office/officeart/2005/8/layout/cycle8#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A52500-CCBE-6B40-9B80-F09A16C5964A}" type="doc">
      <dgm:prSet loTypeId="urn:microsoft.com/office/officeart/2005/8/layout/process1" loCatId="" qsTypeId="urn:microsoft.com/office/officeart/2005/8/quickstyle/simple4#2" qsCatId="simple" csTypeId="urn:microsoft.com/office/officeart/2005/8/colors/accent2_2#1" csCatId="accent2" phldr="1"/>
      <dgm:spPr/>
    </dgm:pt>
    <dgm:pt modelId="{0B1912FF-4441-2E42-93F7-F364AF2EE5C5}">
      <dgm:prSet phldrT="[文本]"/>
      <dgm:spPr/>
      <dgm:t>
        <a:bodyPr/>
        <a:lstStyle/>
        <a:p>
          <a:r>
            <a:rPr lang="zh-CN" altLang="en-US" dirty="0"/>
            <a:t>输入</a:t>
          </a:r>
        </a:p>
      </dgm:t>
    </dgm:pt>
    <dgm:pt modelId="{4C89C5C8-CECF-1046-91CD-390D95828AAF}" type="parTrans" cxnId="{22C1FFC0-62C4-AA46-B339-05E1B39B004F}">
      <dgm:prSet/>
      <dgm:spPr/>
      <dgm:t>
        <a:bodyPr/>
        <a:lstStyle/>
        <a:p>
          <a:endParaRPr lang="zh-CN" altLang="en-US"/>
        </a:p>
      </dgm:t>
    </dgm:pt>
    <dgm:pt modelId="{40F9B1A9-2225-FB4D-A8EC-6071271B54AA}" type="sibTrans" cxnId="{22C1FFC0-62C4-AA46-B339-05E1B39B004F}">
      <dgm:prSet/>
      <dgm:spPr/>
      <dgm:t>
        <a:bodyPr/>
        <a:lstStyle/>
        <a:p>
          <a:endParaRPr lang="zh-CN" altLang="en-US"/>
        </a:p>
      </dgm:t>
    </dgm:pt>
    <dgm:pt modelId="{3CF14552-B961-FE41-8BE1-D5B3C1F912B4}">
      <dgm:prSet phldrT="[文本]"/>
      <dgm:spPr/>
      <dgm:t>
        <a:bodyPr/>
        <a:lstStyle/>
        <a:p>
          <a:r>
            <a:rPr lang="zh-CN" altLang="en-US" dirty="0"/>
            <a:t>特征</a:t>
          </a:r>
        </a:p>
      </dgm:t>
    </dgm:pt>
    <dgm:pt modelId="{D457AA74-36A7-8D4E-AFE2-1C334F3DAF0B}" type="parTrans" cxnId="{B77B91E9-F36F-084E-BF72-327C5AC85D27}">
      <dgm:prSet/>
      <dgm:spPr/>
      <dgm:t>
        <a:bodyPr/>
        <a:lstStyle/>
        <a:p>
          <a:endParaRPr lang="zh-CN" altLang="en-US"/>
        </a:p>
      </dgm:t>
    </dgm:pt>
    <dgm:pt modelId="{48221C65-D69F-8C4B-B23E-E24E5DCCA2D8}" type="sibTrans" cxnId="{B77B91E9-F36F-084E-BF72-327C5AC85D27}">
      <dgm:prSet/>
      <dgm:spPr/>
      <dgm:t>
        <a:bodyPr/>
        <a:lstStyle/>
        <a:p>
          <a:endParaRPr lang="zh-CN" altLang="en-US"/>
        </a:p>
      </dgm:t>
    </dgm:pt>
    <dgm:pt modelId="{43BC77B5-E060-7845-9596-F640070235B8}">
      <dgm:prSet phldrT="[文本]"/>
      <dgm:spPr/>
      <dgm:t>
        <a:bodyPr/>
        <a:lstStyle/>
        <a:p>
          <a:r>
            <a:rPr lang="zh-CN" altLang="en-US" dirty="0"/>
            <a:t>分类</a:t>
          </a:r>
        </a:p>
      </dgm:t>
    </dgm:pt>
    <dgm:pt modelId="{3BF0B6D6-BE23-B34A-96C2-A61523507177}" type="parTrans" cxnId="{F51EC286-A935-5D4B-A078-DD42D09E7FFF}">
      <dgm:prSet/>
      <dgm:spPr/>
      <dgm:t>
        <a:bodyPr/>
        <a:lstStyle/>
        <a:p>
          <a:endParaRPr lang="zh-CN" altLang="en-US"/>
        </a:p>
      </dgm:t>
    </dgm:pt>
    <dgm:pt modelId="{DC090CE0-E4A4-E14B-AEAA-06AE3683057C}" type="sibTrans" cxnId="{F51EC286-A935-5D4B-A078-DD42D09E7FFF}">
      <dgm:prSet/>
      <dgm:spPr/>
      <dgm:t>
        <a:bodyPr/>
        <a:lstStyle/>
        <a:p>
          <a:endParaRPr lang="zh-CN" altLang="en-US"/>
        </a:p>
      </dgm:t>
    </dgm:pt>
    <dgm:pt modelId="{ECCF4ED6-4BC6-4E48-AD0E-6471B998D1D7}">
      <dgm:prSet/>
      <dgm:spPr/>
      <dgm:t>
        <a:bodyPr/>
        <a:lstStyle/>
        <a:p>
          <a:r>
            <a:rPr lang="zh-CN" altLang="en-US" dirty="0"/>
            <a:t>结果</a:t>
          </a:r>
        </a:p>
      </dgm:t>
    </dgm:pt>
    <dgm:pt modelId="{C322DB2D-9361-6343-A5B6-226014D75E93}" type="parTrans" cxnId="{5D64A168-46AD-FC4C-B966-73ED301EED65}">
      <dgm:prSet/>
      <dgm:spPr/>
      <dgm:t>
        <a:bodyPr/>
        <a:lstStyle/>
        <a:p>
          <a:endParaRPr lang="zh-CN" altLang="en-US"/>
        </a:p>
      </dgm:t>
    </dgm:pt>
    <dgm:pt modelId="{09ABA1AD-7B6A-5F40-875F-B966A382E7A3}" type="sibTrans" cxnId="{5D64A168-46AD-FC4C-B966-73ED301EED65}">
      <dgm:prSet/>
      <dgm:spPr/>
      <dgm:t>
        <a:bodyPr/>
        <a:lstStyle/>
        <a:p>
          <a:endParaRPr lang="zh-CN" altLang="en-US"/>
        </a:p>
      </dgm:t>
    </dgm:pt>
    <dgm:pt modelId="{AFED29A7-DB7A-C348-AA9C-BA3F507CEB28}" type="pres">
      <dgm:prSet presAssocID="{48A52500-CCBE-6B40-9B80-F09A16C5964A}" presName="Name0" presStyleCnt="0">
        <dgm:presLayoutVars>
          <dgm:dir/>
          <dgm:resizeHandles val="exact"/>
        </dgm:presLayoutVars>
      </dgm:prSet>
      <dgm:spPr/>
    </dgm:pt>
    <dgm:pt modelId="{BEE8AA67-AAC8-1049-9A0F-BDAC4B793093}" type="pres">
      <dgm:prSet presAssocID="{0B1912FF-4441-2E42-93F7-F364AF2EE5C5}" presName="node" presStyleLbl="node1" presStyleIdx="0" presStyleCnt="4">
        <dgm:presLayoutVars>
          <dgm:bulletEnabled val="1"/>
        </dgm:presLayoutVars>
      </dgm:prSet>
      <dgm:spPr/>
      <dgm:t>
        <a:bodyPr/>
        <a:lstStyle/>
        <a:p>
          <a:endParaRPr lang="zh-CN" altLang="en-US"/>
        </a:p>
      </dgm:t>
    </dgm:pt>
    <dgm:pt modelId="{E1646B94-9802-8E41-AA90-4FC2AD43BD37}" type="pres">
      <dgm:prSet presAssocID="{40F9B1A9-2225-FB4D-A8EC-6071271B54AA}" presName="sibTrans" presStyleLbl="sibTrans2D1" presStyleIdx="0" presStyleCnt="3"/>
      <dgm:spPr/>
      <dgm:t>
        <a:bodyPr/>
        <a:lstStyle/>
        <a:p>
          <a:endParaRPr lang="zh-CN" altLang="en-US"/>
        </a:p>
      </dgm:t>
    </dgm:pt>
    <dgm:pt modelId="{F053DAF9-1311-3346-988F-090592E6710D}" type="pres">
      <dgm:prSet presAssocID="{40F9B1A9-2225-FB4D-A8EC-6071271B54AA}" presName="connectorText" presStyleLbl="sibTrans2D1" presStyleIdx="0" presStyleCnt="3"/>
      <dgm:spPr/>
      <dgm:t>
        <a:bodyPr/>
        <a:lstStyle/>
        <a:p>
          <a:endParaRPr lang="zh-CN" altLang="en-US"/>
        </a:p>
      </dgm:t>
    </dgm:pt>
    <dgm:pt modelId="{10B2C139-F00B-E540-A4A3-8BF20EBBD1D8}" type="pres">
      <dgm:prSet presAssocID="{3CF14552-B961-FE41-8BE1-D5B3C1F912B4}" presName="node" presStyleLbl="node1" presStyleIdx="1" presStyleCnt="4">
        <dgm:presLayoutVars>
          <dgm:bulletEnabled val="1"/>
        </dgm:presLayoutVars>
      </dgm:prSet>
      <dgm:spPr/>
      <dgm:t>
        <a:bodyPr/>
        <a:lstStyle/>
        <a:p>
          <a:endParaRPr lang="zh-CN" altLang="en-US"/>
        </a:p>
      </dgm:t>
    </dgm:pt>
    <dgm:pt modelId="{8DF98D86-3C28-9448-A992-1EBE9D91F0B7}" type="pres">
      <dgm:prSet presAssocID="{48221C65-D69F-8C4B-B23E-E24E5DCCA2D8}" presName="sibTrans" presStyleLbl="sibTrans2D1" presStyleIdx="1" presStyleCnt="3"/>
      <dgm:spPr/>
      <dgm:t>
        <a:bodyPr/>
        <a:lstStyle/>
        <a:p>
          <a:endParaRPr lang="zh-CN" altLang="en-US"/>
        </a:p>
      </dgm:t>
    </dgm:pt>
    <dgm:pt modelId="{B3096036-5BA7-8048-B9B4-11C4D9DF9F9F}" type="pres">
      <dgm:prSet presAssocID="{48221C65-D69F-8C4B-B23E-E24E5DCCA2D8}" presName="connectorText" presStyleLbl="sibTrans2D1" presStyleIdx="1" presStyleCnt="3"/>
      <dgm:spPr/>
      <dgm:t>
        <a:bodyPr/>
        <a:lstStyle/>
        <a:p>
          <a:endParaRPr lang="zh-CN" altLang="en-US"/>
        </a:p>
      </dgm:t>
    </dgm:pt>
    <dgm:pt modelId="{EF77E4FF-80D7-5A48-84C4-F97EC0820A43}" type="pres">
      <dgm:prSet presAssocID="{43BC77B5-E060-7845-9596-F640070235B8}" presName="node" presStyleLbl="node1" presStyleIdx="2" presStyleCnt="4">
        <dgm:presLayoutVars>
          <dgm:bulletEnabled val="1"/>
        </dgm:presLayoutVars>
      </dgm:prSet>
      <dgm:spPr/>
      <dgm:t>
        <a:bodyPr/>
        <a:lstStyle/>
        <a:p>
          <a:endParaRPr lang="zh-CN" altLang="en-US"/>
        </a:p>
      </dgm:t>
    </dgm:pt>
    <dgm:pt modelId="{7AA42824-569A-1641-BF87-615459E2D282}" type="pres">
      <dgm:prSet presAssocID="{DC090CE0-E4A4-E14B-AEAA-06AE3683057C}" presName="sibTrans" presStyleLbl="sibTrans2D1" presStyleIdx="2" presStyleCnt="3"/>
      <dgm:spPr/>
      <dgm:t>
        <a:bodyPr/>
        <a:lstStyle/>
        <a:p>
          <a:endParaRPr lang="zh-CN" altLang="en-US"/>
        </a:p>
      </dgm:t>
    </dgm:pt>
    <dgm:pt modelId="{511FBBD9-5136-A34F-833B-7F9C43A3D5B3}" type="pres">
      <dgm:prSet presAssocID="{DC090CE0-E4A4-E14B-AEAA-06AE3683057C}" presName="connectorText" presStyleLbl="sibTrans2D1" presStyleIdx="2" presStyleCnt="3"/>
      <dgm:spPr/>
      <dgm:t>
        <a:bodyPr/>
        <a:lstStyle/>
        <a:p>
          <a:endParaRPr lang="zh-CN" altLang="en-US"/>
        </a:p>
      </dgm:t>
    </dgm:pt>
    <dgm:pt modelId="{D3AAA512-DDF3-914E-8D71-9CED051E37B3}" type="pres">
      <dgm:prSet presAssocID="{ECCF4ED6-4BC6-4E48-AD0E-6471B998D1D7}" presName="node" presStyleLbl="node1" presStyleIdx="3" presStyleCnt="4">
        <dgm:presLayoutVars>
          <dgm:bulletEnabled val="1"/>
        </dgm:presLayoutVars>
      </dgm:prSet>
      <dgm:spPr/>
      <dgm:t>
        <a:bodyPr/>
        <a:lstStyle/>
        <a:p>
          <a:endParaRPr lang="zh-CN" altLang="en-US"/>
        </a:p>
      </dgm:t>
    </dgm:pt>
  </dgm:ptLst>
  <dgm:cxnLst>
    <dgm:cxn modelId="{A9E28F59-2539-A84B-9FA4-2BCDF1BD73B9}" type="presOf" srcId="{40F9B1A9-2225-FB4D-A8EC-6071271B54AA}" destId="{E1646B94-9802-8E41-AA90-4FC2AD43BD37}" srcOrd="0" destOrd="0" presId="urn:microsoft.com/office/officeart/2005/8/layout/process1"/>
    <dgm:cxn modelId="{B77B91E9-F36F-084E-BF72-327C5AC85D27}" srcId="{48A52500-CCBE-6B40-9B80-F09A16C5964A}" destId="{3CF14552-B961-FE41-8BE1-D5B3C1F912B4}" srcOrd="1" destOrd="0" parTransId="{D457AA74-36A7-8D4E-AFE2-1C334F3DAF0B}" sibTransId="{48221C65-D69F-8C4B-B23E-E24E5DCCA2D8}"/>
    <dgm:cxn modelId="{5D07F051-F782-6843-8E5A-AE2B22081F44}" type="presOf" srcId="{3CF14552-B961-FE41-8BE1-D5B3C1F912B4}" destId="{10B2C139-F00B-E540-A4A3-8BF20EBBD1D8}" srcOrd="0" destOrd="0" presId="urn:microsoft.com/office/officeart/2005/8/layout/process1"/>
    <dgm:cxn modelId="{09D10CD1-EE30-A647-96A0-54C75278DAE5}" type="presOf" srcId="{40F9B1A9-2225-FB4D-A8EC-6071271B54AA}" destId="{F053DAF9-1311-3346-988F-090592E6710D}" srcOrd="1" destOrd="0" presId="urn:microsoft.com/office/officeart/2005/8/layout/process1"/>
    <dgm:cxn modelId="{22C1FFC0-62C4-AA46-B339-05E1B39B004F}" srcId="{48A52500-CCBE-6B40-9B80-F09A16C5964A}" destId="{0B1912FF-4441-2E42-93F7-F364AF2EE5C5}" srcOrd="0" destOrd="0" parTransId="{4C89C5C8-CECF-1046-91CD-390D95828AAF}" sibTransId="{40F9B1A9-2225-FB4D-A8EC-6071271B54AA}"/>
    <dgm:cxn modelId="{F51EC286-A935-5D4B-A078-DD42D09E7FFF}" srcId="{48A52500-CCBE-6B40-9B80-F09A16C5964A}" destId="{43BC77B5-E060-7845-9596-F640070235B8}" srcOrd="2" destOrd="0" parTransId="{3BF0B6D6-BE23-B34A-96C2-A61523507177}" sibTransId="{DC090CE0-E4A4-E14B-AEAA-06AE3683057C}"/>
    <dgm:cxn modelId="{394C9277-05BD-EF47-9090-D3EC1F15DB3E}" type="presOf" srcId="{0B1912FF-4441-2E42-93F7-F364AF2EE5C5}" destId="{BEE8AA67-AAC8-1049-9A0F-BDAC4B793093}" srcOrd="0" destOrd="0" presId="urn:microsoft.com/office/officeart/2005/8/layout/process1"/>
    <dgm:cxn modelId="{D6429961-6F69-BC45-A206-D8EED0CAEEB5}" type="presOf" srcId="{48221C65-D69F-8C4B-B23E-E24E5DCCA2D8}" destId="{B3096036-5BA7-8048-B9B4-11C4D9DF9F9F}" srcOrd="1" destOrd="0" presId="urn:microsoft.com/office/officeart/2005/8/layout/process1"/>
    <dgm:cxn modelId="{90D26BCE-B67F-C349-8EFB-90F7FB3B1103}" type="presOf" srcId="{DC090CE0-E4A4-E14B-AEAA-06AE3683057C}" destId="{7AA42824-569A-1641-BF87-615459E2D282}" srcOrd="0" destOrd="0" presId="urn:microsoft.com/office/officeart/2005/8/layout/process1"/>
    <dgm:cxn modelId="{56EEDB9B-57E4-4A4D-AB1C-239BD7408B26}" type="presOf" srcId="{48A52500-CCBE-6B40-9B80-F09A16C5964A}" destId="{AFED29A7-DB7A-C348-AA9C-BA3F507CEB28}" srcOrd="0" destOrd="0" presId="urn:microsoft.com/office/officeart/2005/8/layout/process1"/>
    <dgm:cxn modelId="{BBB1B48F-A91C-7A4F-ACF0-1CE33C4431B1}" type="presOf" srcId="{DC090CE0-E4A4-E14B-AEAA-06AE3683057C}" destId="{511FBBD9-5136-A34F-833B-7F9C43A3D5B3}" srcOrd="1" destOrd="0" presId="urn:microsoft.com/office/officeart/2005/8/layout/process1"/>
    <dgm:cxn modelId="{EC1C674E-6574-884F-800F-2DA442379287}" type="presOf" srcId="{48221C65-D69F-8C4B-B23E-E24E5DCCA2D8}" destId="{8DF98D86-3C28-9448-A992-1EBE9D91F0B7}" srcOrd="0" destOrd="0" presId="urn:microsoft.com/office/officeart/2005/8/layout/process1"/>
    <dgm:cxn modelId="{DB4C6F46-B2D0-AE46-B572-AA41E6A09477}" type="presOf" srcId="{43BC77B5-E060-7845-9596-F640070235B8}" destId="{EF77E4FF-80D7-5A48-84C4-F97EC0820A43}" srcOrd="0" destOrd="0" presId="urn:microsoft.com/office/officeart/2005/8/layout/process1"/>
    <dgm:cxn modelId="{7A70965A-4034-0942-8419-C14728B83F20}" type="presOf" srcId="{ECCF4ED6-4BC6-4E48-AD0E-6471B998D1D7}" destId="{D3AAA512-DDF3-914E-8D71-9CED051E37B3}" srcOrd="0" destOrd="0" presId="urn:microsoft.com/office/officeart/2005/8/layout/process1"/>
    <dgm:cxn modelId="{5D64A168-46AD-FC4C-B966-73ED301EED65}" srcId="{48A52500-CCBE-6B40-9B80-F09A16C5964A}" destId="{ECCF4ED6-4BC6-4E48-AD0E-6471B998D1D7}" srcOrd="3" destOrd="0" parTransId="{C322DB2D-9361-6343-A5B6-226014D75E93}" sibTransId="{09ABA1AD-7B6A-5F40-875F-B966A382E7A3}"/>
    <dgm:cxn modelId="{F4DAC46D-3D81-4541-923B-D06CB82E5738}" type="presParOf" srcId="{AFED29A7-DB7A-C348-AA9C-BA3F507CEB28}" destId="{BEE8AA67-AAC8-1049-9A0F-BDAC4B793093}" srcOrd="0" destOrd="0" presId="urn:microsoft.com/office/officeart/2005/8/layout/process1"/>
    <dgm:cxn modelId="{21F8F74F-7AA3-9B48-AB0A-7DFD2F86C81F}" type="presParOf" srcId="{AFED29A7-DB7A-C348-AA9C-BA3F507CEB28}" destId="{E1646B94-9802-8E41-AA90-4FC2AD43BD37}" srcOrd="1" destOrd="0" presId="urn:microsoft.com/office/officeart/2005/8/layout/process1"/>
    <dgm:cxn modelId="{3AAA8732-B28E-7E49-83F4-99372F911FFF}" type="presParOf" srcId="{E1646B94-9802-8E41-AA90-4FC2AD43BD37}" destId="{F053DAF9-1311-3346-988F-090592E6710D}" srcOrd="0" destOrd="0" presId="urn:microsoft.com/office/officeart/2005/8/layout/process1"/>
    <dgm:cxn modelId="{AC02B631-D789-3045-8DC6-42FFA0528C84}" type="presParOf" srcId="{AFED29A7-DB7A-C348-AA9C-BA3F507CEB28}" destId="{10B2C139-F00B-E540-A4A3-8BF20EBBD1D8}" srcOrd="2" destOrd="0" presId="urn:microsoft.com/office/officeart/2005/8/layout/process1"/>
    <dgm:cxn modelId="{41BBEE50-E38B-AA4A-9EF7-BCF8FA318D41}" type="presParOf" srcId="{AFED29A7-DB7A-C348-AA9C-BA3F507CEB28}" destId="{8DF98D86-3C28-9448-A992-1EBE9D91F0B7}" srcOrd="3" destOrd="0" presId="urn:microsoft.com/office/officeart/2005/8/layout/process1"/>
    <dgm:cxn modelId="{42A56BB4-E5AB-2641-8086-D6732CAD42A7}" type="presParOf" srcId="{8DF98D86-3C28-9448-A992-1EBE9D91F0B7}" destId="{B3096036-5BA7-8048-B9B4-11C4D9DF9F9F}" srcOrd="0" destOrd="0" presId="urn:microsoft.com/office/officeart/2005/8/layout/process1"/>
    <dgm:cxn modelId="{4ECD79E8-4CD1-1341-AE25-F99771192494}" type="presParOf" srcId="{AFED29A7-DB7A-C348-AA9C-BA3F507CEB28}" destId="{EF77E4FF-80D7-5A48-84C4-F97EC0820A43}" srcOrd="4" destOrd="0" presId="urn:microsoft.com/office/officeart/2005/8/layout/process1"/>
    <dgm:cxn modelId="{C6C15DF6-FEBE-FD43-9737-9E8077930333}" type="presParOf" srcId="{AFED29A7-DB7A-C348-AA9C-BA3F507CEB28}" destId="{7AA42824-569A-1641-BF87-615459E2D282}" srcOrd="5" destOrd="0" presId="urn:microsoft.com/office/officeart/2005/8/layout/process1"/>
    <dgm:cxn modelId="{570E4C36-39CD-7743-8230-974B3A6D2022}" type="presParOf" srcId="{7AA42824-569A-1641-BF87-615459E2D282}" destId="{511FBBD9-5136-A34F-833B-7F9C43A3D5B3}" srcOrd="0" destOrd="0" presId="urn:microsoft.com/office/officeart/2005/8/layout/process1"/>
    <dgm:cxn modelId="{E079CC95-0A13-EA44-91E6-A5DF567D4F92}" type="presParOf" srcId="{AFED29A7-DB7A-C348-AA9C-BA3F507CEB28}" destId="{D3AAA512-DDF3-914E-8D71-9CED051E37B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8#1">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ar" val="1"/>
      <dgm:param type="vertAlign" val="mid"/>
      <dgm:param type="horzAlign" val="ctr"/>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srcNode" val="dummy1a"/>
                  <dgm:param type="dstNode" val="dummy1b"/>
                  <dgm:param type="begSty" val="arr"/>
                  <dgm:param type="endSty" val="noArr"/>
                  <dgm:param type="connRout" val="longCurve"/>
                  <dgm:param type="begPts" val="tL"/>
                  <dgm:param type="endPts" val="tR"/>
                </dgm:alg>
              </dgm:if>
              <dgm:else name="Name175">
                <dgm:alg type="conn">
                  <dgm:param type="srcNode" val="dummy1a"/>
                  <dgm:param type="dstNode" val="dummy1b"/>
                  <dgm:param type="begSty" val="noArr"/>
                  <dgm:param type="endSty" val="arr"/>
                  <dgm:param type="connRout" val="longCurve"/>
                  <dgm:param type="begPts" val="tL"/>
                  <dgm:param type="endPts" val="t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srcNode" val="dummy1a"/>
                  <dgm:param type="dstNode" val="dummy1b"/>
                  <dgm:param type="begSty" val="noArr"/>
                  <dgm:param type="endSty" val="arr"/>
                  <dgm:param type="connRout" val="curve"/>
                  <dgm:param type="begPts" val="tL"/>
                  <dgm:param type="endPts" val="tL"/>
                </dgm:alg>
              </dgm:if>
              <dgm:else name="Name180">
                <dgm:alg type="conn">
                  <dgm:param type="srcNode" val="dummy1a"/>
                  <dgm:param type="dstNode" val="dummy1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srcNode" val="dummy2a"/>
              <dgm:param type="dstNode" val="dummy2b"/>
              <dgm:param type="begSty" val="noArr"/>
              <dgm:param type="endSty" val="arr"/>
              <dgm:param type="connRout" val="curve"/>
              <dgm:param type="begPts" val="tL"/>
              <dgm:param type="endPts" val="tL"/>
            </dgm:alg>
          </dgm:if>
          <dgm:else name="Name185">
            <dgm:alg type="conn">
              <dgm:param type="srcNode" val="dummy2a"/>
              <dgm:param type="dstNode" val="dummy2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srcNode" val="dummy3a"/>
              <dgm:param type="dstNode" val="dummy3b"/>
              <dgm:param type="begSty" val="noArr"/>
              <dgm:param type="endSty" val="arr"/>
              <dgm:param type="connRout" val="curve"/>
              <dgm:param type="begPts" val="tL"/>
              <dgm:param type="endPts" val="tL"/>
            </dgm:alg>
          </dgm:if>
          <dgm:else name="Name189">
            <dgm:alg type="conn">
              <dgm:param type="srcNode" val="dummy3a"/>
              <dgm:param type="dstNode" val="dummy3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srcNode" val="dummy4a"/>
              <dgm:param type="dstNode" val="dummy4b"/>
              <dgm:param type="begSty" val="noArr"/>
              <dgm:param type="endSty" val="arr"/>
              <dgm:param type="connRout" val="curve"/>
              <dgm:param type="begPts" val="tL"/>
              <dgm:param type="endPts" val="tL"/>
            </dgm:alg>
          </dgm:if>
          <dgm:else name="Name193">
            <dgm:alg type="conn">
              <dgm:param type="srcNode" val="dummy4a"/>
              <dgm:param type="dstNode" val="dummy4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srcNode" val="dummy5a"/>
              <dgm:param type="dstNode" val="dummy5b"/>
              <dgm:param type="begSty" val="noArr"/>
              <dgm:param type="endSty" val="arr"/>
              <dgm:param type="connRout" val="curve"/>
              <dgm:param type="begPts" val="tL"/>
              <dgm:param type="endPts" val="tL"/>
            </dgm:alg>
          </dgm:if>
          <dgm:else name="Name197">
            <dgm:alg type="conn">
              <dgm:param type="srcNode" val="dummy5a"/>
              <dgm:param type="dstNode" val="dummy5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srcNode" val="dummy6a"/>
              <dgm:param type="dstNode" val="dummy6b"/>
              <dgm:param type="begSty" val="noArr"/>
              <dgm:param type="endSty" val="arr"/>
              <dgm:param type="connRout" val="curve"/>
              <dgm:param type="begPts" val="tL"/>
              <dgm:param type="endPts" val="tL"/>
            </dgm:alg>
          </dgm:if>
          <dgm:else name="Name201">
            <dgm:alg type="conn">
              <dgm:param type="srcNode" val="dummy6a"/>
              <dgm:param type="dstNode" val="dummy6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srcNode" val="dummy7a"/>
              <dgm:param type="dstNode" val="dummy7b"/>
              <dgm:param type="begSty" val="noArr"/>
              <dgm:param type="endSty" val="arr"/>
              <dgm:param type="connRout" val="curve"/>
              <dgm:param type="begPts" val="tL"/>
              <dgm:param type="endPts" val="tL"/>
            </dgm:alg>
          </dgm:if>
          <dgm:else name="Name205">
            <dgm:alg type="conn">
              <dgm:param type="srcNode" val="dummy7a"/>
              <dgm:param type="dstNode" val="dummy7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6C451-E700-5D48-8882-DCC6276494CF}" type="datetimeFigureOut">
              <a:rPr kumimoji="1" lang="zh-CN" altLang="en-US" smtClean="0"/>
              <a:t>2019/6/27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05039-6962-D646-9A2B-17047581DB25}" type="slidenum">
              <a:rPr kumimoji="1" lang="zh-CN" altLang="en-US" smtClean="0"/>
              <a:t>‹#›</a:t>
            </a:fld>
            <a:endParaRPr kumimoji="1" lang="zh-CN" altLang="en-US"/>
          </a:p>
        </p:txBody>
      </p:sp>
    </p:spTree>
    <p:extLst>
      <p:ext uri="{BB962C8B-B14F-4D97-AF65-F5344CB8AC3E}">
        <p14:creationId xmlns:p14="http://schemas.microsoft.com/office/powerpoint/2010/main" val="2436672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2</a:t>
            </a:fld>
            <a:endParaRPr kumimoji="1" lang="zh-CN" altLang="en-US"/>
          </a:p>
        </p:txBody>
      </p:sp>
    </p:spTree>
    <p:extLst>
      <p:ext uri="{BB962C8B-B14F-4D97-AF65-F5344CB8AC3E}">
        <p14:creationId xmlns:p14="http://schemas.microsoft.com/office/powerpoint/2010/main" val="3035435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45</a:t>
            </a:fld>
            <a:endParaRPr kumimoji="1" lang="zh-CN" altLang="en-US"/>
          </a:p>
        </p:txBody>
      </p:sp>
    </p:spTree>
    <p:extLst>
      <p:ext uri="{BB962C8B-B14F-4D97-AF65-F5344CB8AC3E}">
        <p14:creationId xmlns:p14="http://schemas.microsoft.com/office/powerpoint/2010/main" val="2499160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dirty="0" smtClean="0">
                <a:latin typeface="microsoft yahei" panose="020B0503020204020204" pitchFamily="34" charset="-122"/>
                <a:ea typeface="microsoft yahei" panose="020B0503020204020204" pitchFamily="34" charset="-122"/>
              </a:rPr>
              <a:t>自动文本摘要主要分成抽取式和生成式</a:t>
            </a:r>
            <a:endParaRPr lang="en-US" altLang="zh-CN" dirty="0" smtClean="0">
              <a:latin typeface="microsoft yahei" panose="020B0503020204020204" pitchFamily="34" charset="-122"/>
              <a:ea typeface="microsoft yahei" panose="020B0503020204020204" pitchFamily="34" charset="-122"/>
            </a:endParaRPr>
          </a:p>
          <a:p>
            <a:pPr marL="0" indent="0">
              <a:lnSpc>
                <a:spcPct val="150000"/>
              </a:lnSpc>
              <a:buFont typeface="Wingdings" panose="05000000000000000000" pitchFamily="2" charset="2"/>
              <a:buNone/>
            </a:pPr>
            <a:endParaRPr lang="en-US" altLang="zh-CN" dirty="0" smtClean="0">
              <a:latin typeface="microsoft yahei" panose="020B0503020204020204" pitchFamily="34" charset="-122"/>
              <a:ea typeface="microsoft yahei" panose="020B0503020204020204" pitchFamily="34" charset="-122"/>
            </a:endParaRPr>
          </a:p>
          <a:p>
            <a:pPr marL="0" indent="0">
              <a:lnSpc>
                <a:spcPct val="150000"/>
              </a:lnSpc>
              <a:buFont typeface="Wingdings" panose="05000000000000000000" pitchFamily="2" charset="2"/>
              <a:buNone/>
            </a:pPr>
            <a:r>
              <a:rPr lang="zh-CN" altLang="en-US" dirty="0" smtClean="0">
                <a:latin typeface="microsoft yahei" panose="020B0503020204020204" pitchFamily="34" charset="-122"/>
                <a:ea typeface="microsoft yahei" panose="020B0503020204020204" pitchFamily="34" charset="-122"/>
              </a:rPr>
              <a:t>前者是作用在</a:t>
            </a:r>
            <a:r>
              <a:rPr lang="en-US" altLang="zh-CN" dirty="0" smtClean="0">
                <a:latin typeface="microsoft yahei" panose="020B0503020204020204" pitchFamily="34" charset="-122"/>
                <a:ea typeface="microsoft yahei" panose="020B0503020204020204" pitchFamily="34" charset="-122"/>
              </a:rPr>
              <a:t>encoder</a:t>
            </a:r>
            <a:r>
              <a:rPr lang="zh-CN" altLang="en-US" dirty="0" smtClean="0">
                <a:latin typeface="microsoft yahei" panose="020B0503020204020204" pitchFamily="34" charset="-122"/>
                <a:ea typeface="microsoft yahei" panose="020B0503020204020204" pitchFamily="34" charset="-122"/>
              </a:rPr>
              <a:t>中上的，对</a:t>
            </a:r>
            <a:r>
              <a:rPr lang="en-US" altLang="zh-CN" dirty="0" smtClean="0">
                <a:latin typeface="microsoft yahei" panose="020B0503020204020204" pitchFamily="34" charset="-122"/>
                <a:ea typeface="microsoft yahei" panose="020B0503020204020204" pitchFamily="34" charset="-122"/>
              </a:rPr>
              <a:t>input</a:t>
            </a:r>
            <a:r>
              <a:rPr lang="zh-CN" altLang="en-US" dirty="0" smtClean="0">
                <a:latin typeface="microsoft yahei" panose="020B0503020204020204" pitchFamily="34" charset="-122"/>
                <a:ea typeface="microsoft yahei" panose="020B0503020204020204" pitchFamily="34" charset="-122"/>
              </a:rPr>
              <a:t>中每个词计算权重，这样能使生成的内容信息覆盖原文。后者是作用在</a:t>
            </a:r>
            <a:r>
              <a:rPr lang="en-US" altLang="zh-CN" dirty="0" smtClean="0">
                <a:latin typeface="microsoft yahei" panose="020B0503020204020204" pitchFamily="34" charset="-122"/>
                <a:ea typeface="microsoft yahei" panose="020B0503020204020204" pitchFamily="34" charset="-122"/>
              </a:rPr>
              <a:t>decoder</a:t>
            </a:r>
            <a:r>
              <a:rPr lang="zh-CN" altLang="en-US" dirty="0" smtClean="0">
                <a:latin typeface="microsoft yahei" panose="020B0503020204020204" pitchFamily="34" charset="-122"/>
                <a:ea typeface="microsoft yahei" panose="020B0503020204020204" pitchFamily="34" charset="-122"/>
              </a:rPr>
              <a:t>上的，对已经生成的词也计算权重，这样能够避免生成重复的内容。然后两者拼接起来进行</a:t>
            </a:r>
            <a:r>
              <a:rPr lang="en-US" altLang="zh-CN" dirty="0" smtClean="0">
                <a:latin typeface="microsoft yahei" panose="020B0503020204020204" pitchFamily="34" charset="-122"/>
                <a:ea typeface="microsoft yahei" panose="020B0503020204020204" pitchFamily="34" charset="-122"/>
              </a:rPr>
              <a:t>decode</a:t>
            </a:r>
            <a:r>
              <a:rPr lang="zh-CN" altLang="en-US" dirty="0" smtClean="0">
                <a:latin typeface="microsoft yahei" panose="020B0503020204020204" pitchFamily="34" charset="-122"/>
                <a:ea typeface="microsoft yahei" panose="020B0503020204020204" pitchFamily="34" charset="-122"/>
              </a:rPr>
              <a:t>生成下一个词</a:t>
            </a:r>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47</a:t>
            </a:fld>
            <a:endParaRPr kumimoji="1" lang="zh-CN" altLang="en-US"/>
          </a:p>
        </p:txBody>
      </p:sp>
    </p:spTree>
    <p:extLst>
      <p:ext uri="{BB962C8B-B14F-4D97-AF65-F5344CB8AC3E}">
        <p14:creationId xmlns:p14="http://schemas.microsoft.com/office/powerpoint/2010/main" val="2111845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55</a:t>
            </a:fld>
            <a:endParaRPr kumimoji="1" lang="zh-CN" altLang="en-US"/>
          </a:p>
        </p:txBody>
      </p:sp>
    </p:spTree>
    <p:extLst>
      <p:ext uri="{BB962C8B-B14F-4D97-AF65-F5344CB8AC3E}">
        <p14:creationId xmlns:p14="http://schemas.microsoft.com/office/powerpoint/2010/main" val="1089056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56</a:t>
            </a:fld>
            <a:endParaRPr kumimoji="1" lang="zh-CN" altLang="en-US"/>
          </a:p>
        </p:txBody>
      </p:sp>
    </p:spTree>
    <p:extLst>
      <p:ext uri="{BB962C8B-B14F-4D97-AF65-F5344CB8AC3E}">
        <p14:creationId xmlns:p14="http://schemas.microsoft.com/office/powerpoint/2010/main" val="1624763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58</a:t>
            </a:fld>
            <a:endParaRPr kumimoji="1" lang="zh-CN" altLang="en-US"/>
          </a:p>
        </p:txBody>
      </p:sp>
    </p:spTree>
    <p:extLst>
      <p:ext uri="{BB962C8B-B14F-4D97-AF65-F5344CB8AC3E}">
        <p14:creationId xmlns:p14="http://schemas.microsoft.com/office/powerpoint/2010/main" val="1013333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59</a:t>
            </a:fld>
            <a:endParaRPr kumimoji="1" lang="zh-CN" altLang="en-US"/>
          </a:p>
        </p:txBody>
      </p:sp>
    </p:spTree>
    <p:extLst>
      <p:ext uri="{BB962C8B-B14F-4D97-AF65-F5344CB8AC3E}">
        <p14:creationId xmlns:p14="http://schemas.microsoft.com/office/powerpoint/2010/main" val="3875020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60</a:t>
            </a:fld>
            <a:endParaRPr kumimoji="1" lang="zh-CN" altLang="en-US"/>
          </a:p>
        </p:txBody>
      </p:sp>
    </p:spTree>
    <p:extLst>
      <p:ext uri="{BB962C8B-B14F-4D97-AF65-F5344CB8AC3E}">
        <p14:creationId xmlns:p14="http://schemas.microsoft.com/office/powerpoint/2010/main" val="448422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63</a:t>
            </a:fld>
            <a:endParaRPr kumimoji="1" lang="zh-CN" altLang="en-US"/>
          </a:p>
        </p:txBody>
      </p:sp>
    </p:spTree>
    <p:extLst>
      <p:ext uri="{BB962C8B-B14F-4D97-AF65-F5344CB8AC3E}">
        <p14:creationId xmlns:p14="http://schemas.microsoft.com/office/powerpoint/2010/main" val="431178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69</a:t>
            </a:fld>
            <a:endParaRPr kumimoji="1" lang="zh-CN" altLang="en-US"/>
          </a:p>
        </p:txBody>
      </p:sp>
    </p:spTree>
    <p:extLst>
      <p:ext uri="{BB962C8B-B14F-4D97-AF65-F5344CB8AC3E}">
        <p14:creationId xmlns:p14="http://schemas.microsoft.com/office/powerpoint/2010/main" val="529276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71</a:t>
            </a:fld>
            <a:endParaRPr kumimoji="1" lang="zh-CN" altLang="en-US"/>
          </a:p>
        </p:txBody>
      </p:sp>
    </p:spTree>
    <p:extLst>
      <p:ext uri="{BB962C8B-B14F-4D97-AF65-F5344CB8AC3E}">
        <p14:creationId xmlns:p14="http://schemas.microsoft.com/office/powerpoint/2010/main" val="2913544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3</a:t>
            </a:fld>
            <a:endParaRPr kumimoji="1" lang="zh-CN" altLang="en-US"/>
          </a:p>
        </p:txBody>
      </p:sp>
    </p:spTree>
    <p:extLst>
      <p:ext uri="{BB962C8B-B14F-4D97-AF65-F5344CB8AC3E}">
        <p14:creationId xmlns:p14="http://schemas.microsoft.com/office/powerpoint/2010/main" val="1895625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72</a:t>
            </a:fld>
            <a:endParaRPr kumimoji="1" lang="zh-CN" altLang="en-US"/>
          </a:p>
        </p:txBody>
      </p:sp>
    </p:spTree>
    <p:extLst>
      <p:ext uri="{BB962C8B-B14F-4D97-AF65-F5344CB8AC3E}">
        <p14:creationId xmlns:p14="http://schemas.microsoft.com/office/powerpoint/2010/main" val="2465215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73</a:t>
            </a:fld>
            <a:endParaRPr kumimoji="1" lang="zh-CN" altLang="en-US"/>
          </a:p>
        </p:txBody>
      </p:sp>
    </p:spTree>
    <p:extLst>
      <p:ext uri="{BB962C8B-B14F-4D97-AF65-F5344CB8AC3E}">
        <p14:creationId xmlns:p14="http://schemas.microsoft.com/office/powerpoint/2010/main" val="2222412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74</a:t>
            </a:fld>
            <a:endParaRPr kumimoji="1" lang="zh-CN" altLang="en-US"/>
          </a:p>
        </p:txBody>
      </p:sp>
    </p:spTree>
    <p:extLst>
      <p:ext uri="{BB962C8B-B14F-4D97-AF65-F5344CB8AC3E}">
        <p14:creationId xmlns:p14="http://schemas.microsoft.com/office/powerpoint/2010/main" val="1593206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76</a:t>
            </a:fld>
            <a:endParaRPr kumimoji="1" lang="zh-CN" altLang="en-US"/>
          </a:p>
        </p:txBody>
      </p:sp>
    </p:spTree>
    <p:extLst>
      <p:ext uri="{BB962C8B-B14F-4D97-AF65-F5344CB8AC3E}">
        <p14:creationId xmlns:p14="http://schemas.microsoft.com/office/powerpoint/2010/main" val="3028790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77</a:t>
            </a:fld>
            <a:endParaRPr kumimoji="1" lang="zh-CN" altLang="en-US"/>
          </a:p>
        </p:txBody>
      </p:sp>
    </p:spTree>
    <p:extLst>
      <p:ext uri="{BB962C8B-B14F-4D97-AF65-F5344CB8AC3E}">
        <p14:creationId xmlns:p14="http://schemas.microsoft.com/office/powerpoint/2010/main" val="339360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78</a:t>
            </a:fld>
            <a:endParaRPr kumimoji="1" lang="zh-CN" altLang="en-US"/>
          </a:p>
        </p:txBody>
      </p:sp>
    </p:spTree>
    <p:extLst>
      <p:ext uri="{BB962C8B-B14F-4D97-AF65-F5344CB8AC3E}">
        <p14:creationId xmlns:p14="http://schemas.microsoft.com/office/powerpoint/2010/main" val="2149485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79</a:t>
            </a:fld>
            <a:endParaRPr kumimoji="1" lang="zh-CN" altLang="en-US"/>
          </a:p>
        </p:txBody>
      </p:sp>
    </p:spTree>
    <p:extLst>
      <p:ext uri="{BB962C8B-B14F-4D97-AF65-F5344CB8AC3E}">
        <p14:creationId xmlns:p14="http://schemas.microsoft.com/office/powerpoint/2010/main" val="2263004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81</a:t>
            </a:fld>
            <a:endParaRPr kumimoji="1" lang="zh-CN" altLang="en-US"/>
          </a:p>
        </p:txBody>
      </p:sp>
    </p:spTree>
    <p:extLst>
      <p:ext uri="{BB962C8B-B14F-4D97-AF65-F5344CB8AC3E}">
        <p14:creationId xmlns:p14="http://schemas.microsoft.com/office/powerpoint/2010/main" val="3400797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82</a:t>
            </a:fld>
            <a:endParaRPr kumimoji="1" lang="zh-CN" altLang="en-US"/>
          </a:p>
        </p:txBody>
      </p:sp>
    </p:spTree>
    <p:extLst>
      <p:ext uri="{BB962C8B-B14F-4D97-AF65-F5344CB8AC3E}">
        <p14:creationId xmlns:p14="http://schemas.microsoft.com/office/powerpoint/2010/main" val="908734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83</a:t>
            </a:fld>
            <a:endParaRPr kumimoji="1" lang="zh-CN" altLang="en-US"/>
          </a:p>
        </p:txBody>
      </p:sp>
    </p:spTree>
    <p:extLst>
      <p:ext uri="{BB962C8B-B14F-4D97-AF65-F5344CB8AC3E}">
        <p14:creationId xmlns:p14="http://schemas.microsoft.com/office/powerpoint/2010/main" val="117791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a:t>
            </a:fld>
            <a:endParaRPr kumimoji="1" lang="zh-CN" altLang="en-US"/>
          </a:p>
        </p:txBody>
      </p:sp>
    </p:spTree>
    <p:extLst>
      <p:ext uri="{BB962C8B-B14F-4D97-AF65-F5344CB8AC3E}">
        <p14:creationId xmlns:p14="http://schemas.microsoft.com/office/powerpoint/2010/main" val="1207811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84</a:t>
            </a:fld>
            <a:endParaRPr kumimoji="1" lang="zh-CN" altLang="en-US"/>
          </a:p>
        </p:txBody>
      </p:sp>
    </p:spTree>
    <p:extLst>
      <p:ext uri="{BB962C8B-B14F-4D97-AF65-F5344CB8AC3E}">
        <p14:creationId xmlns:p14="http://schemas.microsoft.com/office/powerpoint/2010/main" val="4286557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85</a:t>
            </a:fld>
            <a:endParaRPr kumimoji="1" lang="zh-CN" altLang="en-US"/>
          </a:p>
        </p:txBody>
      </p:sp>
    </p:spTree>
    <p:extLst>
      <p:ext uri="{BB962C8B-B14F-4D97-AF65-F5344CB8AC3E}">
        <p14:creationId xmlns:p14="http://schemas.microsoft.com/office/powerpoint/2010/main" val="3893845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86</a:t>
            </a:fld>
            <a:endParaRPr kumimoji="1" lang="zh-CN" altLang="en-US"/>
          </a:p>
        </p:txBody>
      </p:sp>
    </p:spTree>
    <p:extLst>
      <p:ext uri="{BB962C8B-B14F-4D97-AF65-F5344CB8AC3E}">
        <p14:creationId xmlns:p14="http://schemas.microsoft.com/office/powerpoint/2010/main" val="2999593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88</a:t>
            </a:fld>
            <a:endParaRPr kumimoji="1" lang="zh-CN" altLang="en-US"/>
          </a:p>
        </p:txBody>
      </p:sp>
    </p:spTree>
    <p:extLst>
      <p:ext uri="{BB962C8B-B14F-4D97-AF65-F5344CB8AC3E}">
        <p14:creationId xmlns:p14="http://schemas.microsoft.com/office/powerpoint/2010/main" val="707926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89</a:t>
            </a:fld>
            <a:endParaRPr kumimoji="1" lang="zh-CN" altLang="en-US"/>
          </a:p>
        </p:txBody>
      </p:sp>
    </p:spTree>
    <p:extLst>
      <p:ext uri="{BB962C8B-B14F-4D97-AF65-F5344CB8AC3E}">
        <p14:creationId xmlns:p14="http://schemas.microsoft.com/office/powerpoint/2010/main" val="4138980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90</a:t>
            </a:fld>
            <a:endParaRPr kumimoji="1" lang="zh-CN" altLang="en-US"/>
          </a:p>
        </p:txBody>
      </p:sp>
    </p:spTree>
    <p:extLst>
      <p:ext uri="{BB962C8B-B14F-4D97-AF65-F5344CB8AC3E}">
        <p14:creationId xmlns:p14="http://schemas.microsoft.com/office/powerpoint/2010/main" val="140193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92</a:t>
            </a:fld>
            <a:endParaRPr kumimoji="1" lang="zh-CN" altLang="en-US"/>
          </a:p>
        </p:txBody>
      </p:sp>
    </p:spTree>
    <p:extLst>
      <p:ext uri="{BB962C8B-B14F-4D97-AF65-F5344CB8AC3E}">
        <p14:creationId xmlns:p14="http://schemas.microsoft.com/office/powerpoint/2010/main" val="812570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94</a:t>
            </a:fld>
            <a:endParaRPr kumimoji="1" lang="zh-CN" altLang="en-US"/>
          </a:p>
        </p:txBody>
      </p:sp>
    </p:spTree>
    <p:extLst>
      <p:ext uri="{BB962C8B-B14F-4D97-AF65-F5344CB8AC3E}">
        <p14:creationId xmlns:p14="http://schemas.microsoft.com/office/powerpoint/2010/main" val="1293323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t>95</a:t>
            </a:fld>
            <a:endParaRPr kumimoji="1" lang="zh-CN" altLang="en-US"/>
          </a:p>
        </p:txBody>
      </p:sp>
    </p:spTree>
    <p:extLst>
      <p:ext uri="{BB962C8B-B14F-4D97-AF65-F5344CB8AC3E}">
        <p14:creationId xmlns:p14="http://schemas.microsoft.com/office/powerpoint/2010/main" val="3337089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9</a:t>
            </a:fld>
            <a:endParaRPr kumimoji="1" lang="zh-CN" altLang="en-US"/>
          </a:p>
        </p:txBody>
      </p:sp>
    </p:spTree>
    <p:extLst>
      <p:ext uri="{BB962C8B-B14F-4D97-AF65-F5344CB8AC3E}">
        <p14:creationId xmlns:p14="http://schemas.microsoft.com/office/powerpoint/2010/main" val="3868106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10</a:t>
            </a:fld>
            <a:endParaRPr kumimoji="1" lang="zh-CN" altLang="en-US"/>
          </a:p>
        </p:txBody>
      </p:sp>
    </p:spTree>
    <p:extLst>
      <p:ext uri="{BB962C8B-B14F-4D97-AF65-F5344CB8AC3E}">
        <p14:creationId xmlns:p14="http://schemas.microsoft.com/office/powerpoint/2010/main" val="3893032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38</a:t>
            </a:fld>
            <a:endParaRPr kumimoji="1" lang="zh-CN" altLang="en-US"/>
          </a:p>
        </p:txBody>
      </p:sp>
    </p:spTree>
    <p:extLst>
      <p:ext uri="{BB962C8B-B14F-4D97-AF65-F5344CB8AC3E}">
        <p14:creationId xmlns:p14="http://schemas.microsoft.com/office/powerpoint/2010/main" val="219301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39</a:t>
            </a:fld>
            <a:endParaRPr kumimoji="1" lang="zh-CN" altLang="en-US"/>
          </a:p>
        </p:txBody>
      </p:sp>
    </p:spTree>
    <p:extLst>
      <p:ext uri="{BB962C8B-B14F-4D97-AF65-F5344CB8AC3E}">
        <p14:creationId xmlns:p14="http://schemas.microsoft.com/office/powerpoint/2010/main" val="3627142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40</a:t>
            </a:fld>
            <a:endParaRPr kumimoji="1" lang="zh-CN" altLang="en-US"/>
          </a:p>
        </p:txBody>
      </p:sp>
    </p:spTree>
    <p:extLst>
      <p:ext uri="{BB962C8B-B14F-4D97-AF65-F5344CB8AC3E}">
        <p14:creationId xmlns:p14="http://schemas.microsoft.com/office/powerpoint/2010/main" val="530994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41</a:t>
            </a:fld>
            <a:endParaRPr kumimoji="1" lang="zh-CN" altLang="en-US"/>
          </a:p>
        </p:txBody>
      </p:sp>
    </p:spTree>
    <p:extLst>
      <p:ext uri="{BB962C8B-B14F-4D97-AF65-F5344CB8AC3E}">
        <p14:creationId xmlns:p14="http://schemas.microsoft.com/office/powerpoint/2010/main" val="3423934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6/27/2019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6/27/2019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6/27/2019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4773261" y="5877247"/>
            <a:ext cx="2768600" cy="292461"/>
          </a:xfrm>
          <a:prstGeom prst="rect">
            <a:avLst/>
          </a:prstGeom>
        </p:spPr>
      </p:pic>
      <p:cxnSp>
        <p:nvCxnSpPr>
          <p:cNvPr id="13" name="直线连接符 8">
            <a:extLst>
              <a:ext uri="{FF2B5EF4-FFF2-40B4-BE49-F238E27FC236}">
                <a16:creationId xmlns="" xmlns:a16="http://schemas.microsoft.com/office/drawing/2014/main" id="{CBC6505F-F845-2D49-8CD2-0EDCD6760F67}"/>
              </a:ext>
            </a:extLst>
          </p:cNvPr>
          <p:cNvCxnSpPr/>
          <p:nvPr userDrawn="1"/>
        </p:nvCxnSpPr>
        <p:spPr>
          <a:xfrm>
            <a:off x="6157561" y="1318753"/>
            <a:ext cx="0" cy="990494"/>
          </a:xfrm>
          <a:prstGeom prst="line">
            <a:avLst/>
          </a:prstGeom>
          <a:ln>
            <a:solidFill>
              <a:srgbClr val="6082A9"/>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userDrawn="1"/>
        </p:nvSpPr>
        <p:spPr>
          <a:xfrm>
            <a:off x="4357692" y="4568847"/>
            <a:ext cx="3599738" cy="663073"/>
          </a:xfrm>
          <a:prstGeom prst="round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中国科学院大学</a:t>
            </a:r>
            <a:endParaRPr lang="en-US" altLang="zh-CN" sz="2000" dirty="0" smtClean="0">
              <a:solidFill>
                <a:schemeClr val="tx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4732" y="1267265"/>
            <a:ext cx="1157129" cy="1157129"/>
          </a:xfrm>
          <a:prstGeom prst="rect">
            <a:avLst/>
          </a:prstGeom>
        </p:spPr>
      </p:pic>
      <p:pic>
        <p:nvPicPr>
          <p:cNvPr id="16" name="图片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1151" y="1318753"/>
            <a:ext cx="2146410" cy="105415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579515" y="1102047"/>
            <a:ext cx="2768600" cy="292461"/>
          </a:xfrm>
          <a:prstGeom prst="rect">
            <a:avLst/>
          </a:prstGeom>
        </p:spPr>
      </p:pic>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8585200" y="6035636"/>
            <a:ext cx="2768600" cy="292461"/>
          </a:xfrm>
          <a:prstGeom prst="rect">
            <a:avLst/>
          </a:prstGeom>
        </p:spPr>
      </p:pic>
      <p:sp>
        <p:nvSpPr>
          <p:cNvPr id="11" name="矩形 10">
            <a:extLst>
              <a:ext uri="{FF2B5EF4-FFF2-40B4-BE49-F238E27FC236}">
                <a16:creationId xmlns="" xmlns:a16="http://schemas.microsoft.com/office/drawing/2014/main" id="{260FECDB-090B-9B4D-BB82-F00DB117C43F}"/>
              </a:ext>
            </a:extLst>
          </p:cNvPr>
          <p:cNvSpPr/>
          <p:nvPr userDrawn="1"/>
        </p:nvSpPr>
        <p:spPr>
          <a:xfrm>
            <a:off x="755544" y="374787"/>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 xmlns:a16="http://schemas.microsoft.com/office/drawing/2014/main" id="{41C0850D-FB41-9448-921F-F374578333D2}"/>
              </a:ext>
            </a:extLst>
          </p:cNvPr>
          <p:cNvSpPr/>
          <p:nvPr userDrawn="1"/>
        </p:nvSpPr>
        <p:spPr>
          <a:xfrm>
            <a:off x="946690" y="563348"/>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 xmlns:a16="http://schemas.microsoft.com/office/drawing/2014/main" id="{AC499913-55DD-9B45-8796-E86AC45DA457}"/>
              </a:ext>
            </a:extLst>
          </p:cNvPr>
          <p:cNvSpPr/>
          <p:nvPr userDrawn="1"/>
        </p:nvSpPr>
        <p:spPr>
          <a:xfrm>
            <a:off x="958962" y="561036"/>
            <a:ext cx="233118" cy="250285"/>
          </a:xfrm>
          <a:prstGeom prst="rect">
            <a:avLst/>
          </a:prstGeom>
          <a:solidFill>
            <a:srgbClr val="608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rgbClr val="78C6FF"/>
                </a:solidFill>
              </a:ln>
            </a:endParaRPr>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9500" y="0"/>
            <a:ext cx="2146410" cy="105415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6/27/2019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6/27/2019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6/27/2019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6/27/2019</a:t>
            </a:fld>
            <a:endParaRPr lang="en-US" dirty="0"/>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6/27/2019</a:t>
            </a:fld>
            <a:endParaRPr lang="en-US" dirty="0"/>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6/27/2019</a:t>
            </a:fld>
            <a:endParaRPr 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6/27/2019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6/27/2019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6/27/2019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7FAA2-0FD1-4CA9-9E3C-4FCDD1695EF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13.xml"/><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13.xml"/><Relationship Id="rId5" Type="http://schemas.openxmlformats.org/officeDocument/2006/relationships/image" Target="../media/image66.emf"/><Relationship Id="rId4" Type="http://schemas.openxmlformats.org/officeDocument/2006/relationships/image" Target="../media/image65.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67.emf"/><Relationship Id="rId5" Type="http://schemas.openxmlformats.org/officeDocument/2006/relationships/oleObject" Target="../embeddings/oleObject3.bin"/><Relationship Id="rId4" Type="http://schemas.openxmlformats.org/officeDocument/2006/relationships/image" Target="../media/image68.emf"/></Relationships>
</file>

<file path=ppt/slides/_rels/slide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71.emf"/><Relationship Id="rId4" Type="http://schemas.openxmlformats.org/officeDocument/2006/relationships/image" Target="../media/image70.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90.tiff"/></Relationships>
</file>

<file path=ppt/slides/_rels/slide5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package" Target="../embeddings/Microsoft_Visio___1.vsdx"/></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95.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2" Type="http://schemas.openxmlformats.org/officeDocument/2006/relationships/image" Target="../media/image96.tiff"/><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99.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10.jpeg"/></Relationships>
</file>

<file path=ppt/slides/_rels/slide7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116.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jpeg"/><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2975507"/>
            <a:ext cx="12192000" cy="830997"/>
          </a:xfrm>
          <a:prstGeom prst="rect">
            <a:avLst/>
          </a:prstGeom>
          <a:noFill/>
        </p:spPr>
        <p:txBody>
          <a:bodyPr wrap="square" rtlCol="0">
            <a:spAutoFit/>
          </a:bodyPr>
          <a:lstStyle/>
          <a:p>
            <a:pPr algn="ctr"/>
            <a:r>
              <a:rPr kumimoji="1" lang="zh-CN" altLang="en-US" sz="4800" dirty="0" smtClean="0">
                <a:latin typeface="黑体" panose="02010609060101010101" pitchFamily="49" charset="-122"/>
                <a:ea typeface="黑体" panose="02010609060101010101" pitchFamily="49" charset="-122"/>
                <a:cs typeface="黑体-简" panose="02000000000000000000" charset="-122"/>
              </a:rPr>
              <a:t>深度学习应用（自然语言处理）</a:t>
            </a:r>
            <a:endParaRPr kumimoji="1" lang="zh-CN" altLang="en-US" sz="4800" dirty="0">
              <a:latin typeface="黑体" panose="02010609060101010101" pitchFamily="49" charset="-122"/>
              <a:ea typeface="黑体" panose="02010609060101010101" pitchFamily="49" charset="-122"/>
              <a:cs typeface="黑体-简" panose="02000000000000000000"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8947" y="1641290"/>
            <a:ext cx="6661357" cy="1127312"/>
            <a:chOff x="2707151" y="3838685"/>
            <a:chExt cx="2164312" cy="1046507"/>
          </a:xfrm>
        </p:grpSpPr>
        <p:sp>
          <p:nvSpPr>
            <p:cNvPr id="3" name="AutoShape 5"/>
            <p:cNvSpPr>
              <a:spLocks noChangeArrowheads="1"/>
            </p:cNvSpPr>
            <p:nvPr/>
          </p:nvSpPr>
          <p:spPr bwMode="auto">
            <a:xfrm>
              <a:off x="2748039" y="3838685"/>
              <a:ext cx="2123424" cy="1046507"/>
            </a:xfrm>
            <a:prstGeom prst="roundRect">
              <a:avLst>
                <a:gd name="adj" fmla="val 3481"/>
              </a:avLst>
            </a:prstGeom>
            <a:solidFill>
              <a:srgbClr val="FFFFFF"/>
            </a:solidFill>
            <a:ln w="19050" cap="rnd">
              <a:solidFill>
                <a:srgbClr val="808080"/>
              </a:solidFill>
              <a:prstDash val="sysDot"/>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 name="AutoShape 10"/>
            <p:cNvSpPr>
              <a:spLocks noChangeArrowheads="1"/>
            </p:cNvSpPr>
            <p:nvPr/>
          </p:nvSpPr>
          <p:spPr bwMode="auto">
            <a:xfrm>
              <a:off x="2811971" y="3896289"/>
              <a:ext cx="2028722" cy="876145"/>
            </a:xfrm>
            <a:prstGeom prst="roundRect">
              <a:avLst>
                <a:gd name="adj" fmla="val 10889"/>
              </a:avLst>
            </a:prstGeom>
            <a:gradFill rotWithShape="1">
              <a:gsLst>
                <a:gs pos="0">
                  <a:srgbClr val="009999"/>
                </a:gs>
                <a:gs pos="45000">
                  <a:srgbClr val="009999">
                    <a:gamma/>
                    <a:tint val="21176"/>
                    <a:invGamma/>
                  </a:srgbClr>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 name="Text Box 15"/>
            <p:cNvSpPr txBox="1">
              <a:spLocks noChangeArrowheads="1"/>
            </p:cNvSpPr>
            <p:nvPr/>
          </p:nvSpPr>
          <p:spPr bwMode="auto">
            <a:xfrm>
              <a:off x="2707151" y="3959349"/>
              <a:ext cx="2131555" cy="371430"/>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dirty="0">
                  <a:solidFill>
                    <a:prstClr val="black"/>
                  </a:solidFill>
                  <a:latin typeface="微软雅黑" panose="020B0503020204020204" pitchFamily="34" charset="-122"/>
                  <a:ea typeface="微软雅黑" panose="020B0503020204020204" pitchFamily="34" charset="-122"/>
                </a:rPr>
                <a:t>③ </a:t>
              </a:r>
              <a:r>
                <a:rPr lang="zh-CN" altLang="en-US" sz="2000" b="1" kern="0" dirty="0" smtClean="0">
                  <a:solidFill>
                    <a:prstClr val="black"/>
                  </a:solidFill>
                  <a:latin typeface="微软雅黑" panose="020B0503020204020204" pitchFamily="34" charset="-122"/>
                  <a:ea typeface="微软雅黑" panose="020B0503020204020204" pitchFamily="34" charset="-122"/>
                </a:rPr>
                <a:t>情感分析的应用研究</a:t>
              </a:r>
              <a:endParaRPr kumimoji="0" lang="en-US" altLang="ko-KR" sz="2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6" name="组合 171"/>
          <p:cNvGrpSpPr/>
          <p:nvPr/>
        </p:nvGrpSpPr>
        <p:grpSpPr>
          <a:xfrm>
            <a:off x="3585100" y="4831038"/>
            <a:ext cx="5890411" cy="1235219"/>
            <a:chOff x="6077535" y="9394008"/>
            <a:chExt cx="2835923" cy="1339617"/>
          </a:xfrm>
        </p:grpSpPr>
        <p:sp>
          <p:nvSpPr>
            <p:cNvPr id="7" name="AutoShape 5"/>
            <p:cNvSpPr>
              <a:spLocks noChangeArrowheads="1"/>
            </p:cNvSpPr>
            <p:nvPr/>
          </p:nvSpPr>
          <p:spPr bwMode="auto">
            <a:xfrm>
              <a:off x="6077535" y="9394008"/>
              <a:ext cx="2835923" cy="1339617"/>
            </a:xfrm>
            <a:prstGeom prst="roundRect">
              <a:avLst>
                <a:gd name="adj" fmla="val 3481"/>
              </a:avLst>
            </a:prstGeom>
            <a:solidFill>
              <a:srgbClr val="FFFFFF"/>
            </a:solidFill>
            <a:ln w="19050" cap="rnd">
              <a:solidFill>
                <a:srgbClr val="808080"/>
              </a:solidFill>
              <a:prstDash val="sysDot"/>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AutoShape 13"/>
            <p:cNvSpPr>
              <a:spLocks noChangeArrowheads="1"/>
            </p:cNvSpPr>
            <p:nvPr/>
          </p:nvSpPr>
          <p:spPr bwMode="auto">
            <a:xfrm>
              <a:off x="6146391" y="9521878"/>
              <a:ext cx="2703224" cy="1133475"/>
            </a:xfrm>
            <a:prstGeom prst="roundRect">
              <a:avLst>
                <a:gd name="adj" fmla="val 10889"/>
              </a:avLst>
            </a:prstGeom>
            <a:gradFill rotWithShape="1">
              <a:gsLst>
                <a:gs pos="0">
                  <a:schemeClr val="accent2">
                    <a:lumMod val="60000"/>
                    <a:lumOff val="40000"/>
                  </a:schemeClr>
                </a:gs>
                <a:gs pos="39000">
                  <a:srgbClr val="333399">
                    <a:gamma/>
                    <a:tint val="21176"/>
                    <a:invGamma/>
                  </a:srgbClr>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Text Box 15"/>
            <p:cNvSpPr txBox="1">
              <a:spLocks noChangeArrowheads="1"/>
            </p:cNvSpPr>
            <p:nvPr/>
          </p:nvSpPr>
          <p:spPr bwMode="auto">
            <a:xfrm>
              <a:off x="6084262" y="9552950"/>
              <a:ext cx="2783761" cy="43392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① </a:t>
              </a:r>
              <a:r>
                <a:rPr lang="zh-CN" altLang="en-US" sz="2000" b="1" kern="0" dirty="0">
                  <a:solidFill>
                    <a:prstClr val="black"/>
                  </a:solidFill>
                  <a:latin typeface="微软雅黑" panose="020B0503020204020204" pitchFamily="34" charset="-122"/>
                  <a:ea typeface="微软雅黑" panose="020B0503020204020204" pitchFamily="34" charset="-122"/>
                </a:rPr>
                <a:t>情感</a:t>
              </a:r>
              <a:r>
                <a:rPr kumimoji="0" lang="zh-CN" altLang="en-US" sz="2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知识库的构建</a:t>
              </a:r>
              <a:endParaRPr kumimoji="0" lang="en-US" altLang="ko-KR" sz="2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0" name="上箭头 9"/>
          <p:cNvSpPr/>
          <p:nvPr/>
        </p:nvSpPr>
        <p:spPr>
          <a:xfrm>
            <a:off x="4061593" y="2765043"/>
            <a:ext cx="405572" cy="2111728"/>
          </a:xfrm>
          <a:prstGeom prst="upArrow">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上箭头 10"/>
          <p:cNvSpPr/>
          <p:nvPr/>
        </p:nvSpPr>
        <p:spPr>
          <a:xfrm>
            <a:off x="6421237" y="2692142"/>
            <a:ext cx="383886" cy="546809"/>
          </a:xfrm>
          <a:prstGeom prst="upArrow">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2" name="Diagram group"/>
          <p:cNvGrpSpPr/>
          <p:nvPr/>
        </p:nvGrpSpPr>
        <p:grpSpPr>
          <a:xfrm>
            <a:off x="1633451" y="3483470"/>
            <a:ext cx="1247112" cy="797300"/>
            <a:chOff x="3290649" y="2024392"/>
            <a:chExt cx="1305401" cy="1305401"/>
          </a:xfrm>
          <a:scene3d>
            <a:camera prst="isometricOffAxis2Left" zoom="95000"/>
            <a:lightRig rig="flat" dir="t"/>
          </a:scene3d>
        </p:grpSpPr>
        <p:grpSp>
          <p:nvGrpSpPr>
            <p:cNvPr id="13" name="组合 12"/>
            <p:cNvGrpSpPr/>
            <p:nvPr/>
          </p:nvGrpSpPr>
          <p:grpSpPr>
            <a:xfrm>
              <a:off x="3290649" y="2024392"/>
              <a:ext cx="1305401" cy="1305401"/>
              <a:chOff x="3290649" y="2024392"/>
              <a:chExt cx="1305401" cy="1305401"/>
            </a:xfrm>
          </p:grpSpPr>
          <p:sp>
            <p:nvSpPr>
              <p:cNvPr id="14" name="圆角矩形 13"/>
              <p:cNvSpPr/>
              <p:nvPr/>
            </p:nvSpPr>
            <p:spPr>
              <a:xfrm>
                <a:off x="3290649" y="2024392"/>
                <a:ext cx="1305401" cy="1305401"/>
              </a:xfrm>
              <a:prstGeom prst="roundRect">
                <a:avLst/>
              </a:prstGeom>
              <a:solidFill>
                <a:srgbClr val="D00000"/>
              </a:solidFill>
              <a:sp3d extrusionH="381000" contourW="38100" prstMaterial="matte">
                <a:contourClr>
                  <a:schemeClr val="lt1"/>
                </a:contourClr>
              </a:sp3d>
            </p:spPr>
            <p:style>
              <a:lnRef idx="0">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5" name="圆角矩形 4"/>
              <p:cNvSpPr/>
              <p:nvPr/>
            </p:nvSpPr>
            <p:spPr>
              <a:xfrm>
                <a:off x="3354373" y="2088116"/>
                <a:ext cx="1177953" cy="117795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情感分析</a:t>
                </a:r>
                <a:endParaRPr lang="zh-CN" altLang="en-US" sz="2400" b="1" kern="1200" dirty="0">
                  <a:latin typeface="微软雅黑" panose="020B0503020204020204" pitchFamily="34" charset="-122"/>
                  <a:ea typeface="微软雅黑" panose="020B0503020204020204" pitchFamily="34" charset="-122"/>
                </a:endParaRPr>
              </a:p>
            </p:txBody>
          </p:sp>
        </p:grpSp>
      </p:grpSp>
      <p:grpSp>
        <p:nvGrpSpPr>
          <p:cNvPr id="16" name="Diagram group"/>
          <p:cNvGrpSpPr/>
          <p:nvPr/>
        </p:nvGrpSpPr>
        <p:grpSpPr>
          <a:xfrm>
            <a:off x="1640884" y="5139654"/>
            <a:ext cx="1247112" cy="797300"/>
            <a:chOff x="3290649" y="2024392"/>
            <a:chExt cx="1305401" cy="1305401"/>
          </a:xfrm>
          <a:scene3d>
            <a:camera prst="isometricOffAxis2Left" zoom="95000"/>
            <a:lightRig rig="flat" dir="t"/>
          </a:scene3d>
        </p:grpSpPr>
        <p:grpSp>
          <p:nvGrpSpPr>
            <p:cNvPr id="17" name="组合 16"/>
            <p:cNvGrpSpPr/>
            <p:nvPr/>
          </p:nvGrpSpPr>
          <p:grpSpPr>
            <a:xfrm>
              <a:off x="3290649" y="2024392"/>
              <a:ext cx="1305401" cy="1305401"/>
              <a:chOff x="3290649" y="2024392"/>
              <a:chExt cx="1305401" cy="1305401"/>
            </a:xfrm>
          </p:grpSpPr>
          <p:sp>
            <p:nvSpPr>
              <p:cNvPr id="18" name="圆角矩形 17"/>
              <p:cNvSpPr/>
              <p:nvPr/>
            </p:nvSpPr>
            <p:spPr>
              <a:xfrm>
                <a:off x="3290649" y="2024392"/>
                <a:ext cx="1305401" cy="1305401"/>
              </a:xfrm>
              <a:prstGeom prst="roundRect">
                <a:avLst/>
              </a:prstGeom>
              <a:solidFill>
                <a:srgbClr val="D00000"/>
              </a:solidFill>
              <a:sp3d extrusionH="381000" contourW="38100" prstMaterial="matte">
                <a:contourClr>
                  <a:schemeClr val="lt1"/>
                </a:contourClr>
              </a:sp3d>
            </p:spPr>
            <p:style>
              <a:lnRef idx="0">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9" name="圆角矩形 4"/>
              <p:cNvSpPr/>
              <p:nvPr/>
            </p:nvSpPr>
            <p:spPr>
              <a:xfrm>
                <a:off x="3354373" y="2088116"/>
                <a:ext cx="1177953" cy="117795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基础资源</a:t>
                </a:r>
                <a:endParaRPr lang="zh-CN" altLang="en-US" sz="2400" b="1" kern="1200" dirty="0">
                  <a:latin typeface="微软雅黑" panose="020B0503020204020204" pitchFamily="34" charset="-122"/>
                  <a:ea typeface="微软雅黑" panose="020B0503020204020204" pitchFamily="34" charset="-122"/>
                </a:endParaRPr>
              </a:p>
            </p:txBody>
          </p:sp>
        </p:grpSp>
      </p:grpSp>
      <p:grpSp>
        <p:nvGrpSpPr>
          <p:cNvPr id="20" name="Diagram group"/>
          <p:cNvGrpSpPr/>
          <p:nvPr/>
        </p:nvGrpSpPr>
        <p:grpSpPr>
          <a:xfrm>
            <a:off x="1633934" y="1824588"/>
            <a:ext cx="1247112" cy="797300"/>
            <a:chOff x="3290649" y="2024392"/>
            <a:chExt cx="1305401" cy="1305401"/>
          </a:xfrm>
          <a:scene3d>
            <a:camera prst="isometricOffAxis2Left" zoom="95000"/>
            <a:lightRig rig="flat" dir="t"/>
          </a:scene3d>
        </p:grpSpPr>
        <p:grpSp>
          <p:nvGrpSpPr>
            <p:cNvPr id="21" name="组合 20"/>
            <p:cNvGrpSpPr/>
            <p:nvPr/>
          </p:nvGrpSpPr>
          <p:grpSpPr>
            <a:xfrm>
              <a:off x="3290649" y="2024392"/>
              <a:ext cx="1305401" cy="1305401"/>
              <a:chOff x="3290649" y="2024392"/>
              <a:chExt cx="1305401" cy="1305401"/>
            </a:xfrm>
          </p:grpSpPr>
          <p:sp>
            <p:nvSpPr>
              <p:cNvPr id="22" name="圆角矩形 21"/>
              <p:cNvSpPr/>
              <p:nvPr/>
            </p:nvSpPr>
            <p:spPr>
              <a:xfrm>
                <a:off x="3290649" y="2024392"/>
                <a:ext cx="1305401" cy="1305401"/>
              </a:xfrm>
              <a:prstGeom prst="roundRect">
                <a:avLst/>
              </a:prstGeom>
              <a:solidFill>
                <a:srgbClr val="D00000"/>
              </a:solidFill>
              <a:sp3d extrusionH="381000" contourW="38100" prstMaterial="matte">
                <a:contourClr>
                  <a:schemeClr val="lt1"/>
                </a:contourClr>
              </a:sp3d>
            </p:spPr>
            <p:style>
              <a:lnRef idx="0">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23" name="圆角矩形 4"/>
              <p:cNvSpPr/>
              <p:nvPr/>
            </p:nvSpPr>
            <p:spPr>
              <a:xfrm>
                <a:off x="3354373" y="2088116"/>
                <a:ext cx="1177953" cy="117795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应用需求</a:t>
                </a:r>
                <a:endParaRPr lang="zh-CN" altLang="en-US" sz="2400" b="1" kern="1200" dirty="0">
                  <a:latin typeface="微软雅黑" panose="020B0503020204020204" pitchFamily="34" charset="-122"/>
                  <a:ea typeface="微软雅黑" panose="020B0503020204020204" pitchFamily="34" charset="-122"/>
                </a:endParaRPr>
              </a:p>
            </p:txBody>
          </p:sp>
        </p:grpSp>
      </p:grpSp>
      <p:sp>
        <p:nvSpPr>
          <p:cNvPr id="24" name="圆角矩形 23"/>
          <p:cNvSpPr/>
          <p:nvPr/>
        </p:nvSpPr>
        <p:spPr>
          <a:xfrm>
            <a:off x="4003271" y="5480501"/>
            <a:ext cx="1284129" cy="31243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属性词</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5691706" y="5480501"/>
            <a:ext cx="1495971" cy="31243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情感词典</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7518393" y="5480501"/>
            <a:ext cx="1616959" cy="31243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观点持有者</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27" name="组合 156"/>
          <p:cNvGrpSpPr/>
          <p:nvPr/>
        </p:nvGrpSpPr>
        <p:grpSpPr>
          <a:xfrm>
            <a:off x="4655341" y="3272658"/>
            <a:ext cx="4451226" cy="1703224"/>
            <a:chOff x="3056843" y="2066802"/>
            <a:chExt cx="1868254" cy="2098913"/>
          </a:xfrm>
        </p:grpSpPr>
        <p:sp>
          <p:nvSpPr>
            <p:cNvPr id="28" name="AutoShape 5"/>
            <p:cNvSpPr>
              <a:spLocks noChangeArrowheads="1"/>
            </p:cNvSpPr>
            <p:nvPr/>
          </p:nvSpPr>
          <p:spPr bwMode="auto">
            <a:xfrm>
              <a:off x="3056843" y="2066802"/>
              <a:ext cx="1868254" cy="1347671"/>
            </a:xfrm>
            <a:prstGeom prst="roundRect">
              <a:avLst>
                <a:gd name="adj" fmla="val 3481"/>
              </a:avLst>
            </a:prstGeom>
            <a:solidFill>
              <a:srgbClr val="FFFFFF"/>
            </a:solidFill>
            <a:ln w="19050" cap="rnd">
              <a:solidFill>
                <a:srgbClr val="808080"/>
              </a:solidFill>
              <a:prstDash val="sysDot"/>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AutoShape 7"/>
            <p:cNvSpPr>
              <a:spLocks noChangeArrowheads="1"/>
            </p:cNvSpPr>
            <p:nvPr/>
          </p:nvSpPr>
          <p:spPr bwMode="auto">
            <a:xfrm>
              <a:off x="3110293" y="2158721"/>
              <a:ext cx="1756101" cy="1133475"/>
            </a:xfrm>
            <a:prstGeom prst="roundRect">
              <a:avLst>
                <a:gd name="adj" fmla="val 10889"/>
              </a:avLst>
            </a:prstGeom>
            <a:gradFill rotWithShape="1">
              <a:gsLst>
                <a:gs pos="0">
                  <a:srgbClr val="99CC00"/>
                </a:gs>
                <a:gs pos="100000">
                  <a:srgbClr val="BBE0E3">
                    <a:gamma/>
                    <a:tint val="21176"/>
                    <a:invGamma/>
                  </a:srgbClr>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Text Box 17"/>
            <p:cNvSpPr txBox="1">
              <a:spLocks noChangeArrowheads="1"/>
            </p:cNvSpPr>
            <p:nvPr/>
          </p:nvSpPr>
          <p:spPr bwMode="auto">
            <a:xfrm>
              <a:off x="3110293" y="2155539"/>
              <a:ext cx="1814800" cy="2010176"/>
            </a:xfrm>
            <a:prstGeom prst="rect">
              <a:avLst/>
            </a:prstGeom>
            <a:noFill/>
            <a:ln w="9525">
              <a:noFill/>
              <a:miter lim="800000"/>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dirty="0" smtClean="0">
                  <a:solidFill>
                    <a:prstClr val="black"/>
                  </a:solidFill>
                  <a:latin typeface="微软雅黑" panose="020B0503020204020204" pitchFamily="34" charset="-122"/>
                  <a:ea typeface="微软雅黑" panose="020B0503020204020204" pitchFamily="34" charset="-122"/>
                </a:rPr>
                <a:t>②</a:t>
              </a:r>
              <a:r>
                <a:rPr lang="zh-CN" altLang="en-US" sz="2000" b="1" kern="0" noProof="0" dirty="0" smtClean="0">
                  <a:solidFill>
                    <a:prstClr val="black"/>
                  </a:solidFill>
                  <a:latin typeface="微软雅黑" panose="020B0503020204020204" pitchFamily="34" charset="-122"/>
                  <a:ea typeface="微软雅黑" panose="020B0503020204020204" pitchFamily="34" charset="-122"/>
                </a:rPr>
                <a:t>情感分类模型</a:t>
              </a:r>
              <a:endParaRPr lang="en-US" altLang="zh-CN" sz="2000" b="1" kern="0" noProof="0" dirty="0" smtClean="0">
                <a:solidFill>
                  <a:prstClr val="black"/>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endParaRPr lang="en-US" altLang="zh-CN" sz="2000" b="1" kern="0" dirty="0">
                <a:solidFill>
                  <a:prstClr val="black"/>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endParaRPr lang="en-US" altLang="zh-CN" sz="2000" b="1" kern="0" noProof="0" dirty="0" smtClean="0">
                <a:solidFill>
                  <a:prstClr val="black"/>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ko-KR" sz="2000" b="1" i="0" u="none" strike="noStrike" kern="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ko-KR" sz="2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31" name="圆角矩形 30"/>
          <p:cNvSpPr/>
          <p:nvPr/>
        </p:nvSpPr>
        <p:spPr>
          <a:xfrm>
            <a:off x="4809235" y="3835498"/>
            <a:ext cx="1284129" cy="312437"/>
          </a:xfrm>
          <a:prstGeom prst="roundRect">
            <a:avLst/>
          </a:prstGeom>
          <a:solidFill>
            <a:srgbClr val="CCFF66"/>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篇章级</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6234432" y="3835498"/>
            <a:ext cx="1284129" cy="312437"/>
          </a:xfrm>
          <a:prstGeom prst="roundRect">
            <a:avLst/>
          </a:prstGeom>
          <a:solidFill>
            <a:srgbClr val="CCFF66"/>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句子</a:t>
            </a:r>
            <a:r>
              <a:rPr lang="zh-CN" altLang="en-US" dirty="0" smtClean="0">
                <a:solidFill>
                  <a:schemeClr val="tx1"/>
                </a:solidFill>
                <a:latin typeface="微软雅黑" panose="020B0503020204020204" pitchFamily="34" charset="-122"/>
                <a:ea typeface="微软雅黑" panose="020B0503020204020204" pitchFamily="34" charset="-122"/>
              </a:rPr>
              <a:t>级</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7708013" y="3835498"/>
            <a:ext cx="1284129" cy="312437"/>
          </a:xfrm>
          <a:prstGeom prst="roundRect">
            <a:avLst/>
          </a:prstGeom>
          <a:solidFill>
            <a:srgbClr val="CCFF66"/>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属性级</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3585100" y="2210770"/>
            <a:ext cx="1820950" cy="333898"/>
          </a:xfrm>
          <a:prstGeom prst="roundRect">
            <a:avLst/>
          </a:prstGeom>
          <a:solidFill>
            <a:schemeClr val="accent1"/>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话题传播分析</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5500753" y="2210770"/>
            <a:ext cx="1482377" cy="333898"/>
          </a:xfrm>
          <a:prstGeom prst="roundRect">
            <a:avLst/>
          </a:prstGeom>
          <a:solidFill>
            <a:schemeClr val="accent1"/>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观点摘要</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6" name="圆角矩形 35"/>
          <p:cNvSpPr/>
          <p:nvPr/>
        </p:nvSpPr>
        <p:spPr>
          <a:xfrm>
            <a:off x="7028566" y="2214344"/>
            <a:ext cx="1482377" cy="333898"/>
          </a:xfrm>
          <a:prstGeom prst="roundRect">
            <a:avLst/>
          </a:prstGeom>
          <a:solidFill>
            <a:schemeClr val="accent1"/>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观点检索</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7" name="圆角矩形 36"/>
          <p:cNvSpPr/>
          <p:nvPr/>
        </p:nvSpPr>
        <p:spPr>
          <a:xfrm>
            <a:off x="8594492" y="2210770"/>
            <a:ext cx="799127" cy="333898"/>
          </a:xfrm>
          <a:prstGeom prst="roundRect">
            <a:avLst/>
          </a:prstGeom>
          <a:solidFill>
            <a:schemeClr val="accent1"/>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8" name="上箭头 37"/>
          <p:cNvSpPr/>
          <p:nvPr/>
        </p:nvSpPr>
        <p:spPr>
          <a:xfrm>
            <a:off x="6421237" y="4310025"/>
            <a:ext cx="383886" cy="546809"/>
          </a:xfrm>
          <a:prstGeom prst="upArrow">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矩形 38"/>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情感分析技术体系</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500" fill="hold"/>
                                        <p:tgtEl>
                                          <p:spTgt spid="38"/>
                                        </p:tgtEl>
                                        <p:attrNameLst>
                                          <p:attrName>ppt_x</p:attrName>
                                        </p:attrNameLst>
                                      </p:cBhvr>
                                      <p:tavLst>
                                        <p:tav tm="0">
                                          <p:val>
                                            <p:strVal val="#ppt_x"/>
                                          </p:val>
                                        </p:tav>
                                        <p:tav tm="100000">
                                          <p:val>
                                            <p:strVal val="#ppt_x"/>
                                          </p:val>
                                        </p:tav>
                                      </p:tavLst>
                                    </p:anim>
                                    <p:anim calcmode="lin" valueType="num">
                                      <p:cBhvr additive="base">
                                        <p:cTn id="4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ppt_x"/>
                                          </p:val>
                                        </p:tav>
                                        <p:tav tm="100000">
                                          <p:val>
                                            <p:strVal val="#ppt_x"/>
                                          </p:val>
                                        </p:tav>
                                      </p:tavLst>
                                    </p:anim>
                                    <p:anim calcmode="lin" valueType="num">
                                      <p:cBhvr additive="base">
                                        <p:cTn id="64" dur="500" fill="hold"/>
                                        <p:tgtEl>
                                          <p:spTgt spid="3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4" grpId="0" animBg="1"/>
      <p:bldP spid="25" grpId="0" animBg="1"/>
      <p:bldP spid="26"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情感词向量意义</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TextBox 4"/>
          <p:cNvSpPr txBox="1"/>
          <p:nvPr/>
        </p:nvSpPr>
        <p:spPr>
          <a:xfrm>
            <a:off x="574074" y="1317136"/>
            <a:ext cx="5046995" cy="4339650"/>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smtClean="0">
                <a:solidFill>
                  <a:srgbClr val="CC0099"/>
                </a:solidFill>
                <a:latin typeface="微软雅黑" panose="020B0503020204020204" pitchFamily="34" charset="-122"/>
                <a:ea typeface="微软雅黑" panose="020B0503020204020204" pitchFamily="34" charset="-122"/>
              </a:rPr>
              <a:t>问题分析</a:t>
            </a:r>
            <a:endParaRPr lang="en-US" altLang="zh-CN" sz="2400" dirty="0" smtClean="0">
              <a:solidFill>
                <a:srgbClr val="CC0099"/>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smtClean="0">
                <a:solidFill>
                  <a:srgbClr val="92D050"/>
                </a:solidFill>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传统词向量学习方法根据</a:t>
            </a:r>
            <a:r>
              <a:rPr lang="zh-CN" altLang="en-US" sz="2000" dirty="0" smtClean="0">
                <a:solidFill>
                  <a:srgbClr val="CC0099"/>
                </a:solidFill>
                <a:latin typeface="微软雅黑" panose="020B0503020204020204" pitchFamily="34" charset="-122"/>
                <a:ea typeface="微软雅黑" panose="020B0503020204020204" pitchFamily="34" charset="-122"/>
              </a:rPr>
              <a:t>目标词的上下文</a:t>
            </a:r>
            <a:r>
              <a:rPr lang="zh-CN" altLang="en-US" sz="2000" dirty="0" smtClean="0">
                <a:latin typeface="微软雅黑" panose="020B0503020204020204" pitchFamily="34" charset="-122"/>
                <a:ea typeface="微软雅黑" panose="020B0503020204020204" pitchFamily="34" charset="-122"/>
              </a:rPr>
              <a:t>，建立</a:t>
            </a:r>
            <a:r>
              <a:rPr lang="zh-CN" altLang="en-US" sz="2000" dirty="0" smtClean="0">
                <a:solidFill>
                  <a:srgbClr val="CC0099"/>
                </a:solidFill>
                <a:latin typeface="微软雅黑" panose="020B0503020204020204" pitchFamily="34" charset="-122"/>
                <a:ea typeface="微软雅黑" panose="020B0503020204020204" pitchFamily="34" charset="-122"/>
              </a:rPr>
              <a:t>基于上下文窗口</a:t>
            </a:r>
            <a:r>
              <a:rPr lang="zh-CN" altLang="en-US" sz="2000" dirty="0" smtClean="0">
                <a:latin typeface="微软雅黑" panose="020B0503020204020204" pitchFamily="34" charset="-122"/>
                <a:ea typeface="微软雅黑" panose="020B0503020204020204" pitchFamily="34" charset="-122"/>
              </a:rPr>
              <a:t>的语言模型，通过最大化目标词的概率来学习词向量</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smtClean="0">
                <a:solidFill>
                  <a:srgbClr val="92D050"/>
                </a:solidFill>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具有相似语法和语义的词，在</a:t>
            </a:r>
            <a:r>
              <a:rPr lang="zh-CN" altLang="en-US" sz="2000" dirty="0" smtClean="0">
                <a:solidFill>
                  <a:srgbClr val="CC0099"/>
                </a:solidFill>
                <a:latin typeface="微软雅黑" panose="020B0503020204020204" pitchFamily="34" charset="-122"/>
                <a:ea typeface="微软雅黑" panose="020B0503020204020204" pitchFamily="34" charset="-122"/>
              </a:rPr>
              <a:t>词向量空间中的距离比较近</a:t>
            </a:r>
            <a:endParaRPr lang="en-US" altLang="zh-CN" sz="2000" dirty="0" smtClean="0">
              <a:solidFill>
                <a:srgbClr val="CC0099"/>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smtClean="0">
                <a:solidFill>
                  <a:srgbClr val="92D050"/>
                </a:solidFill>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但与此同时，</a:t>
            </a:r>
            <a:r>
              <a:rPr lang="zh-CN" altLang="en-US" sz="2000" dirty="0" smtClean="0">
                <a:solidFill>
                  <a:srgbClr val="FF0000"/>
                </a:solidFill>
                <a:latin typeface="微软雅黑" panose="020B0503020204020204" pitchFamily="34" charset="-122"/>
                <a:ea typeface="微软雅黑" panose="020B0503020204020204" pitchFamily="34" charset="-122"/>
              </a:rPr>
              <a:t>也会将具有相似上下文，但是情感极性相反的词映射到相近的向量空间</a:t>
            </a:r>
            <a:r>
              <a:rPr lang="zh-CN" altLang="en-US" sz="2000" dirty="0" smtClean="0">
                <a:latin typeface="微软雅黑" panose="020B0503020204020204" pitchFamily="34" charset="-122"/>
                <a:ea typeface="微软雅黑" panose="020B0503020204020204" pitchFamily="34" charset="-122"/>
              </a:rPr>
              <a:t>，导致很难直接用于情感分析</a:t>
            </a:r>
            <a:endParaRPr lang="en-US" altLang="zh-CN" sz="2000" dirty="0" smtClean="0">
              <a:latin typeface="微软雅黑" panose="020B0503020204020204" pitchFamily="34" charset="-122"/>
              <a:ea typeface="微软雅黑" panose="020B0503020204020204" pitchFamily="34" charset="-122"/>
            </a:endParaRPr>
          </a:p>
        </p:txBody>
      </p:sp>
      <p:sp>
        <p:nvSpPr>
          <p:cNvPr id="4" name="文本框 8"/>
          <p:cNvSpPr txBox="1"/>
          <p:nvPr/>
        </p:nvSpPr>
        <p:spPr>
          <a:xfrm>
            <a:off x="6843743" y="2020728"/>
            <a:ext cx="3575018" cy="830997"/>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 </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I feel </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good</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 for drinking </a:t>
            </a:r>
            <a:r>
              <a:rPr lang="en-US" altLang="zh-CN" sz="2400" b="1" i="1" dirty="0" smtClean="0">
                <a:latin typeface="Times New Roman" panose="02020603050405020304" pitchFamily="18" charset="0"/>
                <a:ea typeface="微软雅黑" panose="020B0503020204020204" pitchFamily="34" charset="-122"/>
                <a:cs typeface="Times New Roman" panose="02020603050405020304" pitchFamily="18" charset="0"/>
              </a:rPr>
              <a:t>it.</a:t>
            </a:r>
          </a:p>
          <a:p>
            <a:r>
              <a:rPr lang="en-US" altLang="zh-CN" sz="2400" b="1" i="1" dirty="0" smtClean="0">
                <a:latin typeface="Times New Roman" panose="02020603050405020304" pitchFamily="18" charset="0"/>
                <a:ea typeface="微软雅黑" panose="020B0503020204020204" pitchFamily="34" charset="-122"/>
                <a:cs typeface="Times New Roman" panose="02020603050405020304" pitchFamily="18" charset="0"/>
              </a:rPr>
              <a:t>I </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feel </a:t>
            </a:r>
            <a:r>
              <a:rPr lang="en-US" altLang="zh-CN" sz="2400" b="1" i="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bad</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 for doing it.</a:t>
            </a:r>
            <a:endParaRPr lang="zh-CN" altLang="en-US" sz="2400" b="1" dirty="0"/>
          </a:p>
        </p:txBody>
      </p:sp>
      <p:graphicFrame>
        <p:nvGraphicFramePr>
          <p:cNvPr id="5" name="Object 2"/>
          <p:cNvGraphicFramePr>
            <a:graphicFrameLocks noChangeAspect="1"/>
          </p:cNvGraphicFramePr>
          <p:nvPr/>
        </p:nvGraphicFramePr>
        <p:xfrm>
          <a:off x="4959765" y="3122479"/>
          <a:ext cx="7561262" cy="2689225"/>
        </p:xfrm>
        <a:graphic>
          <a:graphicData uri="http://schemas.openxmlformats.org/presentationml/2006/ole">
            <mc:AlternateContent xmlns:mc="http://schemas.openxmlformats.org/markup-compatibility/2006">
              <mc:Choice xmlns:v="urn:schemas-microsoft-com:vml" Requires="v">
                <p:oleObj spid="_x0000_s119023" name="Visio" r:id="rId3" imgW="5649595" imgH="2220595" progId="Visio.Drawing.15">
                  <p:embed/>
                </p:oleObj>
              </mc:Choice>
              <mc:Fallback>
                <p:oleObj name="Visio" r:id="rId3" imgW="5649595" imgH="2220595" progId="Visio.Drawing.1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765" y="3122479"/>
                        <a:ext cx="7561262" cy="268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42278" y="5980964"/>
            <a:ext cx="3114675" cy="538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情感词向量学习模型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6" name="图片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40" y="1910050"/>
            <a:ext cx="4993412" cy="2900856"/>
          </a:xfrm>
          <a:prstGeom prst="rect">
            <a:avLst/>
          </a:prstGeom>
          <a:noFill/>
          <a:ln>
            <a:noFill/>
          </a:ln>
        </p:spPr>
      </p:pic>
      <p:sp>
        <p:nvSpPr>
          <p:cNvPr id="7" name="TextBox 6"/>
          <p:cNvSpPr txBox="1"/>
          <p:nvPr/>
        </p:nvSpPr>
        <p:spPr>
          <a:xfrm>
            <a:off x="756740" y="5076499"/>
            <a:ext cx="8671035" cy="400110"/>
          </a:xfrm>
          <a:prstGeom prst="rect">
            <a:avLst/>
          </a:prstGeom>
          <a:noFill/>
        </p:spPr>
        <p:txBody>
          <a:bodyPr wrap="square" rtlCol="0">
            <a:spAutoFit/>
          </a:bodyPr>
          <a:lstStyle/>
          <a:p>
            <a:r>
              <a:rPr lang="zh-CN" altLang="en-US" sz="2000" dirty="0" smtClean="0">
                <a:solidFill>
                  <a:srgbClr val="CC0099"/>
                </a:solidFill>
                <a:latin typeface="微软雅黑" panose="020B0503020204020204" pitchFamily="34" charset="-122"/>
                <a:ea typeface="微软雅黑" panose="020B0503020204020204" pitchFamily="34" charset="-122"/>
              </a:rPr>
              <a:t>模型假设：</a:t>
            </a:r>
            <a:r>
              <a:rPr lang="zh-CN" altLang="en-US" sz="2000" dirty="0">
                <a:latin typeface="微软雅黑" panose="020B0503020204020204" pitchFamily="34" charset="-122"/>
                <a:ea typeface="微软雅黑" panose="020B0503020204020204" pitchFamily="34" charset="-122"/>
              </a:rPr>
              <a:t>同一个句子中（窗口内）的单词的情感极性趋于一致</a:t>
            </a:r>
          </a:p>
        </p:txBody>
      </p:sp>
      <p:sp>
        <p:nvSpPr>
          <p:cNvPr id="8" name="TextBox 7"/>
          <p:cNvSpPr txBox="1"/>
          <p:nvPr/>
        </p:nvSpPr>
        <p:spPr>
          <a:xfrm>
            <a:off x="562981" y="5481566"/>
            <a:ext cx="10893972" cy="961289"/>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当窗口足够大时这种假设非常适合</a:t>
            </a:r>
            <a:r>
              <a:rPr lang="en-US" sz="2000" dirty="0" smtClean="0">
                <a:latin typeface="微软雅黑" panose="020B0503020204020204" pitchFamily="34" charset="-122"/>
                <a:ea typeface="微软雅黑" panose="020B0503020204020204" pitchFamily="34" charset="-122"/>
              </a:rPr>
              <a:t>Twitter</a:t>
            </a:r>
            <a:r>
              <a:rPr lang="zh-CN" altLang="en-US" sz="2000" dirty="0" smtClean="0">
                <a:latin typeface="微软雅黑" panose="020B0503020204020204" pitchFamily="34" charset="-122"/>
                <a:ea typeface="微软雅黑" panose="020B0503020204020204" pitchFamily="34" charset="-122"/>
              </a:rPr>
              <a:t>语料，</a:t>
            </a:r>
            <a:r>
              <a:rPr lang="en-US" sz="2000" dirty="0" smtClean="0">
                <a:latin typeface="微软雅黑" panose="020B0503020204020204" pitchFamily="34" charset="-122"/>
                <a:ea typeface="微软雅黑" panose="020B0503020204020204" pitchFamily="34" charset="-122"/>
              </a:rPr>
              <a:t>tweet</a:t>
            </a:r>
            <a:r>
              <a:rPr lang="zh-CN" altLang="en-US" sz="2000" dirty="0" smtClean="0">
                <a:latin typeface="微软雅黑" panose="020B0503020204020204" pitchFamily="34" charset="-122"/>
                <a:ea typeface="微软雅黑" panose="020B0503020204020204" pitchFamily="34" charset="-122"/>
              </a:rPr>
              <a:t>的篇幅通常很短，且情感极性比较集中，很少出现一条</a:t>
            </a:r>
            <a:r>
              <a:rPr lang="en-US" sz="2000" dirty="0" smtClean="0">
                <a:latin typeface="微软雅黑" panose="020B0503020204020204" pitchFamily="34" charset="-122"/>
                <a:ea typeface="微软雅黑" panose="020B0503020204020204" pitchFamily="34" charset="-122"/>
              </a:rPr>
              <a:t>tweet</a:t>
            </a:r>
            <a:r>
              <a:rPr lang="zh-CN" altLang="en-US" sz="2000" dirty="0" smtClean="0">
                <a:latin typeface="微软雅黑" panose="020B0503020204020204" pitchFamily="34" charset="-122"/>
                <a:ea typeface="微软雅黑" panose="020B0503020204020204" pitchFamily="34" charset="-122"/>
              </a:rPr>
              <a:t>表达两种或以上情感的情况，但这种做法并不适合篇章级的语料。</a:t>
            </a:r>
            <a:endParaRPr lang="zh-CN" altLang="en-US" sz="2000" dirty="0">
              <a:latin typeface="微软雅黑" panose="020B0503020204020204" pitchFamily="34" charset="-122"/>
              <a:ea typeface="微软雅黑" panose="020B0503020204020204" pitchFamily="34" charset="-122"/>
            </a:endParaRPr>
          </a:p>
        </p:txBody>
      </p:sp>
      <p:sp>
        <p:nvSpPr>
          <p:cNvPr id="9" name="右箭头 8"/>
          <p:cNvSpPr/>
          <p:nvPr/>
        </p:nvSpPr>
        <p:spPr>
          <a:xfrm>
            <a:off x="5486400" y="2774733"/>
            <a:ext cx="804041" cy="4099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圆角矩形 9"/>
          <p:cNvSpPr/>
          <p:nvPr/>
        </p:nvSpPr>
        <p:spPr>
          <a:xfrm>
            <a:off x="6542690" y="1813038"/>
            <a:ext cx="5407572" cy="3137341"/>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nSpc>
                <a:spcPts val="2600"/>
              </a:lnSpc>
            </a:pPr>
            <a:r>
              <a:rPr lang="zh-CN" altLang="en-US" dirty="0" smtClean="0">
                <a:latin typeface="微软雅黑" panose="020B0503020204020204" pitchFamily="34" charset="-122"/>
                <a:ea typeface="微软雅黑" panose="020B0503020204020204" pitchFamily="34" charset="-122"/>
              </a:rPr>
              <a:t>给定一个句子，设置一个固定大小的窗口在这个句子上滑动，然后根据窗口内词的词向量来预测这个窗口的情感极性。</a:t>
            </a:r>
            <a:endParaRPr lang="en-US" altLang="zh-CN" dirty="0" smtClean="0">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模型使用正确的情感标签与预测的情感标签之间的交叉熵作为</a:t>
            </a:r>
            <a:r>
              <a:rPr lang="en-US" i="1" dirty="0" err="1" smtClean="0">
                <a:latin typeface="微软雅黑" panose="020B0503020204020204" pitchFamily="34" charset="-122"/>
                <a:ea typeface="微软雅黑" panose="020B0503020204020204" pitchFamily="34" charset="-122"/>
              </a:rPr>
              <a:t>Softmax</a:t>
            </a:r>
            <a:r>
              <a:rPr lang="zh-CN" altLang="en-US" dirty="0" smtClean="0">
                <a:latin typeface="微软雅黑" panose="020B0503020204020204" pitchFamily="34" charset="-122"/>
                <a:ea typeface="微软雅黑" panose="020B0503020204020204" pitchFamily="34" charset="-122"/>
              </a:rPr>
              <a:t>层的损失函数</a:t>
            </a:r>
            <a:endParaRPr lang="en-US" altLang="zh-CN" dirty="0" smtClean="0">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神经网络里经过线性和非线性变换后得到的特征通常更加抽象更具有判别性</a:t>
            </a:r>
            <a:endParaRPr lang="en-US" altLang="zh-CN" dirty="0" smtClean="0">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第二个</a:t>
            </a:r>
            <a:r>
              <a:rPr lang="en-US" dirty="0" smtClean="0">
                <a:latin typeface="微软雅黑" panose="020B0503020204020204" pitchFamily="34" charset="-122"/>
                <a:ea typeface="微软雅黑" panose="020B0503020204020204" pitchFamily="34" charset="-122"/>
              </a:rPr>
              <a:t>Linear</a:t>
            </a:r>
            <a:r>
              <a:rPr lang="zh-CN" altLang="en-US" dirty="0" smtClean="0">
                <a:latin typeface="微软雅黑" panose="020B0503020204020204" pitchFamily="34" charset="-122"/>
                <a:ea typeface="微软雅黑" panose="020B0503020204020204" pitchFamily="34" charset="-122"/>
              </a:rPr>
              <a:t>层的目的是将之前抽取出的特征映射到情感类别</a:t>
            </a:r>
            <a:endParaRPr lang="zh-CN" altLang="en-US" dirty="0">
              <a:latin typeface="微软雅黑" panose="020B0503020204020204" pitchFamily="34" charset="-122"/>
              <a:ea typeface="微软雅黑" panose="020B0503020204020204" pitchFamily="34" charset="-122"/>
            </a:endParaRPr>
          </a:p>
        </p:txBody>
      </p:sp>
      <p:sp>
        <p:nvSpPr>
          <p:cNvPr id="11" name="TextBox 12"/>
          <p:cNvSpPr txBox="1"/>
          <p:nvPr/>
        </p:nvSpPr>
        <p:spPr>
          <a:xfrm>
            <a:off x="334953" y="1357172"/>
            <a:ext cx="11923986" cy="400110"/>
          </a:xfrm>
          <a:prstGeom prst="rect">
            <a:avLst/>
          </a:prstGeom>
          <a:noFill/>
        </p:spPr>
        <p:txBody>
          <a:bodyPr wrap="square" rtlCol="0">
            <a:spAutoFit/>
          </a:bodyPr>
          <a:lstStyle/>
          <a:p>
            <a:r>
              <a:rPr lang="zh-CN" altLang="en-US" sz="2000" dirty="0" smtClean="0">
                <a:solidFill>
                  <a:srgbClr val="CC0099"/>
                </a:solidFill>
                <a:latin typeface="微软雅黑" panose="020B0503020204020204" pitchFamily="34" charset="-122"/>
                <a:ea typeface="微软雅黑" panose="020B0503020204020204" pitchFamily="34" charset="-122"/>
              </a:rPr>
              <a:t>情感词向量模型是在词向量模型的基础上扩展得到的，不同之处在于引入了句子的情感信息作为监督指导</a:t>
            </a:r>
            <a:endParaRPr lang="zh-CN" altLang="en-US" sz="2000" dirty="0">
              <a:solidFill>
                <a:srgbClr val="CC00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586532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篇章级情感分类模型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TextBox 4"/>
          <p:cNvSpPr txBox="1"/>
          <p:nvPr/>
        </p:nvSpPr>
        <p:spPr>
          <a:xfrm>
            <a:off x="631134" y="1757071"/>
            <a:ext cx="5695924" cy="4093428"/>
          </a:xfrm>
          <a:prstGeom prst="rect">
            <a:avLst/>
          </a:prstGeom>
          <a:noFill/>
        </p:spPr>
        <p:txBody>
          <a:bodyPr wrap="square" rtlCol="0">
            <a:spAutoFit/>
          </a:bodyPr>
          <a:lstStyle/>
          <a:p>
            <a:pPr marL="342900" indent="-342900">
              <a:lnSpc>
                <a:spcPct val="150000"/>
              </a:lnSpc>
              <a:spcAft>
                <a:spcPts val="1200"/>
              </a:spcAft>
              <a:buClr>
                <a:schemeClr val="accent6"/>
              </a:buClr>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篇章级情感分析是指对</a:t>
            </a:r>
            <a:r>
              <a:rPr lang="zh-CN" altLang="en-US" sz="2000" dirty="0" smtClean="0">
                <a:solidFill>
                  <a:srgbClr val="FF0000"/>
                </a:solidFill>
                <a:latin typeface="微软雅黑" panose="020B0503020204020204" pitchFamily="34" charset="-122"/>
                <a:ea typeface="微软雅黑" panose="020B0503020204020204" pitchFamily="34" charset="-122"/>
              </a:rPr>
              <a:t>整篇文档</a:t>
            </a:r>
            <a:r>
              <a:rPr lang="zh-CN" altLang="en-US" sz="2000" dirty="0" smtClean="0">
                <a:latin typeface="微软雅黑" panose="020B0503020204020204" pitchFamily="34" charset="-122"/>
                <a:ea typeface="微软雅黑" panose="020B0503020204020204" pitchFamily="34" charset="-122"/>
              </a:rPr>
              <a:t>的</a:t>
            </a:r>
            <a:r>
              <a:rPr lang="zh-CN" altLang="en-US" sz="2000" dirty="0" smtClean="0">
                <a:solidFill>
                  <a:srgbClr val="FF0000"/>
                </a:solidFill>
                <a:latin typeface="微软雅黑" panose="020B0503020204020204" pitchFamily="34" charset="-122"/>
                <a:ea typeface="微软雅黑" panose="020B0503020204020204" pitchFamily="34" charset="-122"/>
              </a:rPr>
              <a:t>全局情感</a:t>
            </a:r>
            <a:r>
              <a:rPr lang="zh-CN" altLang="en-US" sz="2000" dirty="0" smtClean="0">
                <a:latin typeface="微软雅黑" panose="020B0503020204020204" pitchFamily="34" charset="-122"/>
                <a:ea typeface="微软雅黑" panose="020B0503020204020204" pitchFamily="34" charset="-122"/>
              </a:rPr>
              <a:t>极性进行分析判断</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spcAft>
                <a:spcPts val="1200"/>
              </a:spcAft>
              <a:buClr>
                <a:schemeClr val="accent6"/>
              </a:buClr>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基本思想是</a:t>
            </a:r>
            <a:r>
              <a:rPr lang="zh-CN" altLang="en-US" sz="2000" dirty="0" smtClean="0">
                <a:solidFill>
                  <a:srgbClr val="FF0000"/>
                </a:solidFill>
                <a:latin typeface="微软雅黑" panose="020B0503020204020204" pitchFamily="34" charset="-122"/>
                <a:ea typeface="微软雅黑" panose="020B0503020204020204" pitchFamily="34" charset="-122"/>
              </a:rPr>
              <a:t>对词</a:t>
            </a:r>
            <a:r>
              <a:rPr lang="en-US" altLang="zh-CN" sz="2000" dirty="0" smtClean="0">
                <a:solidFill>
                  <a:srgbClr val="FF0000"/>
                </a:solidFill>
                <a:latin typeface="微软雅黑" panose="020B0503020204020204" pitchFamily="34" charset="-122"/>
                <a:ea typeface="微软雅黑" panose="020B0503020204020204" pitchFamily="34" charset="-122"/>
              </a:rPr>
              <a:t>-&gt;</a:t>
            </a:r>
            <a:r>
              <a:rPr lang="zh-CN" altLang="en-US" sz="2000" dirty="0" smtClean="0">
                <a:solidFill>
                  <a:srgbClr val="FF0000"/>
                </a:solidFill>
                <a:latin typeface="微软雅黑" panose="020B0503020204020204" pitchFamily="34" charset="-122"/>
                <a:ea typeface="微软雅黑" panose="020B0503020204020204" pitchFamily="34" charset="-122"/>
              </a:rPr>
              <a:t>句子</a:t>
            </a:r>
            <a:r>
              <a:rPr lang="en-US" altLang="zh-CN" sz="2000" dirty="0" smtClean="0">
                <a:solidFill>
                  <a:srgbClr val="FF0000"/>
                </a:solidFill>
                <a:latin typeface="微软雅黑" panose="020B0503020204020204" pitchFamily="34" charset="-122"/>
                <a:ea typeface="微软雅黑" panose="020B0503020204020204" pitchFamily="34" charset="-122"/>
              </a:rPr>
              <a:t>-&gt;</a:t>
            </a:r>
            <a:r>
              <a:rPr lang="zh-CN" altLang="en-US" sz="2000" dirty="0" smtClean="0">
                <a:solidFill>
                  <a:srgbClr val="FF0000"/>
                </a:solidFill>
                <a:latin typeface="微软雅黑" panose="020B0503020204020204" pitchFamily="34" charset="-122"/>
                <a:ea typeface="微软雅黑" panose="020B0503020204020204" pitchFamily="34" charset="-122"/>
              </a:rPr>
              <a:t>篇章</a:t>
            </a:r>
            <a:r>
              <a:rPr lang="zh-CN" altLang="en-US" sz="2000" dirty="0" smtClean="0">
                <a:latin typeface="微软雅黑" panose="020B0503020204020204" pitchFamily="34" charset="-122"/>
                <a:ea typeface="微软雅黑" panose="020B0503020204020204" pitchFamily="34" charset="-122"/>
              </a:rPr>
              <a:t>逐层进行语义编码表示，得到篇章的向量表示</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spcAft>
                <a:spcPts val="1200"/>
              </a:spcAft>
              <a:buClr>
                <a:schemeClr val="accent6"/>
              </a:buClr>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好处是让机器像人一样对篇章进行阅读：从简单的字词组成句子，句子组成篇章，最后形成思想，这就是自然语言处理中的</a:t>
            </a:r>
            <a:r>
              <a:rPr lang="zh-CN" altLang="en-US" sz="2000" dirty="0" smtClean="0">
                <a:solidFill>
                  <a:srgbClr val="FF0000"/>
                </a:solidFill>
                <a:latin typeface="微软雅黑" panose="020B0503020204020204" pitchFamily="34" charset="-122"/>
                <a:ea typeface="微软雅黑" panose="020B0503020204020204" pitchFamily="34" charset="-122"/>
              </a:rPr>
              <a:t>层级（</a:t>
            </a: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Hierarchical</a:t>
            </a:r>
            <a:r>
              <a:rPr lang="zh-CN" altLang="en-US" sz="2000" dirty="0" smtClean="0">
                <a:solidFill>
                  <a:srgbClr val="FF0000"/>
                </a:solidFill>
                <a:latin typeface="微软雅黑" panose="020B0503020204020204" pitchFamily="34" charset="-122"/>
                <a:ea typeface="微软雅黑" panose="020B0503020204020204" pitchFamily="34" charset="-122"/>
              </a:rPr>
              <a:t>）概念</a:t>
            </a:r>
            <a:endParaRPr lang="en-US" altLang="zh-CN" sz="2000" dirty="0" smtClean="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6156659" y="723216"/>
            <a:ext cx="5472848" cy="583797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句子级</a:t>
            </a: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情感分类模型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TextBox 4"/>
          <p:cNvSpPr txBox="1"/>
          <p:nvPr/>
        </p:nvSpPr>
        <p:spPr>
          <a:xfrm>
            <a:off x="699429" y="1640231"/>
            <a:ext cx="4433009" cy="4247317"/>
          </a:xfrm>
          <a:prstGeom prst="rect">
            <a:avLst/>
          </a:prstGeom>
          <a:noFill/>
        </p:spPr>
        <p:txBody>
          <a:bodyPr wrap="square" rtlCol="0">
            <a:spAutoFit/>
          </a:bodyPr>
          <a:lstStyle/>
          <a:p>
            <a:pPr marL="342900" indent="-342900">
              <a:lnSpc>
                <a:spcPct val="150000"/>
              </a:lnSpc>
              <a:spcAft>
                <a:spcPts val="1800"/>
              </a:spcAft>
              <a:buClr>
                <a:schemeClr val="accent6"/>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句子</a:t>
            </a:r>
            <a:r>
              <a:rPr lang="zh-CN" altLang="en-US" sz="2000" dirty="0" smtClean="0">
                <a:latin typeface="微软雅黑" panose="020B0503020204020204" pitchFamily="34" charset="-122"/>
                <a:ea typeface="微软雅黑" panose="020B0503020204020204" pitchFamily="34" charset="-122"/>
              </a:rPr>
              <a:t>级情感分析是指对</a:t>
            </a:r>
            <a:r>
              <a:rPr lang="zh-CN" altLang="en-US" sz="2000" dirty="0" smtClean="0">
                <a:solidFill>
                  <a:srgbClr val="FF0000"/>
                </a:solidFill>
                <a:latin typeface="微软雅黑" panose="020B0503020204020204" pitchFamily="34" charset="-122"/>
                <a:ea typeface="微软雅黑" panose="020B0503020204020204" pitchFamily="34" charset="-122"/>
              </a:rPr>
              <a:t>单句</a:t>
            </a:r>
            <a:r>
              <a:rPr lang="zh-CN" altLang="en-US" sz="2000" dirty="0" smtClean="0">
                <a:latin typeface="微软雅黑" panose="020B0503020204020204" pitchFamily="34" charset="-122"/>
                <a:ea typeface="微软雅黑" panose="020B0503020204020204" pitchFamily="34" charset="-122"/>
              </a:rPr>
              <a:t>的情感极性进行分析判断的任务</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spcAft>
                <a:spcPts val="1800"/>
              </a:spcAft>
              <a:buClr>
                <a:schemeClr val="accent6"/>
              </a:buClr>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基于</a:t>
            </a:r>
            <a:r>
              <a:rPr lang="zh-CN" altLang="en-US" sz="2000" dirty="0" smtClean="0">
                <a:solidFill>
                  <a:srgbClr val="FF0000"/>
                </a:solidFill>
                <a:latin typeface="微软雅黑" panose="020B0503020204020204" pitchFamily="34" charset="-122"/>
                <a:ea typeface="微软雅黑" panose="020B0503020204020204" pitchFamily="34" charset="-122"/>
              </a:rPr>
              <a:t>深度神经网络</a:t>
            </a:r>
            <a:r>
              <a:rPr lang="zh-CN" altLang="en-US" sz="2000" dirty="0" smtClean="0">
                <a:latin typeface="微软雅黑" panose="020B0503020204020204" pitchFamily="34" charset="-122"/>
                <a:ea typeface="微软雅黑" panose="020B0503020204020204" pitchFamily="34" charset="-122"/>
              </a:rPr>
              <a:t>的方法主要是对句子所包含的语义信息进行表示，进而对其情感极性进行判别</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spcAft>
                <a:spcPts val="1200"/>
              </a:spcAft>
              <a:buClr>
                <a:schemeClr val="accent6"/>
              </a:buClr>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常用的方法有基于</a:t>
            </a: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RNN</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Recursive-NN</a:t>
            </a:r>
            <a:r>
              <a:rPr lang="zh-CN" altLang="en-US" sz="2000" dirty="0" smtClean="0">
                <a:latin typeface="微软雅黑" panose="020B0503020204020204" pitchFamily="34" charset="-122"/>
                <a:ea typeface="微软雅黑" panose="020B0503020204020204" pitchFamily="34" charset="-122"/>
              </a:rPr>
              <a:t>的方法</a:t>
            </a:r>
            <a:r>
              <a:rPr lang="zh-CN" altLang="en-US" sz="2000" dirty="0">
                <a:latin typeface="微软雅黑" panose="020B0503020204020204" pitchFamily="34" charset="-122"/>
                <a:ea typeface="微软雅黑" panose="020B0503020204020204" pitchFamily="34" charset="-122"/>
              </a:rPr>
              <a:t>以及</a:t>
            </a:r>
            <a:r>
              <a:rPr lang="zh-CN" altLang="en-US" sz="2000" dirty="0" smtClean="0">
                <a:latin typeface="微软雅黑" panose="020B0503020204020204" pitchFamily="34" charset="-122"/>
                <a:ea typeface="微软雅黑" panose="020B0503020204020204" pitchFamily="34" charset="-122"/>
              </a:rPr>
              <a:t>最新的</a:t>
            </a:r>
            <a:r>
              <a:rPr lang="en-US" altLang="zh-CN" sz="2000" b="1" dirty="0" smtClean="0">
                <a:solidFill>
                  <a:srgbClr val="FF0000"/>
                </a:solidFill>
                <a:latin typeface="微软雅黑" panose="020B0503020204020204" pitchFamily="34" charset="-122"/>
                <a:ea typeface="微软雅黑" panose="020B0503020204020204" pitchFamily="34" charset="-122"/>
              </a:rPr>
              <a:t>BERT</a:t>
            </a:r>
            <a:r>
              <a:rPr lang="zh-CN" altLang="en-US" sz="2000" dirty="0" smtClean="0">
                <a:latin typeface="微软雅黑" panose="020B0503020204020204" pitchFamily="34" charset="-122"/>
                <a:ea typeface="微软雅黑" panose="020B0503020204020204" pitchFamily="34" charset="-122"/>
              </a:rPr>
              <a:t>等</a:t>
            </a:r>
            <a:endParaRPr lang="zh-CN" altLang="en-US"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5426125" y="1250183"/>
            <a:ext cx="5082441" cy="2300525"/>
          </a:xfrm>
          <a:prstGeom prst="rect">
            <a:avLst/>
          </a:prstGeom>
        </p:spPr>
      </p:pic>
      <p:pic>
        <p:nvPicPr>
          <p:cNvPr id="5" name="图片 4"/>
          <p:cNvPicPr>
            <a:picLocks noChangeAspect="1"/>
          </p:cNvPicPr>
          <p:nvPr/>
        </p:nvPicPr>
        <p:blipFill>
          <a:blip r:embed="rId3"/>
          <a:stretch>
            <a:fillRect/>
          </a:stretch>
        </p:blipFill>
        <p:spPr>
          <a:xfrm>
            <a:off x="5426125" y="3650385"/>
            <a:ext cx="5223118" cy="274365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239704" y="1141968"/>
            <a:ext cx="6832209" cy="1801405"/>
          </a:xfrm>
          <a:prstGeom prst="rect">
            <a:avLst/>
          </a:prstGeom>
        </p:spPr>
      </p:pic>
      <p:sp>
        <p:nvSpPr>
          <p:cNvPr id="2" name="矩形 1"/>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属性</a:t>
            </a: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级情感分类模型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TextBox 4"/>
          <p:cNvSpPr txBox="1"/>
          <p:nvPr/>
        </p:nvSpPr>
        <p:spPr>
          <a:xfrm>
            <a:off x="513147" y="1356078"/>
            <a:ext cx="4846644" cy="5493812"/>
          </a:xfrm>
          <a:prstGeom prst="rect">
            <a:avLst/>
          </a:prstGeom>
          <a:noFill/>
        </p:spPr>
        <p:txBody>
          <a:bodyPr wrap="square" rtlCol="0">
            <a:spAutoFit/>
          </a:bodyPr>
          <a:lstStyle/>
          <a:p>
            <a:pPr marL="342900" indent="-342900">
              <a:lnSpc>
                <a:spcPct val="150000"/>
              </a:lnSpc>
              <a:spcAft>
                <a:spcPts val="1200"/>
              </a:spcAft>
              <a:buClr>
                <a:schemeClr val="accent6"/>
              </a:buClr>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属性级情感</a:t>
            </a:r>
            <a:r>
              <a:rPr lang="zh-CN" altLang="en-US" sz="2000" dirty="0">
                <a:latin typeface="微软雅黑" panose="020B0503020204020204" pitchFamily="34" charset="-122"/>
                <a:ea typeface="微软雅黑" panose="020B0503020204020204" pitchFamily="34" charset="-122"/>
              </a:rPr>
              <a:t>分析（</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Aspect-Level</a:t>
            </a:r>
            <a:r>
              <a:rPr lang="zh-CN" altLang="en-US" sz="2000" dirty="0" smtClean="0">
                <a:latin typeface="微软雅黑" panose="020B0503020204020204" pitchFamily="34" charset="-122"/>
                <a:ea typeface="微软雅黑" panose="020B0503020204020204" pitchFamily="34" charset="-122"/>
              </a:rPr>
              <a:t>）是</a:t>
            </a:r>
            <a:r>
              <a:rPr lang="zh-CN" altLang="en-US" sz="2000" dirty="0" smtClean="0">
                <a:solidFill>
                  <a:srgbClr val="FF0000"/>
                </a:solidFill>
                <a:latin typeface="微软雅黑" panose="020B0503020204020204" pitchFamily="34" charset="-122"/>
                <a:ea typeface="微软雅黑" panose="020B0503020204020204" pitchFamily="34" charset="-122"/>
              </a:rPr>
              <a:t>细粒度情感分析</a:t>
            </a:r>
            <a:r>
              <a:rPr lang="zh-CN" altLang="en-US" sz="2000" dirty="0" smtClean="0">
                <a:latin typeface="微软雅黑" panose="020B0503020204020204" pitchFamily="34" charset="-122"/>
                <a:ea typeface="微软雅黑" panose="020B0503020204020204" pitchFamily="34" charset="-122"/>
              </a:rPr>
              <a:t>，指对所描述事物的属性情感极性进行判断</a:t>
            </a:r>
            <a:endParaRPr lang="en-US" altLang="zh-CN" sz="2000" dirty="0" smtClean="0">
              <a:latin typeface="微软雅黑" panose="020B0503020204020204" pitchFamily="34" charset="-122"/>
              <a:ea typeface="微软雅黑" panose="020B0503020204020204" pitchFamily="34" charset="-122"/>
            </a:endParaRPr>
          </a:p>
          <a:p>
            <a:pPr marL="800100" lvl="1" indent="-342900">
              <a:lnSpc>
                <a:spcPct val="150000"/>
              </a:lnSpc>
              <a:spcAft>
                <a:spcPts val="1200"/>
              </a:spcAft>
              <a:buClr>
                <a:schemeClr val="accent6"/>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我非常</a:t>
            </a:r>
            <a:r>
              <a:rPr lang="zh-CN" altLang="en-US" dirty="0" smtClean="0">
                <a:solidFill>
                  <a:srgbClr val="FF0000"/>
                </a:solidFill>
                <a:latin typeface="微软雅黑" panose="020B0503020204020204" pitchFamily="34" charset="-122"/>
                <a:ea typeface="微软雅黑" panose="020B0503020204020204" pitchFamily="34" charset="-122"/>
              </a:rPr>
              <a:t>喜欢</a:t>
            </a:r>
            <a:r>
              <a:rPr lang="zh-CN" altLang="en-US" dirty="0" smtClean="0">
                <a:latin typeface="微软雅黑" panose="020B0503020204020204" pitchFamily="34" charset="-122"/>
                <a:ea typeface="微软雅黑" panose="020B0503020204020204" pitchFamily="34" charset="-122"/>
              </a:rPr>
              <a:t>这款</a:t>
            </a:r>
            <a:r>
              <a:rPr lang="zh-CN" altLang="en-US" dirty="0">
                <a:latin typeface="微软雅黑" panose="020B0503020204020204" pitchFamily="34" charset="-122"/>
                <a:ea typeface="微软雅黑" panose="020B0503020204020204" pitchFamily="34" charset="-122"/>
              </a:rPr>
              <a:t>手机的</a:t>
            </a:r>
            <a:r>
              <a:rPr lang="zh-CN" altLang="en-US" dirty="0" smtClean="0">
                <a:solidFill>
                  <a:srgbClr val="00B050"/>
                </a:solidFill>
                <a:latin typeface="微软雅黑" panose="020B0503020204020204" pitchFamily="34" charset="-122"/>
                <a:ea typeface="微软雅黑" panose="020B0503020204020204" pitchFamily="34" charset="-122"/>
              </a:rPr>
              <a:t>摄像头</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spcAft>
                <a:spcPts val="1200"/>
              </a:spcAft>
              <a:buClr>
                <a:schemeClr val="accent6"/>
              </a:buClr>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基本思想是对</a:t>
            </a:r>
            <a:r>
              <a:rPr lang="zh-CN" altLang="en-US" sz="2000" dirty="0" smtClean="0">
                <a:solidFill>
                  <a:srgbClr val="FF0000"/>
                </a:solidFill>
                <a:latin typeface="微软雅黑" panose="020B0503020204020204" pitchFamily="34" charset="-122"/>
                <a:ea typeface="微软雅黑" panose="020B0503020204020204" pitchFamily="34" charset="-122"/>
              </a:rPr>
              <a:t>属性词和其上下文</a:t>
            </a:r>
            <a:r>
              <a:rPr lang="zh-CN" altLang="en-US" sz="2000" dirty="0" smtClean="0">
                <a:latin typeface="微软雅黑" panose="020B0503020204020204" pitchFamily="34" charset="-122"/>
                <a:ea typeface="微软雅黑" panose="020B0503020204020204" pitchFamily="34" charset="-122"/>
              </a:rPr>
              <a:t>进行表示，并建立它们之间的关系，进而判断情感极性</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spcAft>
                <a:spcPts val="1200"/>
              </a:spcAft>
              <a:buClr>
                <a:schemeClr val="accent6"/>
              </a:buClr>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有两类方法</a:t>
            </a:r>
            <a:endParaRPr lang="en-US" altLang="zh-CN" sz="2000" dirty="0" smtClean="0">
              <a:latin typeface="微软雅黑" panose="020B0503020204020204" pitchFamily="34" charset="-122"/>
              <a:ea typeface="微软雅黑" panose="020B0503020204020204" pitchFamily="34" charset="-122"/>
            </a:endParaRPr>
          </a:p>
          <a:p>
            <a:pPr marL="800100" lvl="1" indent="-342900">
              <a:lnSpc>
                <a:spcPct val="150000"/>
              </a:lnSpc>
              <a:spcAft>
                <a:spcPts val="1200"/>
              </a:spcAft>
              <a:buClr>
                <a:schemeClr val="accent6"/>
              </a:buClr>
              <a:buFont typeface="Wingdings" panose="05000000000000000000" pitchFamily="2" charset="2"/>
              <a:buChar char="Ø"/>
            </a:pPr>
            <a:r>
              <a:rPr lang="zh-CN" altLang="en-US" dirty="0" smtClean="0">
                <a:solidFill>
                  <a:srgbClr val="FF0000"/>
                </a:solidFill>
                <a:latin typeface="微软雅黑" panose="020B0503020204020204" pitchFamily="34" charset="-122"/>
                <a:ea typeface="微软雅黑" panose="020B0503020204020204" pitchFamily="34" charset="-122"/>
              </a:rPr>
              <a:t>分段式表示</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RNN</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CNN</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800100" lvl="1" indent="-342900">
              <a:lnSpc>
                <a:spcPct val="150000"/>
              </a:lnSpc>
              <a:spcAft>
                <a:spcPts val="1200"/>
              </a:spcAft>
              <a:buClr>
                <a:schemeClr val="accent6"/>
              </a:buClr>
              <a:buFont typeface="Wingdings" panose="05000000000000000000" pitchFamily="2" charset="2"/>
              <a:buChar char="Ø"/>
            </a:pPr>
            <a:r>
              <a:rPr lang="zh-CN" altLang="en-US" dirty="0" smtClean="0">
                <a:solidFill>
                  <a:srgbClr val="FF0000"/>
                </a:solidFill>
                <a:latin typeface="微软雅黑" panose="020B0503020204020204" pitchFamily="34" charset="-122"/>
                <a:ea typeface="微软雅黑" panose="020B0503020204020204" pitchFamily="34" charset="-122"/>
              </a:rPr>
              <a:t>整体表示</a:t>
            </a:r>
            <a:r>
              <a:rPr lang="zh-CN" altLang="en-US" dirty="0" smtClean="0">
                <a:latin typeface="微软雅黑" panose="020B0503020204020204" pitchFamily="34" charset="-122"/>
                <a:ea typeface="微软雅黑" panose="020B0503020204020204" pitchFamily="34" charset="-122"/>
              </a:rPr>
              <a:t>（记忆网络</a:t>
            </a:r>
            <a:r>
              <a:rPr lang="en-US" altLang="zh-CN" dirty="0" err="1" smtClean="0">
                <a:latin typeface="微软雅黑" panose="020B0503020204020204" pitchFamily="34" charset="-122"/>
                <a:ea typeface="微软雅黑" panose="020B0503020204020204" pitchFamily="34" charset="-122"/>
              </a:rPr>
              <a:t>MemNN</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5359791" y="2729262"/>
            <a:ext cx="5146049" cy="412062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85787" y="3266469"/>
            <a:ext cx="10816529" cy="3610883"/>
          </a:xfrm>
          <a:prstGeom prst="rect">
            <a:avLst/>
          </a:prstGeom>
        </p:spPr>
      </p:pic>
      <p:sp>
        <p:nvSpPr>
          <p:cNvPr id="2" name="矩形 1"/>
          <p:cNvSpPr/>
          <p:nvPr/>
        </p:nvSpPr>
        <p:spPr>
          <a:xfrm>
            <a:off x="1490331" y="400051"/>
            <a:ext cx="9110993"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意见目标</a:t>
            </a:r>
            <a:r>
              <a:rPr kumimoji="1" lang="zh-CN" altLang="en-US" sz="3600" b="1" dirty="0" smtClean="0">
                <a:solidFill>
                  <a:prstClr val="black"/>
                </a:solidFill>
                <a:latin typeface="微软雅黑" panose="020B0503020204020204" pitchFamily="34" charset="-122"/>
                <a:ea typeface="微软雅黑" panose="020B0503020204020204" pitchFamily="34" charset="-122"/>
              </a:rPr>
              <a:t>抽取</a:t>
            </a:r>
            <a:r>
              <a:rPr kumimoji="1" lang="zh-CN" altLang="en-US" sz="3600" b="1" dirty="0">
                <a:solidFill>
                  <a:prstClr val="black"/>
                </a:solidFill>
                <a:latin typeface="微软雅黑" panose="020B0503020204020204" pitchFamily="34" charset="-122"/>
                <a:ea typeface="微软雅黑" panose="020B0503020204020204" pitchFamily="34" charset="-122"/>
              </a:rPr>
              <a:t>和</a:t>
            </a:r>
            <a:r>
              <a:rPr kumimoji="1" lang="zh-CN" altLang="en-US" sz="3600" b="1" dirty="0" smtClean="0">
                <a:solidFill>
                  <a:prstClr val="black"/>
                </a:solidFill>
                <a:latin typeface="微软雅黑" panose="020B0503020204020204" pitchFamily="34" charset="-122"/>
                <a:ea typeface="微软雅黑" panose="020B0503020204020204" pitchFamily="34" charset="-122"/>
              </a:rPr>
              <a:t>目标</a:t>
            </a:r>
            <a:r>
              <a:rPr kumimoji="1" lang="zh-CN" altLang="en-US" sz="3600" b="1" dirty="0">
                <a:solidFill>
                  <a:prstClr val="black"/>
                </a:solidFill>
                <a:latin typeface="微软雅黑" panose="020B0503020204020204" pitchFamily="34" charset="-122"/>
                <a:ea typeface="微软雅黑" panose="020B0503020204020204" pitchFamily="34" charset="-122"/>
              </a:rPr>
              <a:t>情感</a:t>
            </a:r>
            <a:r>
              <a:rPr kumimoji="1" lang="zh-CN" altLang="en-US" sz="3600" b="1" dirty="0" smtClean="0">
                <a:solidFill>
                  <a:prstClr val="black"/>
                </a:solidFill>
                <a:latin typeface="微软雅黑" panose="020B0503020204020204" pitchFamily="34" charset="-122"/>
                <a:ea typeface="微软雅黑" panose="020B0503020204020204" pitchFamily="34" charset="-122"/>
              </a:rPr>
              <a:t>预测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TextBox 4"/>
          <p:cNvSpPr txBox="1"/>
          <p:nvPr/>
        </p:nvSpPr>
        <p:spPr>
          <a:xfrm>
            <a:off x="377009" y="1580122"/>
            <a:ext cx="11538766" cy="1938992"/>
          </a:xfrm>
          <a:prstGeom prst="rect">
            <a:avLst/>
          </a:prstGeom>
          <a:noFill/>
        </p:spPr>
        <p:txBody>
          <a:bodyPr wrap="square" rtlCol="0">
            <a:spAutoFit/>
          </a:bodyPr>
          <a:lstStyle/>
          <a:p>
            <a:pPr marL="342900" indent="-342900">
              <a:buClr>
                <a:schemeClr val="accent6"/>
              </a:buClr>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通过</a:t>
            </a:r>
            <a:r>
              <a:rPr lang="zh-CN" altLang="en-US" sz="2000" dirty="0">
                <a:latin typeface="微软雅黑" panose="020B0503020204020204" pitchFamily="34" charset="-122"/>
                <a:ea typeface="微软雅黑" panose="020B0503020204020204" pitchFamily="34" charset="-122"/>
              </a:rPr>
              <a:t>改进基本的序列标注模型来提升端到端抽取用户评论中的意见目标和相应的情感倾向的</a:t>
            </a:r>
            <a:r>
              <a:rPr lang="zh-CN" altLang="en-US" sz="2000" dirty="0" smtClean="0">
                <a:latin typeface="微软雅黑" panose="020B0503020204020204" pitchFamily="34" charset="-122"/>
                <a:ea typeface="微软雅黑" panose="020B0503020204020204" pitchFamily="34" charset="-122"/>
              </a:rPr>
              <a:t>性能</a:t>
            </a:r>
            <a:endParaRPr lang="en-US" altLang="zh-CN" sz="2000" dirty="0" smtClean="0">
              <a:latin typeface="微软雅黑" panose="020B0503020204020204" pitchFamily="34" charset="-122"/>
              <a:ea typeface="微软雅黑" panose="020B0503020204020204" pitchFamily="34" charset="-122"/>
            </a:endParaRPr>
          </a:p>
          <a:p>
            <a:pPr marL="342900" indent="-342900">
              <a:buClr>
                <a:schemeClr val="accent6"/>
              </a:buClr>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提出</a:t>
            </a:r>
            <a:r>
              <a:rPr lang="zh-CN" altLang="en-US" sz="2000" dirty="0">
                <a:latin typeface="微软雅黑" panose="020B0503020204020204" pitchFamily="34" charset="-122"/>
                <a:ea typeface="微软雅黑" panose="020B0503020204020204" pitchFamily="34" charset="-122"/>
              </a:rPr>
              <a:t>了一个新的统一模型并在模型中采用了一种联合的标注</a:t>
            </a:r>
            <a:r>
              <a:rPr lang="zh-CN" altLang="en-US" sz="2000" dirty="0" smtClean="0">
                <a:latin typeface="微软雅黑" panose="020B0503020204020204" pitchFamily="34" charset="-122"/>
                <a:ea typeface="微软雅黑" panose="020B0503020204020204" pitchFamily="34" charset="-122"/>
              </a:rPr>
              <a:t>方案，模型使用两</a:t>
            </a:r>
            <a:r>
              <a:rPr lang="zh-CN" altLang="en-US" sz="2000" dirty="0">
                <a:latin typeface="微软雅黑" panose="020B0503020204020204" pitchFamily="34" charset="-122"/>
                <a:ea typeface="微软雅黑" panose="020B0503020204020204" pitchFamily="34" charset="-122"/>
              </a:rPr>
              <a:t>层循环</a:t>
            </a:r>
            <a:r>
              <a:rPr lang="zh-CN" altLang="en-US" sz="2000" dirty="0" smtClean="0">
                <a:latin typeface="微软雅黑" panose="020B0503020204020204" pitchFamily="34" charset="-122"/>
                <a:ea typeface="微软雅黑" panose="020B0503020204020204" pitchFamily="34" charset="-122"/>
              </a:rPr>
              <a:t>神经网络：</a:t>
            </a:r>
            <a:endParaRPr lang="en-US" altLang="zh-CN" sz="2000" dirty="0" smtClean="0">
              <a:latin typeface="微软雅黑" panose="020B0503020204020204" pitchFamily="34" charset="-122"/>
              <a:ea typeface="微软雅黑" panose="020B0503020204020204" pitchFamily="34" charset="-122"/>
            </a:endParaRPr>
          </a:p>
          <a:p>
            <a:pPr marL="800100" lvl="1" indent="-342900">
              <a:buClr>
                <a:schemeClr val="accent6"/>
              </a:buClr>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上层</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RNN</a:t>
            </a:r>
            <a:r>
              <a:rPr lang="zh-CN" altLang="en-US" sz="2000" dirty="0">
                <a:latin typeface="微软雅黑" panose="020B0503020204020204" pitchFamily="34" charset="-122"/>
                <a:ea typeface="微软雅黑" panose="020B0503020204020204" pitchFamily="34" charset="-122"/>
              </a:rPr>
              <a:t>用来预测联合的标签，这些标签会</a:t>
            </a:r>
            <a:r>
              <a:rPr lang="zh-CN" altLang="en-US" sz="2000" dirty="0" smtClean="0">
                <a:latin typeface="微软雅黑" panose="020B0503020204020204" pitchFamily="34" charset="-122"/>
                <a:ea typeface="微软雅黑" panose="020B0503020204020204" pitchFamily="34" charset="-122"/>
              </a:rPr>
              <a:t>作为意见目标的情感分析的输出</a:t>
            </a:r>
            <a:endParaRPr lang="en-US" altLang="zh-CN" sz="2000" dirty="0" smtClean="0">
              <a:latin typeface="微软雅黑" panose="020B0503020204020204" pitchFamily="34" charset="-122"/>
              <a:ea typeface="微软雅黑" panose="020B0503020204020204" pitchFamily="34" charset="-122"/>
            </a:endParaRPr>
          </a:p>
          <a:p>
            <a:pPr marL="800100" lvl="1" indent="-342900">
              <a:buClr>
                <a:schemeClr val="accent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下层的</a:t>
            </a:r>
            <a:r>
              <a:rPr lang="en-US" altLang="zh-CN" sz="2000" dirty="0" smtClean="0">
                <a:latin typeface="微软雅黑" panose="020B0503020204020204" pitchFamily="34" charset="-122"/>
                <a:ea typeface="微软雅黑" panose="020B0503020204020204" pitchFamily="34" charset="-122"/>
              </a:rPr>
              <a:t>RNN</a:t>
            </a:r>
            <a:r>
              <a:rPr lang="zh-CN" altLang="en-US" sz="2000" dirty="0" smtClean="0">
                <a:latin typeface="微软雅黑" panose="020B0503020204020204" pitchFamily="34" charset="-122"/>
                <a:ea typeface="微软雅黑" panose="020B0503020204020204" pitchFamily="34" charset="-122"/>
              </a:rPr>
              <a:t>用于意见</a:t>
            </a:r>
            <a:r>
              <a:rPr lang="zh-CN" altLang="en-US" sz="2000" dirty="0">
                <a:latin typeface="微软雅黑" panose="020B0503020204020204" pitchFamily="34" charset="-122"/>
                <a:ea typeface="微软雅黑" panose="020B0503020204020204" pitchFamily="34" charset="-122"/>
              </a:rPr>
              <a:t>目标实体的边界检测</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a:buClr>
                <a:schemeClr val="accent6"/>
              </a:buClr>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设计一</a:t>
            </a:r>
            <a:r>
              <a:rPr lang="zh-CN" altLang="en-US" sz="2000" dirty="0">
                <a:latin typeface="微软雅黑" panose="020B0503020204020204" pitchFamily="34" charset="-122"/>
                <a:ea typeface="微软雅黑" panose="020B0503020204020204" pitchFamily="34" charset="-122"/>
              </a:rPr>
              <a:t>个组件对同一个意见目标内的情感一致性进行维持</a:t>
            </a:r>
            <a:r>
              <a:rPr lang="zh-CN" altLang="en-US" sz="2000" dirty="0" smtClean="0">
                <a:latin typeface="微软雅黑" panose="020B0503020204020204" pitchFamily="34" charset="-122"/>
                <a:ea typeface="微软雅黑" panose="020B0503020204020204" pitchFamily="34" charset="-122"/>
              </a:rPr>
              <a:t>，基于</a:t>
            </a:r>
            <a:r>
              <a:rPr lang="zh-CN" altLang="en-US" sz="2000" dirty="0">
                <a:latin typeface="微软雅黑" panose="020B0503020204020204" pitchFamily="34" charset="-122"/>
                <a:ea typeface="微软雅黑" panose="020B0503020204020204" pitchFamily="34" charset="-122"/>
              </a:rPr>
              <a:t>门控制机制来对上一个时刻的特征和当前时刻的特征之间的关系进行</a:t>
            </a:r>
            <a:r>
              <a:rPr lang="zh-CN" altLang="en-US" sz="2000" dirty="0" smtClean="0">
                <a:latin typeface="微软雅黑" panose="020B0503020204020204" pitchFamily="34" charset="-122"/>
                <a:ea typeface="微软雅黑" panose="020B0503020204020204" pitchFamily="34" charset="-122"/>
              </a:rPr>
              <a:t>建模</a:t>
            </a:r>
            <a:endParaRPr lang="zh-CN" altLang="en-US" sz="1600" dirty="0">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377009" y="1210790"/>
            <a:ext cx="11134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a:spcBef>
                <a:spcPct val="0"/>
              </a:spcBef>
              <a:spcAft>
                <a:spcPct val="0"/>
              </a:spcAft>
              <a:buClrTx/>
              <a:buSzTx/>
              <a:buFont typeface="Wingdings" panose="05000000000000000000" pitchFamily="2" charset="2"/>
              <a:buChar char="u"/>
            </a:pPr>
            <a:r>
              <a:rPr lang="en-US" altLang="zh-CN" sz="1800" b="1" dirty="0">
                <a:solidFill>
                  <a:srgbClr val="CC0099"/>
                </a:solidFill>
                <a:latin typeface="微软雅黑" panose="020B0503020204020204" pitchFamily="34" charset="-122"/>
                <a:ea typeface="微软雅黑" panose="020B0503020204020204" pitchFamily="34" charset="-122"/>
              </a:rPr>
              <a:t>A Unified Model for Opinion Target Extraction and Target Sentiment Prediction</a:t>
            </a:r>
            <a:r>
              <a:rPr lang="zh-CN" altLang="en-US" sz="1800" b="1" dirty="0" smtClean="0">
                <a:solidFill>
                  <a:srgbClr val="CC0099"/>
                </a:solidFill>
                <a:latin typeface="微软雅黑" panose="020B0503020204020204" pitchFamily="34" charset="-122"/>
                <a:ea typeface="微软雅黑" panose="020B0503020204020204" pitchFamily="34" charset="-122"/>
              </a:rPr>
              <a:t>，</a:t>
            </a:r>
            <a:r>
              <a:rPr lang="en-US" altLang="zh-CN" sz="1800" b="1" dirty="0" smtClean="0">
                <a:solidFill>
                  <a:srgbClr val="CC0099"/>
                </a:solidFill>
                <a:latin typeface="微软雅黑" panose="020B0503020204020204" pitchFamily="34" charset="-122"/>
                <a:ea typeface="微软雅黑" panose="020B0503020204020204" pitchFamily="34" charset="-122"/>
              </a:rPr>
              <a:t>AAAI2019</a:t>
            </a:r>
            <a:endParaRPr lang="en-US" altLang="zh-CN" sz="1800" b="1" dirty="0">
              <a:solidFill>
                <a:srgbClr val="CC00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54860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860546" y="2674276"/>
            <a:ext cx="9612192" cy="4183724"/>
          </a:xfrm>
          <a:prstGeom prst="rect">
            <a:avLst/>
          </a:prstGeom>
        </p:spPr>
      </p:pic>
      <p:sp>
        <p:nvSpPr>
          <p:cNvPr id="2" name="矩形 1"/>
          <p:cNvSpPr/>
          <p:nvPr/>
        </p:nvSpPr>
        <p:spPr>
          <a:xfrm>
            <a:off x="1490331" y="400051"/>
            <a:ext cx="9110993" cy="646331"/>
          </a:xfrm>
          <a:prstGeom prst="rect">
            <a:avLst/>
          </a:prstGeom>
        </p:spPr>
        <p:txBody>
          <a:bodyPr wrap="square">
            <a:spAutoFit/>
          </a:bodyPr>
          <a:lstStyle/>
          <a:p>
            <a:pPr lvl="0">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从</a:t>
            </a:r>
            <a:r>
              <a:rPr kumimoji="1" lang="zh-CN" altLang="en-US" sz="3600" b="1" dirty="0">
                <a:solidFill>
                  <a:prstClr val="black"/>
                </a:solidFill>
                <a:latin typeface="微软雅黑" panose="020B0503020204020204" pitchFamily="34" charset="-122"/>
                <a:ea typeface="微软雅黑" panose="020B0503020204020204" pitchFamily="34" charset="-122"/>
              </a:rPr>
              <a:t>粗粒度到细粒度的迁移学习</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TextBox 4"/>
          <p:cNvSpPr txBox="1"/>
          <p:nvPr/>
        </p:nvSpPr>
        <p:spPr>
          <a:xfrm>
            <a:off x="377009" y="1580122"/>
            <a:ext cx="11538766" cy="1323439"/>
          </a:xfrm>
          <a:prstGeom prst="rect">
            <a:avLst/>
          </a:prstGeom>
          <a:noFill/>
        </p:spPr>
        <p:txBody>
          <a:bodyPr wrap="square" rtlCol="0">
            <a:spAutoFit/>
          </a:bodyPr>
          <a:lstStyle/>
          <a:p>
            <a:pPr marL="342900" indent="-342900">
              <a:buClr>
                <a:schemeClr val="accent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当前</a:t>
            </a:r>
            <a:r>
              <a:rPr lang="en-US" altLang="zh-CN" sz="2000" dirty="0">
                <a:latin typeface="微软雅黑" panose="020B0503020204020204" pitchFamily="34" charset="-122"/>
                <a:ea typeface="微软雅黑" panose="020B0503020204020204" pitchFamily="34" charset="-122"/>
              </a:rPr>
              <a:t>AT-level</a:t>
            </a:r>
            <a:r>
              <a:rPr lang="zh-CN" altLang="en-US" sz="2000" dirty="0">
                <a:latin typeface="微软雅黑" panose="020B0503020204020204" pitchFamily="34" charset="-122"/>
                <a:ea typeface="微软雅黑" panose="020B0503020204020204" pitchFamily="34" charset="-122"/>
              </a:rPr>
              <a:t>的公开数据集都相对</a:t>
            </a:r>
            <a:r>
              <a:rPr lang="zh-CN" altLang="en-US" sz="2000" dirty="0" smtClean="0">
                <a:latin typeface="微软雅黑" panose="020B0503020204020204" pitchFamily="34" charset="-122"/>
                <a:ea typeface="微软雅黑" panose="020B0503020204020204" pitchFamily="34" charset="-122"/>
              </a:rPr>
              <a:t>较小</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受</a:t>
            </a:r>
            <a:r>
              <a:rPr lang="zh-CN" altLang="en-US" sz="2000" dirty="0">
                <a:latin typeface="微软雅黑" panose="020B0503020204020204" pitchFamily="34" charset="-122"/>
                <a:ea typeface="微软雅黑" panose="020B0503020204020204" pitchFamily="34" charset="-122"/>
              </a:rPr>
              <a:t>限于这些小规模的数据集，当前大多数方法依赖于复杂的结构，从而限制了神经网络模型的有效性</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a:buClr>
                <a:schemeClr val="accent6"/>
              </a:buClr>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该论文从</a:t>
            </a:r>
            <a:r>
              <a:rPr lang="zh-CN" altLang="en-US" sz="2000" dirty="0">
                <a:latin typeface="微软雅黑" panose="020B0503020204020204" pitchFamily="34" charset="-122"/>
                <a:ea typeface="微软雅黑" panose="020B0503020204020204" pitchFamily="34" charset="-122"/>
              </a:rPr>
              <a:t>数据相对充足的粗粒度任务（</a:t>
            </a:r>
            <a:r>
              <a:rPr lang="en-US" altLang="zh-CN" sz="2000" dirty="0">
                <a:latin typeface="微软雅黑" panose="020B0503020204020204" pitchFamily="34" charset="-122"/>
                <a:ea typeface="微软雅黑" panose="020B0503020204020204" pitchFamily="34" charset="-122"/>
              </a:rPr>
              <a:t>AC-level</a:t>
            </a:r>
            <a:r>
              <a:rPr lang="zh-CN" altLang="en-US" sz="2000" dirty="0">
                <a:latin typeface="微软雅黑" panose="020B0503020204020204" pitchFamily="34" charset="-122"/>
                <a:ea typeface="微软雅黑" panose="020B0503020204020204" pitchFamily="34" charset="-122"/>
              </a:rPr>
              <a:t>）到数据稀疏的细粒度任务（</a:t>
            </a:r>
            <a:r>
              <a:rPr lang="en-US" altLang="zh-CN" sz="2000" dirty="0">
                <a:latin typeface="微软雅黑" panose="020B0503020204020204" pitchFamily="34" charset="-122"/>
                <a:ea typeface="微软雅黑" panose="020B0503020204020204" pitchFamily="34" charset="-122"/>
              </a:rPr>
              <a:t>AT-level</a:t>
            </a:r>
            <a:r>
              <a:rPr lang="zh-CN" altLang="en-US" sz="2000" dirty="0">
                <a:latin typeface="微软雅黑" panose="020B0503020204020204" pitchFamily="34" charset="-122"/>
                <a:ea typeface="微软雅黑" panose="020B0503020204020204" pitchFamily="34" charset="-122"/>
              </a:rPr>
              <a:t>）进行迁移</a:t>
            </a:r>
            <a:r>
              <a:rPr lang="zh-CN" altLang="en-US" sz="2000" dirty="0" smtClean="0">
                <a:latin typeface="微软雅黑" panose="020B0503020204020204" pitchFamily="34" charset="-122"/>
                <a:ea typeface="微软雅黑" panose="020B0503020204020204" pitchFamily="34" charset="-122"/>
              </a:rPr>
              <a:t>学习，提出一</a:t>
            </a:r>
            <a:r>
              <a:rPr lang="zh-CN" altLang="en-US" sz="2000" dirty="0">
                <a:latin typeface="微软雅黑" panose="020B0503020204020204" pitchFamily="34" charset="-122"/>
                <a:ea typeface="微软雅黑" panose="020B0503020204020204" pitchFamily="34" charset="-122"/>
              </a:rPr>
              <a:t>个多粒度对齐网络（</a:t>
            </a:r>
            <a:r>
              <a:rPr lang="en-US" altLang="zh-CN" sz="2000" dirty="0">
                <a:latin typeface="微软雅黑" panose="020B0503020204020204" pitchFamily="34" charset="-122"/>
                <a:ea typeface="微软雅黑" panose="020B0503020204020204" pitchFamily="34" charset="-122"/>
              </a:rPr>
              <a:t>MGAN</a:t>
            </a:r>
            <a:r>
              <a:rPr lang="zh-CN" altLang="en-US" sz="20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377009" y="1210790"/>
            <a:ext cx="112460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a:spcBef>
                <a:spcPct val="0"/>
              </a:spcBef>
              <a:spcAft>
                <a:spcPct val="0"/>
              </a:spcAft>
              <a:buClrTx/>
              <a:buSzTx/>
              <a:buFont typeface="Wingdings" panose="05000000000000000000" pitchFamily="2" charset="2"/>
              <a:buChar char="u"/>
            </a:pPr>
            <a:r>
              <a:rPr lang="en-US" altLang="zh-CN" sz="1800" b="1" dirty="0">
                <a:solidFill>
                  <a:srgbClr val="CC0099"/>
                </a:solidFill>
                <a:latin typeface="微软雅黑" panose="020B0503020204020204" pitchFamily="34" charset="-122"/>
                <a:ea typeface="微软雅黑" panose="020B0503020204020204" pitchFamily="34" charset="-122"/>
              </a:rPr>
              <a:t>Exploiting Coarse-to-Fine Task Transfer for Aspect-level Sentiment Classification</a:t>
            </a:r>
            <a:r>
              <a:rPr lang="zh-CN" altLang="en-US" sz="1800" b="1" dirty="0" smtClean="0">
                <a:solidFill>
                  <a:srgbClr val="CC0099"/>
                </a:solidFill>
                <a:latin typeface="微软雅黑" panose="020B0503020204020204" pitchFamily="34" charset="-122"/>
                <a:ea typeface="微软雅黑" panose="020B0503020204020204" pitchFamily="34" charset="-122"/>
              </a:rPr>
              <a:t>，</a:t>
            </a:r>
            <a:r>
              <a:rPr lang="en-US" altLang="zh-CN" sz="1800" b="1" dirty="0" smtClean="0">
                <a:solidFill>
                  <a:srgbClr val="CC0099"/>
                </a:solidFill>
                <a:latin typeface="微软雅黑" panose="020B0503020204020204" pitchFamily="34" charset="-122"/>
                <a:ea typeface="微软雅黑" panose="020B0503020204020204" pitchFamily="34" charset="-122"/>
              </a:rPr>
              <a:t>AAAI2019</a:t>
            </a:r>
            <a:endParaRPr lang="en-US" altLang="zh-CN" sz="1800" b="1" dirty="0">
              <a:solidFill>
                <a:srgbClr val="CC00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455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93128" y="1667591"/>
            <a:ext cx="5030967" cy="769711"/>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情感分析</a:t>
            </a:r>
          </a:p>
        </p:txBody>
      </p:sp>
      <p:sp>
        <p:nvSpPr>
          <p:cNvPr id="3" name="圆角矩形 2"/>
          <p:cNvSpPr/>
          <p:nvPr/>
        </p:nvSpPr>
        <p:spPr>
          <a:xfrm>
            <a:off x="3393128" y="383105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自动问答</a:t>
            </a:r>
          </a:p>
        </p:txBody>
      </p:sp>
      <p:sp>
        <p:nvSpPr>
          <p:cNvPr id="4" name="圆角矩形 3"/>
          <p:cNvSpPr/>
          <p:nvPr/>
        </p:nvSpPr>
        <p:spPr>
          <a:xfrm>
            <a:off x="3393128" y="2749322"/>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机器阅读</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自然语言</a:t>
            </a:r>
            <a:r>
              <a:rPr kumimoji="1" lang="zh-CN" altLang="en-US" sz="3600" b="1" dirty="0" smtClean="0">
                <a:solidFill>
                  <a:prstClr val="black"/>
                </a:solidFill>
                <a:latin typeface="微软雅黑" panose="020B0503020204020204" pitchFamily="34" charset="-122"/>
                <a:ea typeface="微软雅黑" panose="020B0503020204020204" pitchFamily="34" charset="-122"/>
              </a:rPr>
              <a:t>处理</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3393128" y="491278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文本生成</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82193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6442" y="1500174"/>
            <a:ext cx="11345034" cy="21236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lnSpc>
                <a:spcPct val="150000"/>
              </a:lnSpc>
              <a:buFont typeface="Wingdings" panose="05000000000000000000" pitchFamily="2" charset="2"/>
              <a:buChar char="u"/>
            </a:pPr>
            <a:r>
              <a:rPr lang="zh-CN" altLang="en-US" sz="2400" dirty="0">
                <a:solidFill>
                  <a:srgbClr val="CC0099"/>
                </a:solidFill>
                <a:latin typeface="微软雅黑" panose="020B0503020204020204" pitchFamily="34" charset="-122"/>
                <a:ea typeface="微软雅黑" panose="020B0503020204020204" pitchFamily="34" charset="-122"/>
              </a:rPr>
              <a:t> </a:t>
            </a:r>
            <a:r>
              <a:rPr lang="zh-CN" altLang="en-US" sz="2400" b="1" dirty="0">
                <a:solidFill>
                  <a:srgbClr val="CC0099"/>
                </a:solidFill>
                <a:latin typeface="微软雅黑" panose="020B0503020204020204" pitchFamily="34" charset="-122"/>
                <a:ea typeface="微软雅黑" panose="020B0503020204020204" pitchFamily="34" charset="-122"/>
              </a:rPr>
              <a:t>机器阅读</a:t>
            </a:r>
            <a:r>
              <a:rPr lang="zh-CN" altLang="en-US" sz="2000" dirty="0">
                <a:latin typeface="微软雅黑" panose="020B0503020204020204" pitchFamily="34" charset="-122"/>
                <a:ea typeface="微软雅黑" panose="020B0503020204020204" pitchFamily="34" charset="-122"/>
              </a:rPr>
              <a:t>旨在让</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代替人类，自动</a:t>
            </a:r>
            <a:r>
              <a:rPr lang="zh-CN" altLang="en-US" sz="2000" dirty="0" smtClean="0">
                <a:latin typeface="微软雅黑" panose="020B0503020204020204" pitchFamily="34" charset="-122"/>
                <a:ea typeface="微软雅黑" panose="020B0503020204020204" pitchFamily="34" charset="-122"/>
              </a:rPr>
              <a:t>阅读新闻报道等</a:t>
            </a:r>
            <a:r>
              <a:rPr lang="zh-CN" altLang="en-US" sz="2000" dirty="0">
                <a:latin typeface="微软雅黑" panose="020B0503020204020204" pitchFamily="34" charset="-122"/>
                <a:ea typeface="微软雅黑" panose="020B0503020204020204" pitchFamily="34" charset="-122"/>
              </a:rPr>
              <a:t>信息并根据问题给出答案，可应用于舆情分析和情报挖掘领等多个场景。</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400" dirty="0">
                <a:solidFill>
                  <a:srgbClr val="CC0099"/>
                </a:solidFill>
                <a:latin typeface="微软雅黑" panose="020B0503020204020204" pitchFamily="34" charset="-122"/>
                <a:ea typeface="微软雅黑" panose="020B0503020204020204" pitchFamily="34" charset="-122"/>
              </a:rPr>
              <a:t> </a:t>
            </a:r>
            <a:r>
              <a:rPr lang="zh-CN" altLang="en-US" sz="2400" b="1" dirty="0">
                <a:solidFill>
                  <a:srgbClr val="CC0099"/>
                </a:solidFill>
                <a:latin typeface="微软雅黑" panose="020B0503020204020204" pitchFamily="34" charset="-122"/>
                <a:ea typeface="微软雅黑" panose="020B0503020204020204" pitchFamily="34" charset="-122"/>
              </a:rPr>
              <a:t>机器阅读</a:t>
            </a:r>
            <a:r>
              <a:rPr lang="zh-CN" altLang="en-US" sz="2000" dirty="0">
                <a:latin typeface="微软雅黑" panose="020B0503020204020204" pitchFamily="34" charset="-122"/>
                <a:ea typeface="微软雅黑" panose="020B0503020204020204" pitchFamily="34" charset="-122"/>
              </a:rPr>
              <a:t>是自然语言处理领域“皇冠上的明珠”，涉及到</a:t>
            </a:r>
            <a:r>
              <a:rPr lang="zh-CN" altLang="en-US" sz="2000" b="1" dirty="0">
                <a:solidFill>
                  <a:srgbClr val="FF0000"/>
                </a:solidFill>
                <a:latin typeface="微软雅黑" panose="020B0503020204020204" pitchFamily="34" charset="-122"/>
                <a:ea typeface="微软雅黑" panose="020B0503020204020204" pitchFamily="34" charset="-122"/>
              </a:rPr>
              <a:t>语义理解、知识推理</a:t>
            </a:r>
            <a:r>
              <a:rPr lang="zh-CN" altLang="en-US" sz="2000" dirty="0">
                <a:latin typeface="微软雅黑" panose="020B0503020204020204" pitchFamily="34" charset="-122"/>
                <a:ea typeface="微软雅黑" panose="020B0503020204020204" pitchFamily="34" charset="-122"/>
              </a:rPr>
              <a:t>等多项复杂技术，极具挑战性。</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454" y="4071942"/>
            <a:ext cx="2007846" cy="1220770"/>
          </a:xfrm>
          <a:prstGeom prst="rect">
            <a:avLst/>
          </a:prstGeom>
        </p:spPr>
      </p:pic>
      <p:sp>
        <p:nvSpPr>
          <p:cNvPr id="4" name="文本框 3"/>
          <p:cNvSpPr txBox="1"/>
          <p:nvPr/>
        </p:nvSpPr>
        <p:spPr>
          <a:xfrm>
            <a:off x="1973488" y="5357826"/>
            <a:ext cx="1368152"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情报信息</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5" name="箭头: 右 7"/>
          <p:cNvSpPr/>
          <p:nvPr/>
        </p:nvSpPr>
        <p:spPr bwMode="auto">
          <a:xfrm>
            <a:off x="3641276" y="4643446"/>
            <a:ext cx="928694" cy="432048"/>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7944656" y="4421105"/>
            <a:ext cx="4029677" cy="923330"/>
          </a:xfrm>
          <a:prstGeom prst="rect">
            <a:avLst/>
          </a:prstGeom>
          <a:noFill/>
        </p:spPr>
        <p:txBody>
          <a:bodyPr wrap="square" rtlCol="0">
            <a:spAutoFit/>
          </a:bodyPr>
          <a:lstStyle/>
          <a:p>
            <a:pP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问题：</a:t>
            </a:r>
            <a:r>
              <a:rPr lang="zh-CN" altLang="en-US" b="1" dirty="0">
                <a:latin typeface="微软雅黑" panose="020B0503020204020204" pitchFamily="34" charset="-122"/>
                <a:ea typeface="微软雅黑" panose="020B0503020204020204" pitchFamily="34" charset="-122"/>
              </a:rPr>
              <a:t>谁是美国网络部队司令官</a:t>
            </a:r>
            <a:r>
              <a:rPr lang="zh-CN" altLang="en-US" b="1" dirty="0" smtClean="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答案：</a:t>
            </a:r>
            <a:r>
              <a:rPr lang="zh-CN" altLang="en-US" b="1" dirty="0">
                <a:latin typeface="微软雅黑" panose="020B0503020204020204" pitchFamily="34" charset="-122"/>
                <a:ea typeface="微软雅黑" panose="020B0503020204020204" pitchFamily="34" charset="-122"/>
              </a:rPr>
              <a:t>亚历山大</a:t>
            </a:r>
            <a:r>
              <a:rPr lang="zh-CN" altLang="en-US" b="1" dirty="0">
                <a:solidFill>
                  <a:srgbClr val="FF0000"/>
                </a:solidFill>
                <a:latin typeface="微软雅黑" panose="020B0503020204020204" pitchFamily="34" charset="-122"/>
                <a:ea typeface="微软雅黑" panose="020B0503020204020204" pitchFamily="34" charset="-122"/>
              </a:rPr>
              <a:t> </a:t>
            </a:r>
          </a:p>
        </p:txBody>
      </p:sp>
      <p:grpSp>
        <p:nvGrpSpPr>
          <p:cNvPr id="7" name="组合 6"/>
          <p:cNvGrpSpPr/>
          <p:nvPr/>
        </p:nvGrpSpPr>
        <p:grpSpPr>
          <a:xfrm>
            <a:off x="4998598" y="3714752"/>
            <a:ext cx="1428760" cy="2071702"/>
            <a:chOff x="6856816" y="619103"/>
            <a:chExt cx="4614863" cy="6737350"/>
          </a:xfrm>
        </p:grpSpPr>
        <p:sp>
          <p:nvSpPr>
            <p:cNvPr id="8" name="Freeform 335"/>
            <p:cNvSpPr/>
            <p:nvPr/>
          </p:nvSpPr>
          <p:spPr bwMode="auto">
            <a:xfrm>
              <a:off x="6856816" y="619103"/>
              <a:ext cx="4614863" cy="6737350"/>
            </a:xfrm>
            <a:custGeom>
              <a:avLst/>
              <a:gdLst>
                <a:gd name="T0" fmla="*/ 364 w 1875"/>
                <a:gd name="T1" fmla="*/ 378 h 2738"/>
                <a:gd name="T2" fmla="*/ 231 w 1875"/>
                <a:gd name="T3" fmla="*/ 765 h 2738"/>
                <a:gd name="T4" fmla="*/ 204 w 1875"/>
                <a:gd name="T5" fmla="*/ 887 h 2738"/>
                <a:gd name="T6" fmla="*/ 83 w 1875"/>
                <a:gd name="T7" fmla="*/ 1017 h 2738"/>
                <a:gd name="T8" fmla="*/ 45 w 1875"/>
                <a:gd name="T9" fmla="*/ 1149 h 2738"/>
                <a:gd name="T10" fmla="*/ 137 w 1875"/>
                <a:gd name="T11" fmla="*/ 1225 h 2738"/>
                <a:gd name="T12" fmla="*/ 106 w 1875"/>
                <a:gd name="T13" fmla="*/ 1317 h 2738"/>
                <a:gd name="T14" fmla="*/ 154 w 1875"/>
                <a:gd name="T15" fmla="*/ 1368 h 2738"/>
                <a:gd name="T16" fmla="*/ 135 w 1875"/>
                <a:gd name="T17" fmla="*/ 1442 h 2738"/>
                <a:gd name="T18" fmla="*/ 169 w 1875"/>
                <a:gd name="T19" fmla="*/ 1503 h 2738"/>
                <a:gd name="T20" fmla="*/ 158 w 1875"/>
                <a:gd name="T21" fmla="*/ 1707 h 2738"/>
                <a:gd name="T22" fmla="*/ 455 w 1875"/>
                <a:gd name="T23" fmla="*/ 1758 h 2738"/>
                <a:gd name="T24" fmla="*/ 537 w 1875"/>
                <a:gd name="T25" fmla="*/ 1805 h 2738"/>
                <a:gd name="T26" fmla="*/ 605 w 1875"/>
                <a:gd name="T27" fmla="*/ 1972 h 2738"/>
                <a:gd name="T28" fmla="*/ 623 w 1875"/>
                <a:gd name="T29" fmla="*/ 2114 h 2738"/>
                <a:gd name="T30" fmla="*/ 322 w 1875"/>
                <a:gd name="T31" fmla="*/ 2738 h 2738"/>
                <a:gd name="T32" fmla="*/ 1810 w 1875"/>
                <a:gd name="T33" fmla="*/ 2738 h 2738"/>
                <a:gd name="T34" fmla="*/ 1577 w 1875"/>
                <a:gd name="T35" fmla="*/ 2114 h 2738"/>
                <a:gd name="T36" fmla="*/ 1399 w 1875"/>
                <a:gd name="T37" fmla="*/ 1647 h 2738"/>
                <a:gd name="T38" fmla="*/ 1586 w 1875"/>
                <a:gd name="T39" fmla="*/ 1260 h 2738"/>
                <a:gd name="T40" fmla="*/ 1705 w 1875"/>
                <a:gd name="T41" fmla="*/ 450 h 2738"/>
                <a:gd name="T42" fmla="*/ 811 w 1875"/>
                <a:gd name="T43" fmla="*/ 47 h 2738"/>
                <a:gd name="T44" fmla="*/ 364 w 1875"/>
                <a:gd name="T45" fmla="*/ 378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5" h="2738">
                  <a:moveTo>
                    <a:pt x="364" y="378"/>
                  </a:moveTo>
                  <a:cubicBezTo>
                    <a:pt x="329" y="434"/>
                    <a:pt x="225" y="708"/>
                    <a:pt x="231" y="765"/>
                  </a:cubicBezTo>
                  <a:cubicBezTo>
                    <a:pt x="236" y="806"/>
                    <a:pt x="251" y="852"/>
                    <a:pt x="204" y="887"/>
                  </a:cubicBezTo>
                  <a:cubicBezTo>
                    <a:pt x="158" y="922"/>
                    <a:pt x="119" y="974"/>
                    <a:pt x="83" y="1017"/>
                  </a:cubicBezTo>
                  <a:cubicBezTo>
                    <a:pt x="46" y="1060"/>
                    <a:pt x="0" y="1101"/>
                    <a:pt x="45" y="1149"/>
                  </a:cubicBezTo>
                  <a:cubicBezTo>
                    <a:pt x="89" y="1198"/>
                    <a:pt x="144" y="1182"/>
                    <a:pt x="137" y="1225"/>
                  </a:cubicBezTo>
                  <a:cubicBezTo>
                    <a:pt x="130" y="1267"/>
                    <a:pt x="88" y="1269"/>
                    <a:pt x="106" y="1317"/>
                  </a:cubicBezTo>
                  <a:cubicBezTo>
                    <a:pt x="124" y="1366"/>
                    <a:pt x="154" y="1368"/>
                    <a:pt x="154" y="1368"/>
                  </a:cubicBezTo>
                  <a:cubicBezTo>
                    <a:pt x="154" y="1368"/>
                    <a:pt x="115" y="1417"/>
                    <a:pt x="135" y="1442"/>
                  </a:cubicBezTo>
                  <a:cubicBezTo>
                    <a:pt x="156" y="1466"/>
                    <a:pt x="181" y="1472"/>
                    <a:pt x="169" y="1503"/>
                  </a:cubicBezTo>
                  <a:cubicBezTo>
                    <a:pt x="158" y="1534"/>
                    <a:pt x="95" y="1628"/>
                    <a:pt x="158" y="1707"/>
                  </a:cubicBezTo>
                  <a:cubicBezTo>
                    <a:pt x="220" y="1785"/>
                    <a:pt x="409" y="1769"/>
                    <a:pt x="455" y="1758"/>
                  </a:cubicBezTo>
                  <a:cubicBezTo>
                    <a:pt x="501" y="1747"/>
                    <a:pt x="528" y="1726"/>
                    <a:pt x="537" y="1805"/>
                  </a:cubicBezTo>
                  <a:cubicBezTo>
                    <a:pt x="547" y="1884"/>
                    <a:pt x="600" y="1932"/>
                    <a:pt x="605" y="1972"/>
                  </a:cubicBezTo>
                  <a:cubicBezTo>
                    <a:pt x="609" y="2013"/>
                    <a:pt x="602" y="2050"/>
                    <a:pt x="623" y="2114"/>
                  </a:cubicBezTo>
                  <a:cubicBezTo>
                    <a:pt x="630" y="2271"/>
                    <a:pt x="412" y="2506"/>
                    <a:pt x="322" y="2738"/>
                  </a:cubicBezTo>
                  <a:cubicBezTo>
                    <a:pt x="1810" y="2738"/>
                    <a:pt x="1810" y="2738"/>
                    <a:pt x="1810" y="2738"/>
                  </a:cubicBezTo>
                  <a:cubicBezTo>
                    <a:pt x="1763" y="2422"/>
                    <a:pt x="1645" y="2248"/>
                    <a:pt x="1577" y="2114"/>
                  </a:cubicBezTo>
                  <a:cubicBezTo>
                    <a:pt x="1499" y="1969"/>
                    <a:pt x="1385" y="1802"/>
                    <a:pt x="1399" y="1647"/>
                  </a:cubicBezTo>
                  <a:cubicBezTo>
                    <a:pt x="1414" y="1473"/>
                    <a:pt x="1472" y="1387"/>
                    <a:pt x="1586" y="1260"/>
                  </a:cubicBezTo>
                  <a:cubicBezTo>
                    <a:pt x="1700" y="1132"/>
                    <a:pt x="1875" y="801"/>
                    <a:pt x="1705" y="450"/>
                  </a:cubicBezTo>
                  <a:cubicBezTo>
                    <a:pt x="1536" y="99"/>
                    <a:pt x="1074" y="0"/>
                    <a:pt x="811" y="47"/>
                  </a:cubicBezTo>
                  <a:cubicBezTo>
                    <a:pt x="547" y="95"/>
                    <a:pt x="412" y="242"/>
                    <a:pt x="364" y="378"/>
                  </a:cubicBezTo>
                  <a:close/>
                </a:path>
              </a:pathLst>
            </a:custGeom>
            <a:gradFill>
              <a:gsLst>
                <a:gs pos="0">
                  <a:srgbClr val="006187"/>
                </a:gs>
                <a:gs pos="100000">
                  <a:srgbClr val="002B46"/>
                </a:gs>
              </a:gsLst>
              <a:lin ang="5400000" scaled="1"/>
            </a:gradFill>
            <a:ln>
              <a:noFill/>
            </a:ln>
          </p:spPr>
          <p:txBody>
            <a:bodyPr vert="horz" wrap="square" lIns="68580" tIns="34290" rIns="68580" bIns="34290" numCol="1" anchor="t" anchorCtr="0" compatLnSpc="1"/>
            <a:lstStyle/>
            <a:p>
              <a:pPr fontAlgn="base">
                <a:spcBef>
                  <a:spcPct val="0"/>
                </a:spcBef>
                <a:spcAft>
                  <a:spcPct val="0"/>
                </a:spcAft>
              </a:pPr>
              <a:endParaRPr lang="id-ID" sz="1800">
                <a:solidFill>
                  <a:prstClr val="white"/>
                </a:solidFill>
                <a:latin typeface="微软雅黑" panose="020B0503020204020204" pitchFamily="34" charset="-122"/>
                <a:ea typeface="微软雅黑" panose="020B0503020204020204" pitchFamily="34" charset="-122"/>
              </a:endParaRPr>
            </a:p>
          </p:txBody>
        </p:sp>
        <p:grpSp>
          <p:nvGrpSpPr>
            <p:cNvPr id="9" name="Group 83"/>
            <p:cNvGrpSpPr/>
            <p:nvPr/>
          </p:nvGrpSpPr>
          <p:grpSpPr>
            <a:xfrm>
              <a:off x="7256694" y="786415"/>
              <a:ext cx="3667881" cy="6071585"/>
              <a:chOff x="-6707188" y="-431800"/>
              <a:chExt cx="5697538" cy="9431338"/>
            </a:xfrm>
            <a:solidFill>
              <a:srgbClr val="65ACDF"/>
            </a:solidFill>
          </p:grpSpPr>
          <p:sp>
            <p:nvSpPr>
              <p:cNvPr id="229" name="Freeform 5"/>
              <p:cNvSpPr/>
              <p:nvPr/>
            </p:nvSpPr>
            <p:spPr bwMode="auto">
              <a:xfrm>
                <a:off x="-5016500" y="7881938"/>
                <a:ext cx="474663" cy="404813"/>
              </a:xfrm>
              <a:custGeom>
                <a:avLst/>
                <a:gdLst>
                  <a:gd name="T0" fmla="*/ 31 w 299"/>
                  <a:gd name="T1" fmla="*/ 255 h 255"/>
                  <a:gd name="T2" fmla="*/ 83 w 299"/>
                  <a:gd name="T3" fmla="*/ 198 h 255"/>
                  <a:gd name="T4" fmla="*/ 299 w 299"/>
                  <a:gd name="T5" fmla="*/ 198 h 255"/>
                  <a:gd name="T6" fmla="*/ 299 w 299"/>
                  <a:gd name="T7" fmla="*/ 139 h 255"/>
                  <a:gd name="T8" fmla="*/ 105 w 299"/>
                  <a:gd name="T9" fmla="*/ 139 h 255"/>
                  <a:gd name="T10" fmla="*/ 93 w 299"/>
                  <a:gd name="T11" fmla="*/ 139 h 255"/>
                  <a:gd name="T12" fmla="*/ 93 w 299"/>
                  <a:gd name="T13" fmla="*/ 130 h 255"/>
                  <a:gd name="T14" fmla="*/ 93 w 299"/>
                  <a:gd name="T15" fmla="*/ 0 h 255"/>
                  <a:gd name="T16" fmla="*/ 0 w 299"/>
                  <a:gd name="T17" fmla="*/ 0 h 255"/>
                  <a:gd name="T18" fmla="*/ 0 w 299"/>
                  <a:gd name="T19" fmla="*/ 198 h 255"/>
                  <a:gd name="T20" fmla="*/ 31 w 299"/>
                  <a:gd name="T21" fmla="*/ 198 h 255"/>
                  <a:gd name="T22" fmla="*/ 31 w 299"/>
                  <a:gd name="T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55">
                    <a:moveTo>
                      <a:pt x="31" y="255"/>
                    </a:moveTo>
                    <a:lnTo>
                      <a:pt x="83" y="198"/>
                    </a:lnTo>
                    <a:lnTo>
                      <a:pt x="299" y="198"/>
                    </a:lnTo>
                    <a:lnTo>
                      <a:pt x="299" y="139"/>
                    </a:lnTo>
                    <a:lnTo>
                      <a:pt x="105" y="139"/>
                    </a:lnTo>
                    <a:lnTo>
                      <a:pt x="93" y="139"/>
                    </a:lnTo>
                    <a:lnTo>
                      <a:pt x="93" y="130"/>
                    </a:lnTo>
                    <a:lnTo>
                      <a:pt x="93" y="0"/>
                    </a:lnTo>
                    <a:lnTo>
                      <a:pt x="0" y="0"/>
                    </a:lnTo>
                    <a:lnTo>
                      <a:pt x="0" y="198"/>
                    </a:lnTo>
                    <a:lnTo>
                      <a:pt x="31" y="198"/>
                    </a:lnTo>
                    <a:lnTo>
                      <a:pt x="31" y="2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30" name="Freeform 6"/>
              <p:cNvSpPr/>
              <p:nvPr/>
            </p:nvSpPr>
            <p:spPr bwMode="auto">
              <a:xfrm>
                <a:off x="-4849813" y="7756525"/>
                <a:ext cx="492125" cy="425450"/>
              </a:xfrm>
              <a:custGeom>
                <a:avLst/>
                <a:gdLst>
                  <a:gd name="T0" fmla="*/ 310 w 310"/>
                  <a:gd name="T1" fmla="*/ 0 h 268"/>
                  <a:gd name="T2" fmla="*/ 0 w 310"/>
                  <a:gd name="T3" fmla="*/ 0 h 268"/>
                  <a:gd name="T4" fmla="*/ 0 w 310"/>
                  <a:gd name="T5" fmla="*/ 79 h 268"/>
                  <a:gd name="T6" fmla="*/ 0 w 310"/>
                  <a:gd name="T7" fmla="*/ 209 h 268"/>
                  <a:gd name="T8" fmla="*/ 194 w 310"/>
                  <a:gd name="T9" fmla="*/ 209 h 268"/>
                  <a:gd name="T10" fmla="*/ 222 w 310"/>
                  <a:gd name="T11" fmla="*/ 209 h 268"/>
                  <a:gd name="T12" fmla="*/ 277 w 310"/>
                  <a:gd name="T13" fmla="*/ 268 h 268"/>
                  <a:gd name="T14" fmla="*/ 277 w 310"/>
                  <a:gd name="T15" fmla="*/ 209 h 268"/>
                  <a:gd name="T16" fmla="*/ 310 w 310"/>
                  <a:gd name="T17" fmla="*/ 209 h 268"/>
                  <a:gd name="T18" fmla="*/ 310 w 310"/>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68">
                    <a:moveTo>
                      <a:pt x="310" y="0"/>
                    </a:moveTo>
                    <a:lnTo>
                      <a:pt x="0" y="0"/>
                    </a:lnTo>
                    <a:lnTo>
                      <a:pt x="0" y="79"/>
                    </a:lnTo>
                    <a:lnTo>
                      <a:pt x="0" y="209"/>
                    </a:lnTo>
                    <a:lnTo>
                      <a:pt x="194" y="209"/>
                    </a:lnTo>
                    <a:lnTo>
                      <a:pt x="222" y="209"/>
                    </a:lnTo>
                    <a:lnTo>
                      <a:pt x="277" y="268"/>
                    </a:lnTo>
                    <a:lnTo>
                      <a:pt x="277" y="209"/>
                    </a:lnTo>
                    <a:lnTo>
                      <a:pt x="310" y="209"/>
                    </a:lnTo>
                    <a:lnTo>
                      <a:pt x="3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31" name="Freeform 7"/>
              <p:cNvSpPr/>
              <p:nvPr/>
            </p:nvSpPr>
            <p:spPr bwMode="auto">
              <a:xfrm>
                <a:off x="-6127750" y="3248025"/>
                <a:ext cx="577850" cy="574675"/>
              </a:xfrm>
              <a:custGeom>
                <a:avLst/>
                <a:gdLst>
                  <a:gd name="T0" fmla="*/ 151 w 154"/>
                  <a:gd name="T1" fmla="*/ 59 h 153"/>
                  <a:gd name="T2" fmla="*/ 120 w 154"/>
                  <a:gd name="T3" fmla="*/ 72 h 153"/>
                  <a:gd name="T4" fmla="*/ 108 w 154"/>
                  <a:gd name="T5" fmla="*/ 72 h 153"/>
                  <a:gd name="T6" fmla="*/ 102 w 154"/>
                  <a:gd name="T7" fmla="*/ 57 h 153"/>
                  <a:gd name="T8" fmla="*/ 111 w 154"/>
                  <a:gd name="T9" fmla="*/ 49 h 153"/>
                  <a:gd name="T10" fmla="*/ 142 w 154"/>
                  <a:gd name="T11" fmla="*/ 36 h 153"/>
                  <a:gd name="T12" fmla="*/ 128 w 154"/>
                  <a:gd name="T13" fmla="*/ 19 h 153"/>
                  <a:gd name="T14" fmla="*/ 108 w 154"/>
                  <a:gd name="T15" fmla="*/ 11 h 153"/>
                  <a:gd name="T16" fmla="*/ 105 w 154"/>
                  <a:gd name="T17" fmla="*/ 35 h 153"/>
                  <a:gd name="T18" fmla="*/ 90 w 154"/>
                  <a:gd name="T19" fmla="*/ 57 h 153"/>
                  <a:gd name="T20" fmla="*/ 92 w 154"/>
                  <a:gd name="T21" fmla="*/ 34 h 153"/>
                  <a:gd name="T22" fmla="*/ 81 w 154"/>
                  <a:gd name="T23" fmla="*/ 27 h 153"/>
                  <a:gd name="T24" fmla="*/ 81 w 154"/>
                  <a:gd name="T25" fmla="*/ 15 h 153"/>
                  <a:gd name="T26" fmla="*/ 73 w 154"/>
                  <a:gd name="T27" fmla="*/ 15 h 153"/>
                  <a:gd name="T28" fmla="*/ 73 w 154"/>
                  <a:gd name="T29" fmla="*/ 27 h 153"/>
                  <a:gd name="T30" fmla="*/ 62 w 154"/>
                  <a:gd name="T31" fmla="*/ 34 h 153"/>
                  <a:gd name="T32" fmla="*/ 63 w 154"/>
                  <a:gd name="T33" fmla="*/ 57 h 153"/>
                  <a:gd name="T34" fmla="*/ 49 w 154"/>
                  <a:gd name="T35" fmla="*/ 35 h 153"/>
                  <a:gd name="T36" fmla="*/ 45 w 154"/>
                  <a:gd name="T37" fmla="*/ 11 h 153"/>
                  <a:gd name="T38" fmla="*/ 25 w 154"/>
                  <a:gd name="T39" fmla="*/ 19 h 153"/>
                  <a:gd name="T40" fmla="*/ 12 w 154"/>
                  <a:gd name="T41" fmla="*/ 36 h 153"/>
                  <a:gd name="T42" fmla="*/ 43 w 154"/>
                  <a:gd name="T43" fmla="*/ 49 h 153"/>
                  <a:gd name="T44" fmla="*/ 51 w 154"/>
                  <a:gd name="T45" fmla="*/ 57 h 153"/>
                  <a:gd name="T46" fmla="*/ 45 w 154"/>
                  <a:gd name="T47" fmla="*/ 72 h 153"/>
                  <a:gd name="T48" fmla="*/ 33 w 154"/>
                  <a:gd name="T49" fmla="*/ 72 h 153"/>
                  <a:gd name="T50" fmla="*/ 2 w 154"/>
                  <a:gd name="T51" fmla="*/ 59 h 153"/>
                  <a:gd name="T52" fmla="*/ 0 w 154"/>
                  <a:gd name="T53" fmla="*/ 81 h 153"/>
                  <a:gd name="T54" fmla="*/ 8 w 154"/>
                  <a:gd name="T55" fmla="*/ 100 h 153"/>
                  <a:gd name="T56" fmla="*/ 28 w 154"/>
                  <a:gd name="T57" fmla="*/ 86 h 153"/>
                  <a:gd name="T58" fmla="*/ 54 w 154"/>
                  <a:gd name="T59" fmla="*/ 81 h 153"/>
                  <a:gd name="T60" fmla="*/ 36 w 154"/>
                  <a:gd name="T61" fmla="*/ 96 h 153"/>
                  <a:gd name="T62" fmla="*/ 39 w 154"/>
                  <a:gd name="T63" fmla="*/ 108 h 153"/>
                  <a:gd name="T64" fmla="*/ 31 w 154"/>
                  <a:gd name="T65" fmla="*/ 116 h 153"/>
                  <a:gd name="T66" fmla="*/ 37 w 154"/>
                  <a:gd name="T67" fmla="*/ 122 h 153"/>
                  <a:gd name="T68" fmla="*/ 45 w 154"/>
                  <a:gd name="T69" fmla="*/ 114 h 153"/>
                  <a:gd name="T70" fmla="*/ 57 w 154"/>
                  <a:gd name="T71" fmla="*/ 117 h 153"/>
                  <a:gd name="T72" fmla="*/ 73 w 154"/>
                  <a:gd name="T73" fmla="*/ 100 h 153"/>
                  <a:gd name="T74" fmla="*/ 68 w 154"/>
                  <a:gd name="T75" fmla="*/ 125 h 153"/>
                  <a:gd name="T76" fmla="*/ 53 w 154"/>
                  <a:gd name="T77" fmla="*/ 145 h 153"/>
                  <a:gd name="T78" fmla="*/ 73 w 154"/>
                  <a:gd name="T79" fmla="*/ 153 h 153"/>
                  <a:gd name="T80" fmla="*/ 94 w 154"/>
                  <a:gd name="T81" fmla="*/ 151 h 153"/>
                  <a:gd name="T82" fmla="*/ 81 w 154"/>
                  <a:gd name="T83" fmla="*/ 120 h 153"/>
                  <a:gd name="T84" fmla="*/ 81 w 154"/>
                  <a:gd name="T85" fmla="*/ 108 h 153"/>
                  <a:gd name="T86" fmla="*/ 96 w 154"/>
                  <a:gd name="T87" fmla="*/ 102 h 153"/>
                  <a:gd name="T88" fmla="*/ 105 w 154"/>
                  <a:gd name="T89" fmla="*/ 110 h 153"/>
                  <a:gd name="T90" fmla="*/ 117 w 154"/>
                  <a:gd name="T91" fmla="*/ 141 h 153"/>
                  <a:gd name="T92" fmla="*/ 134 w 154"/>
                  <a:gd name="T93" fmla="*/ 128 h 153"/>
                  <a:gd name="T94" fmla="*/ 142 w 154"/>
                  <a:gd name="T95" fmla="*/ 108 h 153"/>
                  <a:gd name="T96" fmla="*/ 118 w 154"/>
                  <a:gd name="T97" fmla="*/ 104 h 153"/>
                  <a:gd name="T98" fmla="*/ 96 w 154"/>
                  <a:gd name="T99" fmla="*/ 90 h 153"/>
                  <a:gd name="T100" fmla="*/ 119 w 154"/>
                  <a:gd name="T101" fmla="*/ 92 h 153"/>
                  <a:gd name="T102" fmla="*/ 126 w 154"/>
                  <a:gd name="T103" fmla="*/ 81 h 153"/>
                  <a:gd name="T104" fmla="*/ 138 w 154"/>
                  <a:gd name="T105" fmla="*/ 8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53">
                    <a:moveTo>
                      <a:pt x="154" y="72"/>
                    </a:moveTo>
                    <a:cubicBezTo>
                      <a:pt x="138" y="72"/>
                      <a:pt x="138" y="72"/>
                      <a:pt x="138" y="72"/>
                    </a:cubicBezTo>
                    <a:cubicBezTo>
                      <a:pt x="151" y="59"/>
                      <a:pt x="151" y="59"/>
                      <a:pt x="151" y="59"/>
                    </a:cubicBezTo>
                    <a:cubicBezTo>
                      <a:pt x="145" y="53"/>
                      <a:pt x="145" y="53"/>
                      <a:pt x="145" y="53"/>
                    </a:cubicBezTo>
                    <a:cubicBezTo>
                      <a:pt x="126" y="72"/>
                      <a:pt x="126" y="72"/>
                      <a:pt x="126" y="72"/>
                    </a:cubicBezTo>
                    <a:cubicBezTo>
                      <a:pt x="120" y="72"/>
                      <a:pt x="120" y="72"/>
                      <a:pt x="120" y="72"/>
                    </a:cubicBezTo>
                    <a:cubicBezTo>
                      <a:pt x="125" y="67"/>
                      <a:pt x="125" y="67"/>
                      <a:pt x="125" y="67"/>
                    </a:cubicBezTo>
                    <a:cubicBezTo>
                      <a:pt x="119" y="61"/>
                      <a:pt x="119" y="61"/>
                      <a:pt x="119" y="61"/>
                    </a:cubicBezTo>
                    <a:cubicBezTo>
                      <a:pt x="108" y="72"/>
                      <a:pt x="108" y="72"/>
                      <a:pt x="108" y="72"/>
                    </a:cubicBezTo>
                    <a:cubicBezTo>
                      <a:pt x="100" y="72"/>
                      <a:pt x="100" y="72"/>
                      <a:pt x="100" y="72"/>
                    </a:cubicBezTo>
                    <a:cubicBezTo>
                      <a:pt x="99" y="69"/>
                      <a:pt x="98" y="66"/>
                      <a:pt x="96" y="63"/>
                    </a:cubicBezTo>
                    <a:cubicBezTo>
                      <a:pt x="102" y="57"/>
                      <a:pt x="102" y="57"/>
                      <a:pt x="102" y="57"/>
                    </a:cubicBezTo>
                    <a:cubicBezTo>
                      <a:pt x="118" y="57"/>
                      <a:pt x="118" y="57"/>
                      <a:pt x="118" y="57"/>
                    </a:cubicBezTo>
                    <a:cubicBezTo>
                      <a:pt x="118" y="49"/>
                      <a:pt x="118" y="49"/>
                      <a:pt x="118" y="49"/>
                    </a:cubicBezTo>
                    <a:cubicBezTo>
                      <a:pt x="111" y="49"/>
                      <a:pt x="111" y="49"/>
                      <a:pt x="111" y="49"/>
                    </a:cubicBezTo>
                    <a:cubicBezTo>
                      <a:pt x="114" y="45"/>
                      <a:pt x="114" y="45"/>
                      <a:pt x="114" y="45"/>
                    </a:cubicBezTo>
                    <a:cubicBezTo>
                      <a:pt x="142" y="45"/>
                      <a:pt x="142" y="45"/>
                      <a:pt x="142" y="45"/>
                    </a:cubicBezTo>
                    <a:cubicBezTo>
                      <a:pt x="142" y="36"/>
                      <a:pt x="142" y="36"/>
                      <a:pt x="142" y="36"/>
                    </a:cubicBezTo>
                    <a:cubicBezTo>
                      <a:pt x="123" y="36"/>
                      <a:pt x="123" y="36"/>
                      <a:pt x="123" y="36"/>
                    </a:cubicBezTo>
                    <a:cubicBezTo>
                      <a:pt x="134" y="25"/>
                      <a:pt x="134" y="25"/>
                      <a:pt x="134" y="25"/>
                    </a:cubicBezTo>
                    <a:cubicBezTo>
                      <a:pt x="128" y="19"/>
                      <a:pt x="128" y="19"/>
                      <a:pt x="128" y="19"/>
                    </a:cubicBezTo>
                    <a:cubicBezTo>
                      <a:pt x="117" y="30"/>
                      <a:pt x="117" y="30"/>
                      <a:pt x="117" y="30"/>
                    </a:cubicBezTo>
                    <a:cubicBezTo>
                      <a:pt x="117" y="11"/>
                      <a:pt x="117" y="11"/>
                      <a:pt x="117" y="11"/>
                    </a:cubicBezTo>
                    <a:cubicBezTo>
                      <a:pt x="108" y="11"/>
                      <a:pt x="108" y="11"/>
                      <a:pt x="108" y="11"/>
                    </a:cubicBezTo>
                    <a:cubicBezTo>
                      <a:pt x="108" y="39"/>
                      <a:pt x="108" y="39"/>
                      <a:pt x="108" y="39"/>
                    </a:cubicBezTo>
                    <a:cubicBezTo>
                      <a:pt x="105" y="43"/>
                      <a:pt x="105" y="43"/>
                      <a:pt x="105" y="43"/>
                    </a:cubicBezTo>
                    <a:cubicBezTo>
                      <a:pt x="105" y="35"/>
                      <a:pt x="105" y="35"/>
                      <a:pt x="105" y="35"/>
                    </a:cubicBezTo>
                    <a:cubicBezTo>
                      <a:pt x="96" y="35"/>
                      <a:pt x="96" y="35"/>
                      <a:pt x="96" y="35"/>
                    </a:cubicBezTo>
                    <a:cubicBezTo>
                      <a:pt x="96" y="51"/>
                      <a:pt x="96" y="51"/>
                      <a:pt x="96" y="51"/>
                    </a:cubicBezTo>
                    <a:cubicBezTo>
                      <a:pt x="90" y="57"/>
                      <a:pt x="90" y="57"/>
                      <a:pt x="90" y="57"/>
                    </a:cubicBezTo>
                    <a:cubicBezTo>
                      <a:pt x="87" y="55"/>
                      <a:pt x="84" y="54"/>
                      <a:pt x="81" y="53"/>
                    </a:cubicBezTo>
                    <a:cubicBezTo>
                      <a:pt x="81" y="45"/>
                      <a:pt x="81" y="45"/>
                      <a:pt x="81" y="45"/>
                    </a:cubicBezTo>
                    <a:cubicBezTo>
                      <a:pt x="92" y="34"/>
                      <a:pt x="92" y="34"/>
                      <a:pt x="92" y="34"/>
                    </a:cubicBezTo>
                    <a:cubicBezTo>
                      <a:pt x="86" y="28"/>
                      <a:pt x="86" y="28"/>
                      <a:pt x="86" y="28"/>
                    </a:cubicBezTo>
                    <a:cubicBezTo>
                      <a:pt x="81" y="33"/>
                      <a:pt x="81" y="33"/>
                      <a:pt x="81" y="33"/>
                    </a:cubicBezTo>
                    <a:cubicBezTo>
                      <a:pt x="81" y="27"/>
                      <a:pt x="81" y="27"/>
                      <a:pt x="81" y="27"/>
                    </a:cubicBezTo>
                    <a:cubicBezTo>
                      <a:pt x="100" y="8"/>
                      <a:pt x="100" y="8"/>
                      <a:pt x="100" y="8"/>
                    </a:cubicBezTo>
                    <a:cubicBezTo>
                      <a:pt x="94" y="2"/>
                      <a:pt x="94" y="2"/>
                      <a:pt x="94" y="2"/>
                    </a:cubicBezTo>
                    <a:cubicBezTo>
                      <a:pt x="81" y="15"/>
                      <a:pt x="81" y="15"/>
                      <a:pt x="81" y="15"/>
                    </a:cubicBezTo>
                    <a:cubicBezTo>
                      <a:pt x="81" y="0"/>
                      <a:pt x="81" y="0"/>
                      <a:pt x="81" y="0"/>
                    </a:cubicBezTo>
                    <a:cubicBezTo>
                      <a:pt x="73" y="0"/>
                      <a:pt x="73" y="0"/>
                      <a:pt x="73" y="0"/>
                    </a:cubicBezTo>
                    <a:cubicBezTo>
                      <a:pt x="73" y="15"/>
                      <a:pt x="73" y="15"/>
                      <a:pt x="73" y="15"/>
                    </a:cubicBezTo>
                    <a:cubicBezTo>
                      <a:pt x="59" y="2"/>
                      <a:pt x="59" y="2"/>
                      <a:pt x="59" y="2"/>
                    </a:cubicBezTo>
                    <a:cubicBezTo>
                      <a:pt x="53" y="8"/>
                      <a:pt x="53" y="8"/>
                      <a:pt x="53" y="8"/>
                    </a:cubicBezTo>
                    <a:cubicBezTo>
                      <a:pt x="73" y="27"/>
                      <a:pt x="73" y="27"/>
                      <a:pt x="73" y="27"/>
                    </a:cubicBezTo>
                    <a:cubicBezTo>
                      <a:pt x="73" y="33"/>
                      <a:pt x="73" y="33"/>
                      <a:pt x="73" y="33"/>
                    </a:cubicBezTo>
                    <a:cubicBezTo>
                      <a:pt x="68" y="28"/>
                      <a:pt x="68" y="28"/>
                      <a:pt x="68" y="28"/>
                    </a:cubicBezTo>
                    <a:cubicBezTo>
                      <a:pt x="62" y="34"/>
                      <a:pt x="62" y="34"/>
                      <a:pt x="62" y="34"/>
                    </a:cubicBezTo>
                    <a:cubicBezTo>
                      <a:pt x="73" y="45"/>
                      <a:pt x="73" y="45"/>
                      <a:pt x="73" y="45"/>
                    </a:cubicBezTo>
                    <a:cubicBezTo>
                      <a:pt x="73" y="53"/>
                      <a:pt x="73" y="53"/>
                      <a:pt x="73" y="53"/>
                    </a:cubicBezTo>
                    <a:cubicBezTo>
                      <a:pt x="69" y="54"/>
                      <a:pt x="66" y="55"/>
                      <a:pt x="63" y="57"/>
                    </a:cubicBezTo>
                    <a:cubicBezTo>
                      <a:pt x="57" y="51"/>
                      <a:pt x="57" y="51"/>
                      <a:pt x="57" y="51"/>
                    </a:cubicBezTo>
                    <a:cubicBezTo>
                      <a:pt x="57" y="35"/>
                      <a:pt x="57" y="35"/>
                      <a:pt x="57" y="35"/>
                    </a:cubicBezTo>
                    <a:cubicBezTo>
                      <a:pt x="49" y="35"/>
                      <a:pt x="49" y="35"/>
                      <a:pt x="49" y="35"/>
                    </a:cubicBezTo>
                    <a:cubicBezTo>
                      <a:pt x="49" y="43"/>
                      <a:pt x="49" y="43"/>
                      <a:pt x="49" y="43"/>
                    </a:cubicBezTo>
                    <a:cubicBezTo>
                      <a:pt x="45" y="39"/>
                      <a:pt x="45" y="39"/>
                      <a:pt x="45" y="39"/>
                    </a:cubicBezTo>
                    <a:cubicBezTo>
                      <a:pt x="45" y="11"/>
                      <a:pt x="45" y="11"/>
                      <a:pt x="45" y="11"/>
                    </a:cubicBezTo>
                    <a:cubicBezTo>
                      <a:pt x="37" y="11"/>
                      <a:pt x="37" y="11"/>
                      <a:pt x="37" y="11"/>
                    </a:cubicBezTo>
                    <a:cubicBezTo>
                      <a:pt x="37" y="30"/>
                      <a:pt x="37" y="30"/>
                      <a:pt x="37" y="30"/>
                    </a:cubicBezTo>
                    <a:cubicBezTo>
                      <a:pt x="25" y="19"/>
                      <a:pt x="25" y="19"/>
                      <a:pt x="25" y="19"/>
                    </a:cubicBezTo>
                    <a:cubicBezTo>
                      <a:pt x="19" y="25"/>
                      <a:pt x="19" y="25"/>
                      <a:pt x="19" y="25"/>
                    </a:cubicBezTo>
                    <a:cubicBezTo>
                      <a:pt x="31" y="36"/>
                      <a:pt x="31" y="36"/>
                      <a:pt x="31" y="36"/>
                    </a:cubicBezTo>
                    <a:cubicBezTo>
                      <a:pt x="12" y="36"/>
                      <a:pt x="12" y="36"/>
                      <a:pt x="12" y="36"/>
                    </a:cubicBezTo>
                    <a:cubicBezTo>
                      <a:pt x="12" y="45"/>
                      <a:pt x="12" y="45"/>
                      <a:pt x="12" y="45"/>
                    </a:cubicBezTo>
                    <a:cubicBezTo>
                      <a:pt x="39" y="45"/>
                      <a:pt x="39" y="45"/>
                      <a:pt x="39" y="45"/>
                    </a:cubicBezTo>
                    <a:cubicBezTo>
                      <a:pt x="43" y="49"/>
                      <a:pt x="43" y="49"/>
                      <a:pt x="43" y="49"/>
                    </a:cubicBezTo>
                    <a:cubicBezTo>
                      <a:pt x="36" y="49"/>
                      <a:pt x="36" y="49"/>
                      <a:pt x="36" y="49"/>
                    </a:cubicBezTo>
                    <a:cubicBezTo>
                      <a:pt x="36" y="57"/>
                      <a:pt x="36" y="57"/>
                      <a:pt x="36" y="57"/>
                    </a:cubicBezTo>
                    <a:cubicBezTo>
                      <a:pt x="51" y="57"/>
                      <a:pt x="51" y="57"/>
                      <a:pt x="51" y="57"/>
                    </a:cubicBezTo>
                    <a:cubicBezTo>
                      <a:pt x="57" y="63"/>
                      <a:pt x="57" y="63"/>
                      <a:pt x="57" y="63"/>
                    </a:cubicBezTo>
                    <a:cubicBezTo>
                      <a:pt x="55" y="66"/>
                      <a:pt x="54" y="69"/>
                      <a:pt x="54" y="72"/>
                    </a:cubicBezTo>
                    <a:cubicBezTo>
                      <a:pt x="45" y="72"/>
                      <a:pt x="45" y="72"/>
                      <a:pt x="45" y="72"/>
                    </a:cubicBezTo>
                    <a:cubicBezTo>
                      <a:pt x="34" y="61"/>
                      <a:pt x="34" y="61"/>
                      <a:pt x="34" y="61"/>
                    </a:cubicBezTo>
                    <a:cubicBezTo>
                      <a:pt x="28" y="67"/>
                      <a:pt x="28" y="67"/>
                      <a:pt x="28" y="67"/>
                    </a:cubicBezTo>
                    <a:cubicBezTo>
                      <a:pt x="33" y="72"/>
                      <a:pt x="33" y="72"/>
                      <a:pt x="33" y="72"/>
                    </a:cubicBezTo>
                    <a:cubicBezTo>
                      <a:pt x="28" y="72"/>
                      <a:pt x="28" y="72"/>
                      <a:pt x="28" y="72"/>
                    </a:cubicBezTo>
                    <a:cubicBezTo>
                      <a:pt x="8" y="53"/>
                      <a:pt x="8" y="53"/>
                      <a:pt x="8" y="53"/>
                    </a:cubicBezTo>
                    <a:cubicBezTo>
                      <a:pt x="2" y="59"/>
                      <a:pt x="2" y="59"/>
                      <a:pt x="2" y="59"/>
                    </a:cubicBezTo>
                    <a:cubicBezTo>
                      <a:pt x="16" y="72"/>
                      <a:pt x="16" y="72"/>
                      <a:pt x="16" y="72"/>
                    </a:cubicBezTo>
                    <a:cubicBezTo>
                      <a:pt x="0" y="72"/>
                      <a:pt x="0" y="72"/>
                      <a:pt x="0" y="72"/>
                    </a:cubicBezTo>
                    <a:cubicBezTo>
                      <a:pt x="0" y="81"/>
                      <a:pt x="0" y="81"/>
                      <a:pt x="0" y="81"/>
                    </a:cubicBezTo>
                    <a:cubicBezTo>
                      <a:pt x="16" y="81"/>
                      <a:pt x="16" y="81"/>
                      <a:pt x="16" y="81"/>
                    </a:cubicBezTo>
                    <a:cubicBezTo>
                      <a:pt x="2" y="94"/>
                      <a:pt x="2" y="94"/>
                      <a:pt x="2" y="94"/>
                    </a:cubicBezTo>
                    <a:cubicBezTo>
                      <a:pt x="8" y="100"/>
                      <a:pt x="8" y="100"/>
                      <a:pt x="8" y="100"/>
                    </a:cubicBezTo>
                    <a:cubicBezTo>
                      <a:pt x="28" y="81"/>
                      <a:pt x="28" y="81"/>
                      <a:pt x="28" y="81"/>
                    </a:cubicBezTo>
                    <a:cubicBezTo>
                      <a:pt x="33" y="81"/>
                      <a:pt x="33" y="81"/>
                      <a:pt x="33" y="81"/>
                    </a:cubicBezTo>
                    <a:cubicBezTo>
                      <a:pt x="28" y="86"/>
                      <a:pt x="28" y="86"/>
                      <a:pt x="28" y="86"/>
                    </a:cubicBezTo>
                    <a:cubicBezTo>
                      <a:pt x="34" y="92"/>
                      <a:pt x="34" y="92"/>
                      <a:pt x="34" y="92"/>
                    </a:cubicBezTo>
                    <a:cubicBezTo>
                      <a:pt x="45" y="81"/>
                      <a:pt x="45" y="81"/>
                      <a:pt x="45" y="81"/>
                    </a:cubicBezTo>
                    <a:cubicBezTo>
                      <a:pt x="54" y="81"/>
                      <a:pt x="54" y="81"/>
                      <a:pt x="54" y="81"/>
                    </a:cubicBezTo>
                    <a:cubicBezTo>
                      <a:pt x="54" y="84"/>
                      <a:pt x="55" y="87"/>
                      <a:pt x="57" y="90"/>
                    </a:cubicBezTo>
                    <a:cubicBezTo>
                      <a:pt x="51" y="96"/>
                      <a:pt x="51" y="96"/>
                      <a:pt x="51" y="96"/>
                    </a:cubicBezTo>
                    <a:cubicBezTo>
                      <a:pt x="36" y="96"/>
                      <a:pt x="36" y="96"/>
                      <a:pt x="36" y="96"/>
                    </a:cubicBezTo>
                    <a:cubicBezTo>
                      <a:pt x="36" y="104"/>
                      <a:pt x="36" y="104"/>
                      <a:pt x="36" y="104"/>
                    </a:cubicBezTo>
                    <a:cubicBezTo>
                      <a:pt x="43" y="104"/>
                      <a:pt x="43" y="104"/>
                      <a:pt x="43" y="104"/>
                    </a:cubicBezTo>
                    <a:cubicBezTo>
                      <a:pt x="39" y="108"/>
                      <a:pt x="39" y="108"/>
                      <a:pt x="39" y="108"/>
                    </a:cubicBezTo>
                    <a:cubicBezTo>
                      <a:pt x="12" y="108"/>
                      <a:pt x="12" y="108"/>
                      <a:pt x="12" y="108"/>
                    </a:cubicBezTo>
                    <a:cubicBezTo>
                      <a:pt x="12" y="116"/>
                      <a:pt x="12" y="116"/>
                      <a:pt x="12" y="116"/>
                    </a:cubicBezTo>
                    <a:cubicBezTo>
                      <a:pt x="31" y="116"/>
                      <a:pt x="31" y="116"/>
                      <a:pt x="31" y="116"/>
                    </a:cubicBezTo>
                    <a:cubicBezTo>
                      <a:pt x="19" y="128"/>
                      <a:pt x="19" y="128"/>
                      <a:pt x="19" y="128"/>
                    </a:cubicBezTo>
                    <a:cubicBezTo>
                      <a:pt x="25" y="134"/>
                      <a:pt x="25" y="134"/>
                      <a:pt x="25" y="134"/>
                    </a:cubicBezTo>
                    <a:cubicBezTo>
                      <a:pt x="37" y="122"/>
                      <a:pt x="37" y="122"/>
                      <a:pt x="37" y="122"/>
                    </a:cubicBezTo>
                    <a:cubicBezTo>
                      <a:pt x="37" y="141"/>
                      <a:pt x="37" y="141"/>
                      <a:pt x="37" y="141"/>
                    </a:cubicBezTo>
                    <a:cubicBezTo>
                      <a:pt x="45" y="141"/>
                      <a:pt x="45" y="141"/>
                      <a:pt x="45" y="141"/>
                    </a:cubicBezTo>
                    <a:cubicBezTo>
                      <a:pt x="45" y="114"/>
                      <a:pt x="45" y="114"/>
                      <a:pt x="45" y="114"/>
                    </a:cubicBezTo>
                    <a:cubicBezTo>
                      <a:pt x="49" y="110"/>
                      <a:pt x="49" y="110"/>
                      <a:pt x="49" y="110"/>
                    </a:cubicBezTo>
                    <a:cubicBezTo>
                      <a:pt x="49" y="117"/>
                      <a:pt x="49" y="117"/>
                      <a:pt x="49" y="117"/>
                    </a:cubicBezTo>
                    <a:cubicBezTo>
                      <a:pt x="57" y="117"/>
                      <a:pt x="57" y="117"/>
                      <a:pt x="57" y="117"/>
                    </a:cubicBezTo>
                    <a:cubicBezTo>
                      <a:pt x="57" y="102"/>
                      <a:pt x="57" y="102"/>
                      <a:pt x="57" y="102"/>
                    </a:cubicBezTo>
                    <a:cubicBezTo>
                      <a:pt x="63" y="96"/>
                      <a:pt x="63" y="96"/>
                      <a:pt x="63" y="96"/>
                    </a:cubicBezTo>
                    <a:cubicBezTo>
                      <a:pt x="66" y="98"/>
                      <a:pt x="69" y="99"/>
                      <a:pt x="73" y="100"/>
                    </a:cubicBezTo>
                    <a:cubicBezTo>
                      <a:pt x="73" y="108"/>
                      <a:pt x="73" y="108"/>
                      <a:pt x="73" y="108"/>
                    </a:cubicBezTo>
                    <a:cubicBezTo>
                      <a:pt x="62" y="119"/>
                      <a:pt x="62" y="119"/>
                      <a:pt x="62" y="119"/>
                    </a:cubicBezTo>
                    <a:cubicBezTo>
                      <a:pt x="68" y="125"/>
                      <a:pt x="68" y="125"/>
                      <a:pt x="68" y="125"/>
                    </a:cubicBezTo>
                    <a:cubicBezTo>
                      <a:pt x="73" y="120"/>
                      <a:pt x="73" y="120"/>
                      <a:pt x="73" y="120"/>
                    </a:cubicBezTo>
                    <a:cubicBezTo>
                      <a:pt x="73" y="125"/>
                      <a:pt x="73" y="125"/>
                      <a:pt x="73" y="125"/>
                    </a:cubicBezTo>
                    <a:cubicBezTo>
                      <a:pt x="53" y="145"/>
                      <a:pt x="53" y="145"/>
                      <a:pt x="53" y="145"/>
                    </a:cubicBezTo>
                    <a:cubicBezTo>
                      <a:pt x="59" y="151"/>
                      <a:pt x="59" y="151"/>
                      <a:pt x="59" y="151"/>
                    </a:cubicBezTo>
                    <a:cubicBezTo>
                      <a:pt x="73" y="137"/>
                      <a:pt x="73" y="137"/>
                      <a:pt x="73" y="137"/>
                    </a:cubicBezTo>
                    <a:cubicBezTo>
                      <a:pt x="73" y="153"/>
                      <a:pt x="73" y="153"/>
                      <a:pt x="73" y="153"/>
                    </a:cubicBezTo>
                    <a:cubicBezTo>
                      <a:pt x="81" y="153"/>
                      <a:pt x="81" y="153"/>
                      <a:pt x="81" y="153"/>
                    </a:cubicBezTo>
                    <a:cubicBezTo>
                      <a:pt x="81" y="137"/>
                      <a:pt x="81" y="137"/>
                      <a:pt x="81" y="137"/>
                    </a:cubicBezTo>
                    <a:cubicBezTo>
                      <a:pt x="94" y="151"/>
                      <a:pt x="94" y="151"/>
                      <a:pt x="94" y="151"/>
                    </a:cubicBezTo>
                    <a:cubicBezTo>
                      <a:pt x="100" y="145"/>
                      <a:pt x="100" y="145"/>
                      <a:pt x="100" y="145"/>
                    </a:cubicBezTo>
                    <a:cubicBezTo>
                      <a:pt x="81" y="125"/>
                      <a:pt x="81" y="125"/>
                      <a:pt x="81" y="125"/>
                    </a:cubicBezTo>
                    <a:cubicBezTo>
                      <a:pt x="81" y="120"/>
                      <a:pt x="81" y="120"/>
                      <a:pt x="81" y="120"/>
                    </a:cubicBezTo>
                    <a:cubicBezTo>
                      <a:pt x="86" y="125"/>
                      <a:pt x="86" y="125"/>
                      <a:pt x="86" y="125"/>
                    </a:cubicBezTo>
                    <a:cubicBezTo>
                      <a:pt x="92" y="119"/>
                      <a:pt x="92" y="119"/>
                      <a:pt x="92" y="119"/>
                    </a:cubicBezTo>
                    <a:cubicBezTo>
                      <a:pt x="81" y="108"/>
                      <a:pt x="81" y="108"/>
                      <a:pt x="81" y="108"/>
                    </a:cubicBezTo>
                    <a:cubicBezTo>
                      <a:pt x="81" y="100"/>
                      <a:pt x="81" y="100"/>
                      <a:pt x="81" y="100"/>
                    </a:cubicBezTo>
                    <a:cubicBezTo>
                      <a:pt x="84" y="99"/>
                      <a:pt x="87" y="98"/>
                      <a:pt x="90" y="96"/>
                    </a:cubicBezTo>
                    <a:cubicBezTo>
                      <a:pt x="96" y="102"/>
                      <a:pt x="96" y="102"/>
                      <a:pt x="96" y="102"/>
                    </a:cubicBezTo>
                    <a:cubicBezTo>
                      <a:pt x="96" y="117"/>
                      <a:pt x="96" y="117"/>
                      <a:pt x="96" y="117"/>
                    </a:cubicBezTo>
                    <a:cubicBezTo>
                      <a:pt x="105" y="117"/>
                      <a:pt x="105" y="117"/>
                      <a:pt x="105" y="117"/>
                    </a:cubicBezTo>
                    <a:cubicBezTo>
                      <a:pt x="105" y="110"/>
                      <a:pt x="105" y="110"/>
                      <a:pt x="105" y="110"/>
                    </a:cubicBezTo>
                    <a:cubicBezTo>
                      <a:pt x="108" y="114"/>
                      <a:pt x="108" y="114"/>
                      <a:pt x="108" y="114"/>
                    </a:cubicBezTo>
                    <a:cubicBezTo>
                      <a:pt x="108" y="141"/>
                      <a:pt x="108" y="141"/>
                      <a:pt x="108" y="141"/>
                    </a:cubicBezTo>
                    <a:cubicBezTo>
                      <a:pt x="117" y="141"/>
                      <a:pt x="117" y="141"/>
                      <a:pt x="117" y="141"/>
                    </a:cubicBezTo>
                    <a:cubicBezTo>
                      <a:pt x="117" y="122"/>
                      <a:pt x="117" y="122"/>
                      <a:pt x="117" y="122"/>
                    </a:cubicBezTo>
                    <a:cubicBezTo>
                      <a:pt x="128" y="134"/>
                      <a:pt x="128" y="134"/>
                      <a:pt x="128" y="134"/>
                    </a:cubicBezTo>
                    <a:cubicBezTo>
                      <a:pt x="134" y="128"/>
                      <a:pt x="134" y="128"/>
                      <a:pt x="134" y="128"/>
                    </a:cubicBezTo>
                    <a:cubicBezTo>
                      <a:pt x="123" y="116"/>
                      <a:pt x="123" y="116"/>
                      <a:pt x="123" y="116"/>
                    </a:cubicBezTo>
                    <a:cubicBezTo>
                      <a:pt x="142" y="116"/>
                      <a:pt x="142" y="116"/>
                      <a:pt x="142" y="116"/>
                    </a:cubicBezTo>
                    <a:cubicBezTo>
                      <a:pt x="142" y="108"/>
                      <a:pt x="142" y="108"/>
                      <a:pt x="142" y="108"/>
                    </a:cubicBezTo>
                    <a:cubicBezTo>
                      <a:pt x="114" y="108"/>
                      <a:pt x="114" y="108"/>
                      <a:pt x="114" y="108"/>
                    </a:cubicBezTo>
                    <a:cubicBezTo>
                      <a:pt x="111" y="104"/>
                      <a:pt x="111" y="104"/>
                      <a:pt x="111" y="104"/>
                    </a:cubicBezTo>
                    <a:cubicBezTo>
                      <a:pt x="118" y="104"/>
                      <a:pt x="118" y="104"/>
                      <a:pt x="118" y="104"/>
                    </a:cubicBezTo>
                    <a:cubicBezTo>
                      <a:pt x="118" y="96"/>
                      <a:pt x="118" y="96"/>
                      <a:pt x="118" y="96"/>
                    </a:cubicBezTo>
                    <a:cubicBezTo>
                      <a:pt x="102" y="96"/>
                      <a:pt x="102" y="96"/>
                      <a:pt x="102" y="96"/>
                    </a:cubicBezTo>
                    <a:cubicBezTo>
                      <a:pt x="96" y="90"/>
                      <a:pt x="96" y="90"/>
                      <a:pt x="96" y="90"/>
                    </a:cubicBezTo>
                    <a:cubicBezTo>
                      <a:pt x="98" y="87"/>
                      <a:pt x="99" y="84"/>
                      <a:pt x="100" y="81"/>
                    </a:cubicBezTo>
                    <a:cubicBezTo>
                      <a:pt x="108" y="81"/>
                      <a:pt x="108" y="81"/>
                      <a:pt x="108" y="81"/>
                    </a:cubicBezTo>
                    <a:cubicBezTo>
                      <a:pt x="119" y="92"/>
                      <a:pt x="119" y="92"/>
                      <a:pt x="119" y="92"/>
                    </a:cubicBezTo>
                    <a:cubicBezTo>
                      <a:pt x="125" y="86"/>
                      <a:pt x="125" y="86"/>
                      <a:pt x="125" y="86"/>
                    </a:cubicBezTo>
                    <a:cubicBezTo>
                      <a:pt x="120" y="81"/>
                      <a:pt x="120" y="81"/>
                      <a:pt x="120" y="81"/>
                    </a:cubicBezTo>
                    <a:cubicBezTo>
                      <a:pt x="126" y="81"/>
                      <a:pt x="126" y="81"/>
                      <a:pt x="126" y="81"/>
                    </a:cubicBezTo>
                    <a:cubicBezTo>
                      <a:pt x="145" y="100"/>
                      <a:pt x="145" y="100"/>
                      <a:pt x="145" y="100"/>
                    </a:cubicBezTo>
                    <a:cubicBezTo>
                      <a:pt x="151" y="94"/>
                      <a:pt x="151" y="94"/>
                      <a:pt x="151" y="94"/>
                    </a:cubicBezTo>
                    <a:cubicBezTo>
                      <a:pt x="138" y="81"/>
                      <a:pt x="138" y="81"/>
                      <a:pt x="138" y="81"/>
                    </a:cubicBezTo>
                    <a:cubicBezTo>
                      <a:pt x="154" y="81"/>
                      <a:pt x="154" y="81"/>
                      <a:pt x="154" y="81"/>
                    </a:cubicBezTo>
                    <a:lnTo>
                      <a:pt x="154"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32" name="Oval 8"/>
              <p:cNvSpPr>
                <a:spLocks noChangeArrowheads="1"/>
              </p:cNvSpPr>
              <p:nvPr/>
            </p:nvSpPr>
            <p:spPr bwMode="auto">
              <a:xfrm>
                <a:off x="-2798763" y="7035800"/>
                <a:ext cx="434975" cy="436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33" name="Rectangle 9"/>
              <p:cNvSpPr>
                <a:spLocks noChangeArrowheads="1"/>
              </p:cNvSpPr>
              <p:nvPr/>
            </p:nvSpPr>
            <p:spPr bwMode="auto">
              <a:xfrm>
                <a:off x="-2606675" y="6927850"/>
                <a:ext cx="52388"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34" name="Rectangle 10"/>
              <p:cNvSpPr>
                <a:spLocks noChangeArrowheads="1"/>
              </p:cNvSpPr>
              <p:nvPr/>
            </p:nvSpPr>
            <p:spPr bwMode="auto">
              <a:xfrm>
                <a:off x="-2333625" y="7224713"/>
                <a:ext cx="79375"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35" name="Rectangle 11"/>
              <p:cNvSpPr>
                <a:spLocks noChangeArrowheads="1"/>
              </p:cNvSpPr>
              <p:nvPr/>
            </p:nvSpPr>
            <p:spPr bwMode="auto">
              <a:xfrm>
                <a:off x="-2606675" y="7502525"/>
                <a:ext cx="52388"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36" name="Rectangle 12"/>
              <p:cNvSpPr>
                <a:spLocks noChangeArrowheads="1"/>
              </p:cNvSpPr>
              <p:nvPr/>
            </p:nvSpPr>
            <p:spPr bwMode="auto">
              <a:xfrm>
                <a:off x="-2908300" y="7224713"/>
                <a:ext cx="79375"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37" name="Freeform 13"/>
              <p:cNvSpPr/>
              <p:nvPr/>
            </p:nvSpPr>
            <p:spPr bwMode="auto">
              <a:xfrm>
                <a:off x="-2422525" y="7002463"/>
                <a:ext cx="93663" cy="93663"/>
              </a:xfrm>
              <a:custGeom>
                <a:avLst/>
                <a:gdLst>
                  <a:gd name="T0" fmla="*/ 59 w 59"/>
                  <a:gd name="T1" fmla="*/ 24 h 59"/>
                  <a:gd name="T2" fmla="*/ 23 w 59"/>
                  <a:gd name="T3" fmla="*/ 59 h 59"/>
                  <a:gd name="T4" fmla="*/ 0 w 59"/>
                  <a:gd name="T5" fmla="*/ 33 h 59"/>
                  <a:gd name="T6" fmla="*/ 33 w 59"/>
                  <a:gd name="T7" fmla="*/ 0 h 59"/>
                  <a:gd name="T8" fmla="*/ 59 w 59"/>
                  <a:gd name="T9" fmla="*/ 24 h 59"/>
                </a:gdLst>
                <a:ahLst/>
                <a:cxnLst>
                  <a:cxn ang="0">
                    <a:pos x="T0" y="T1"/>
                  </a:cxn>
                  <a:cxn ang="0">
                    <a:pos x="T2" y="T3"/>
                  </a:cxn>
                  <a:cxn ang="0">
                    <a:pos x="T4" y="T5"/>
                  </a:cxn>
                  <a:cxn ang="0">
                    <a:pos x="T6" y="T7"/>
                  </a:cxn>
                  <a:cxn ang="0">
                    <a:pos x="T8" y="T9"/>
                  </a:cxn>
                </a:cxnLst>
                <a:rect l="0" t="0" r="r" b="b"/>
                <a:pathLst>
                  <a:path w="59" h="59">
                    <a:moveTo>
                      <a:pt x="59" y="24"/>
                    </a:moveTo>
                    <a:lnTo>
                      <a:pt x="23" y="59"/>
                    </a:lnTo>
                    <a:lnTo>
                      <a:pt x="0" y="33"/>
                    </a:lnTo>
                    <a:lnTo>
                      <a:pt x="33" y="0"/>
                    </a:lnTo>
                    <a:lnTo>
                      <a:pt x="59"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38" name="Freeform 14"/>
              <p:cNvSpPr/>
              <p:nvPr/>
            </p:nvSpPr>
            <p:spPr bwMode="auto">
              <a:xfrm>
                <a:off x="-2422525" y="7408863"/>
                <a:ext cx="93663" cy="93663"/>
              </a:xfrm>
              <a:custGeom>
                <a:avLst/>
                <a:gdLst>
                  <a:gd name="T0" fmla="*/ 23 w 59"/>
                  <a:gd name="T1" fmla="*/ 0 h 59"/>
                  <a:gd name="T2" fmla="*/ 59 w 59"/>
                  <a:gd name="T3" fmla="*/ 35 h 59"/>
                  <a:gd name="T4" fmla="*/ 33 w 59"/>
                  <a:gd name="T5" fmla="*/ 59 h 59"/>
                  <a:gd name="T6" fmla="*/ 0 w 59"/>
                  <a:gd name="T7" fmla="*/ 26 h 59"/>
                  <a:gd name="T8" fmla="*/ 23 w 59"/>
                  <a:gd name="T9" fmla="*/ 0 h 59"/>
                </a:gdLst>
                <a:ahLst/>
                <a:cxnLst>
                  <a:cxn ang="0">
                    <a:pos x="T0" y="T1"/>
                  </a:cxn>
                  <a:cxn ang="0">
                    <a:pos x="T2" y="T3"/>
                  </a:cxn>
                  <a:cxn ang="0">
                    <a:pos x="T4" y="T5"/>
                  </a:cxn>
                  <a:cxn ang="0">
                    <a:pos x="T6" y="T7"/>
                  </a:cxn>
                  <a:cxn ang="0">
                    <a:pos x="T8" y="T9"/>
                  </a:cxn>
                </a:cxnLst>
                <a:rect l="0" t="0" r="r" b="b"/>
                <a:pathLst>
                  <a:path w="59" h="59">
                    <a:moveTo>
                      <a:pt x="23" y="0"/>
                    </a:moveTo>
                    <a:lnTo>
                      <a:pt x="59" y="35"/>
                    </a:lnTo>
                    <a:lnTo>
                      <a:pt x="33" y="59"/>
                    </a:lnTo>
                    <a:lnTo>
                      <a:pt x="0" y="26"/>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39" name="Freeform 15"/>
              <p:cNvSpPr/>
              <p:nvPr/>
            </p:nvSpPr>
            <p:spPr bwMode="auto">
              <a:xfrm>
                <a:off x="-2832100" y="7408863"/>
                <a:ext cx="93663" cy="93663"/>
              </a:xfrm>
              <a:custGeom>
                <a:avLst/>
                <a:gdLst>
                  <a:gd name="T0" fmla="*/ 35 w 59"/>
                  <a:gd name="T1" fmla="*/ 0 h 59"/>
                  <a:gd name="T2" fmla="*/ 59 w 59"/>
                  <a:gd name="T3" fmla="*/ 26 h 59"/>
                  <a:gd name="T4" fmla="*/ 26 w 59"/>
                  <a:gd name="T5" fmla="*/ 59 h 59"/>
                  <a:gd name="T6" fmla="*/ 0 w 59"/>
                  <a:gd name="T7" fmla="*/ 35 h 59"/>
                  <a:gd name="T8" fmla="*/ 35 w 59"/>
                  <a:gd name="T9" fmla="*/ 0 h 59"/>
                </a:gdLst>
                <a:ahLst/>
                <a:cxnLst>
                  <a:cxn ang="0">
                    <a:pos x="T0" y="T1"/>
                  </a:cxn>
                  <a:cxn ang="0">
                    <a:pos x="T2" y="T3"/>
                  </a:cxn>
                  <a:cxn ang="0">
                    <a:pos x="T4" y="T5"/>
                  </a:cxn>
                  <a:cxn ang="0">
                    <a:pos x="T6" y="T7"/>
                  </a:cxn>
                  <a:cxn ang="0">
                    <a:pos x="T8" y="T9"/>
                  </a:cxn>
                </a:cxnLst>
                <a:rect l="0" t="0" r="r" b="b"/>
                <a:pathLst>
                  <a:path w="59" h="59">
                    <a:moveTo>
                      <a:pt x="35" y="0"/>
                    </a:moveTo>
                    <a:lnTo>
                      <a:pt x="59" y="26"/>
                    </a:lnTo>
                    <a:lnTo>
                      <a:pt x="26" y="59"/>
                    </a:lnTo>
                    <a:lnTo>
                      <a:pt x="0" y="35"/>
                    </a:ln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40" name="Freeform 16"/>
              <p:cNvSpPr/>
              <p:nvPr/>
            </p:nvSpPr>
            <p:spPr bwMode="auto">
              <a:xfrm>
                <a:off x="-2832100" y="7002463"/>
                <a:ext cx="93663" cy="93663"/>
              </a:xfrm>
              <a:custGeom>
                <a:avLst/>
                <a:gdLst>
                  <a:gd name="T0" fmla="*/ 59 w 59"/>
                  <a:gd name="T1" fmla="*/ 33 h 59"/>
                  <a:gd name="T2" fmla="*/ 35 w 59"/>
                  <a:gd name="T3" fmla="*/ 59 h 59"/>
                  <a:gd name="T4" fmla="*/ 0 w 59"/>
                  <a:gd name="T5" fmla="*/ 24 h 59"/>
                  <a:gd name="T6" fmla="*/ 26 w 59"/>
                  <a:gd name="T7" fmla="*/ 0 h 59"/>
                  <a:gd name="T8" fmla="*/ 59 w 59"/>
                  <a:gd name="T9" fmla="*/ 33 h 59"/>
                </a:gdLst>
                <a:ahLst/>
                <a:cxnLst>
                  <a:cxn ang="0">
                    <a:pos x="T0" y="T1"/>
                  </a:cxn>
                  <a:cxn ang="0">
                    <a:pos x="T2" y="T3"/>
                  </a:cxn>
                  <a:cxn ang="0">
                    <a:pos x="T4" y="T5"/>
                  </a:cxn>
                  <a:cxn ang="0">
                    <a:pos x="T6" y="T7"/>
                  </a:cxn>
                  <a:cxn ang="0">
                    <a:pos x="T8" y="T9"/>
                  </a:cxn>
                </a:cxnLst>
                <a:rect l="0" t="0" r="r" b="b"/>
                <a:pathLst>
                  <a:path w="59" h="59">
                    <a:moveTo>
                      <a:pt x="59" y="33"/>
                    </a:moveTo>
                    <a:lnTo>
                      <a:pt x="35" y="59"/>
                    </a:lnTo>
                    <a:lnTo>
                      <a:pt x="0" y="24"/>
                    </a:lnTo>
                    <a:lnTo>
                      <a:pt x="26" y="0"/>
                    </a:lnTo>
                    <a:lnTo>
                      <a:pt x="59"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41" name="Freeform 17"/>
              <p:cNvSpPr/>
              <p:nvPr/>
            </p:nvSpPr>
            <p:spPr bwMode="auto">
              <a:xfrm>
                <a:off x="-2513013" y="6938963"/>
                <a:ext cx="82550" cy="93663"/>
              </a:xfrm>
              <a:custGeom>
                <a:avLst/>
                <a:gdLst>
                  <a:gd name="T0" fmla="*/ 52 w 52"/>
                  <a:gd name="T1" fmla="*/ 14 h 59"/>
                  <a:gd name="T2" fmla="*/ 33 w 52"/>
                  <a:gd name="T3" fmla="*/ 59 h 59"/>
                  <a:gd name="T4" fmla="*/ 0 w 52"/>
                  <a:gd name="T5" fmla="*/ 45 h 59"/>
                  <a:gd name="T6" fmla="*/ 19 w 52"/>
                  <a:gd name="T7" fmla="*/ 0 h 59"/>
                  <a:gd name="T8" fmla="*/ 52 w 52"/>
                  <a:gd name="T9" fmla="*/ 14 h 59"/>
                </a:gdLst>
                <a:ahLst/>
                <a:cxnLst>
                  <a:cxn ang="0">
                    <a:pos x="T0" y="T1"/>
                  </a:cxn>
                  <a:cxn ang="0">
                    <a:pos x="T2" y="T3"/>
                  </a:cxn>
                  <a:cxn ang="0">
                    <a:pos x="T4" y="T5"/>
                  </a:cxn>
                  <a:cxn ang="0">
                    <a:pos x="T6" y="T7"/>
                  </a:cxn>
                  <a:cxn ang="0">
                    <a:pos x="T8" y="T9"/>
                  </a:cxn>
                </a:cxnLst>
                <a:rect l="0" t="0" r="r" b="b"/>
                <a:pathLst>
                  <a:path w="52" h="59">
                    <a:moveTo>
                      <a:pt x="52" y="14"/>
                    </a:moveTo>
                    <a:lnTo>
                      <a:pt x="33" y="59"/>
                    </a:lnTo>
                    <a:lnTo>
                      <a:pt x="0" y="45"/>
                    </a:lnTo>
                    <a:lnTo>
                      <a:pt x="19" y="0"/>
                    </a:lnTo>
                    <a:lnTo>
                      <a:pt x="5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42" name="Freeform 18"/>
              <p:cNvSpPr/>
              <p:nvPr/>
            </p:nvSpPr>
            <p:spPr bwMode="auto">
              <a:xfrm>
                <a:off x="-2359025" y="7321550"/>
                <a:ext cx="90488" cy="79375"/>
              </a:xfrm>
              <a:custGeom>
                <a:avLst/>
                <a:gdLst>
                  <a:gd name="T0" fmla="*/ 12 w 57"/>
                  <a:gd name="T1" fmla="*/ 0 h 50"/>
                  <a:gd name="T2" fmla="*/ 57 w 57"/>
                  <a:gd name="T3" fmla="*/ 19 h 50"/>
                  <a:gd name="T4" fmla="*/ 45 w 57"/>
                  <a:gd name="T5" fmla="*/ 50 h 50"/>
                  <a:gd name="T6" fmla="*/ 0 w 57"/>
                  <a:gd name="T7" fmla="*/ 33 h 50"/>
                  <a:gd name="T8" fmla="*/ 12 w 57"/>
                  <a:gd name="T9" fmla="*/ 0 h 50"/>
                </a:gdLst>
                <a:ahLst/>
                <a:cxnLst>
                  <a:cxn ang="0">
                    <a:pos x="T0" y="T1"/>
                  </a:cxn>
                  <a:cxn ang="0">
                    <a:pos x="T2" y="T3"/>
                  </a:cxn>
                  <a:cxn ang="0">
                    <a:pos x="T4" y="T5"/>
                  </a:cxn>
                  <a:cxn ang="0">
                    <a:pos x="T6" y="T7"/>
                  </a:cxn>
                  <a:cxn ang="0">
                    <a:pos x="T8" y="T9"/>
                  </a:cxn>
                </a:cxnLst>
                <a:rect l="0" t="0" r="r" b="b"/>
                <a:pathLst>
                  <a:path w="57" h="50">
                    <a:moveTo>
                      <a:pt x="12" y="0"/>
                    </a:moveTo>
                    <a:lnTo>
                      <a:pt x="57" y="19"/>
                    </a:lnTo>
                    <a:lnTo>
                      <a:pt x="45" y="50"/>
                    </a:lnTo>
                    <a:lnTo>
                      <a:pt x="0" y="33"/>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43" name="Freeform 19"/>
              <p:cNvSpPr/>
              <p:nvPr/>
            </p:nvSpPr>
            <p:spPr bwMode="auto">
              <a:xfrm>
                <a:off x="-2730500" y="7472363"/>
                <a:ext cx="82550" cy="93663"/>
              </a:xfrm>
              <a:custGeom>
                <a:avLst/>
                <a:gdLst>
                  <a:gd name="T0" fmla="*/ 52 w 52"/>
                  <a:gd name="T1" fmla="*/ 14 h 59"/>
                  <a:gd name="T2" fmla="*/ 33 w 52"/>
                  <a:gd name="T3" fmla="*/ 59 h 59"/>
                  <a:gd name="T4" fmla="*/ 0 w 52"/>
                  <a:gd name="T5" fmla="*/ 45 h 59"/>
                  <a:gd name="T6" fmla="*/ 18 w 52"/>
                  <a:gd name="T7" fmla="*/ 0 h 59"/>
                  <a:gd name="T8" fmla="*/ 52 w 52"/>
                  <a:gd name="T9" fmla="*/ 14 h 59"/>
                </a:gdLst>
                <a:ahLst/>
                <a:cxnLst>
                  <a:cxn ang="0">
                    <a:pos x="T0" y="T1"/>
                  </a:cxn>
                  <a:cxn ang="0">
                    <a:pos x="T2" y="T3"/>
                  </a:cxn>
                  <a:cxn ang="0">
                    <a:pos x="T4" y="T5"/>
                  </a:cxn>
                  <a:cxn ang="0">
                    <a:pos x="T6" y="T7"/>
                  </a:cxn>
                  <a:cxn ang="0">
                    <a:pos x="T8" y="T9"/>
                  </a:cxn>
                </a:cxnLst>
                <a:rect l="0" t="0" r="r" b="b"/>
                <a:pathLst>
                  <a:path w="52" h="59">
                    <a:moveTo>
                      <a:pt x="52" y="14"/>
                    </a:moveTo>
                    <a:lnTo>
                      <a:pt x="33" y="59"/>
                    </a:lnTo>
                    <a:lnTo>
                      <a:pt x="0" y="45"/>
                    </a:lnTo>
                    <a:lnTo>
                      <a:pt x="18" y="0"/>
                    </a:lnTo>
                    <a:lnTo>
                      <a:pt x="5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44" name="Freeform 20"/>
              <p:cNvSpPr/>
              <p:nvPr/>
            </p:nvSpPr>
            <p:spPr bwMode="auto">
              <a:xfrm>
                <a:off x="-2892425" y="7104063"/>
                <a:ext cx="90488" cy="79375"/>
              </a:xfrm>
              <a:custGeom>
                <a:avLst/>
                <a:gdLst>
                  <a:gd name="T0" fmla="*/ 45 w 57"/>
                  <a:gd name="T1" fmla="*/ 50 h 50"/>
                  <a:gd name="T2" fmla="*/ 0 w 57"/>
                  <a:gd name="T3" fmla="*/ 31 h 50"/>
                  <a:gd name="T4" fmla="*/ 12 w 57"/>
                  <a:gd name="T5" fmla="*/ 0 h 50"/>
                  <a:gd name="T6" fmla="*/ 57 w 57"/>
                  <a:gd name="T7" fmla="*/ 19 h 50"/>
                  <a:gd name="T8" fmla="*/ 45 w 57"/>
                  <a:gd name="T9" fmla="*/ 50 h 50"/>
                </a:gdLst>
                <a:ahLst/>
                <a:cxnLst>
                  <a:cxn ang="0">
                    <a:pos x="T0" y="T1"/>
                  </a:cxn>
                  <a:cxn ang="0">
                    <a:pos x="T2" y="T3"/>
                  </a:cxn>
                  <a:cxn ang="0">
                    <a:pos x="T4" y="T5"/>
                  </a:cxn>
                  <a:cxn ang="0">
                    <a:pos x="T6" y="T7"/>
                  </a:cxn>
                  <a:cxn ang="0">
                    <a:pos x="T8" y="T9"/>
                  </a:cxn>
                </a:cxnLst>
                <a:rect l="0" t="0" r="r" b="b"/>
                <a:pathLst>
                  <a:path w="57" h="50">
                    <a:moveTo>
                      <a:pt x="45" y="50"/>
                    </a:moveTo>
                    <a:lnTo>
                      <a:pt x="0" y="31"/>
                    </a:lnTo>
                    <a:lnTo>
                      <a:pt x="12" y="0"/>
                    </a:lnTo>
                    <a:lnTo>
                      <a:pt x="57" y="19"/>
                    </a:lnTo>
                    <a:lnTo>
                      <a:pt x="4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45" name="Freeform 21"/>
              <p:cNvSpPr/>
              <p:nvPr/>
            </p:nvSpPr>
            <p:spPr bwMode="auto">
              <a:xfrm>
                <a:off x="-2363788" y="7100888"/>
                <a:ext cx="95250" cy="82550"/>
              </a:xfrm>
              <a:custGeom>
                <a:avLst/>
                <a:gdLst>
                  <a:gd name="T0" fmla="*/ 0 w 60"/>
                  <a:gd name="T1" fmla="*/ 18 h 52"/>
                  <a:gd name="T2" fmla="*/ 45 w 60"/>
                  <a:gd name="T3" fmla="*/ 0 h 52"/>
                  <a:gd name="T4" fmla="*/ 60 w 60"/>
                  <a:gd name="T5" fmla="*/ 33 h 52"/>
                  <a:gd name="T6" fmla="*/ 15 w 60"/>
                  <a:gd name="T7" fmla="*/ 52 h 52"/>
                  <a:gd name="T8" fmla="*/ 0 w 60"/>
                  <a:gd name="T9" fmla="*/ 18 h 52"/>
                </a:gdLst>
                <a:ahLst/>
                <a:cxnLst>
                  <a:cxn ang="0">
                    <a:pos x="T0" y="T1"/>
                  </a:cxn>
                  <a:cxn ang="0">
                    <a:pos x="T2" y="T3"/>
                  </a:cxn>
                  <a:cxn ang="0">
                    <a:pos x="T4" y="T5"/>
                  </a:cxn>
                  <a:cxn ang="0">
                    <a:pos x="T6" y="T7"/>
                  </a:cxn>
                  <a:cxn ang="0">
                    <a:pos x="T8" y="T9"/>
                  </a:cxn>
                </a:cxnLst>
                <a:rect l="0" t="0" r="r" b="b"/>
                <a:pathLst>
                  <a:path w="60" h="52">
                    <a:moveTo>
                      <a:pt x="0" y="18"/>
                    </a:moveTo>
                    <a:lnTo>
                      <a:pt x="45" y="0"/>
                    </a:lnTo>
                    <a:lnTo>
                      <a:pt x="60" y="33"/>
                    </a:lnTo>
                    <a:lnTo>
                      <a:pt x="15" y="52"/>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46" name="Freeform 22"/>
              <p:cNvSpPr/>
              <p:nvPr/>
            </p:nvSpPr>
            <p:spPr bwMode="auto">
              <a:xfrm>
                <a:off x="-2509838" y="7472363"/>
                <a:ext cx="79375" cy="93663"/>
              </a:xfrm>
              <a:custGeom>
                <a:avLst/>
                <a:gdLst>
                  <a:gd name="T0" fmla="*/ 50 w 50"/>
                  <a:gd name="T1" fmla="*/ 45 h 59"/>
                  <a:gd name="T2" fmla="*/ 19 w 50"/>
                  <a:gd name="T3" fmla="*/ 59 h 59"/>
                  <a:gd name="T4" fmla="*/ 0 w 50"/>
                  <a:gd name="T5" fmla="*/ 14 h 59"/>
                  <a:gd name="T6" fmla="*/ 31 w 50"/>
                  <a:gd name="T7" fmla="*/ 0 h 59"/>
                  <a:gd name="T8" fmla="*/ 50 w 50"/>
                  <a:gd name="T9" fmla="*/ 45 h 59"/>
                </a:gdLst>
                <a:ahLst/>
                <a:cxnLst>
                  <a:cxn ang="0">
                    <a:pos x="T0" y="T1"/>
                  </a:cxn>
                  <a:cxn ang="0">
                    <a:pos x="T2" y="T3"/>
                  </a:cxn>
                  <a:cxn ang="0">
                    <a:pos x="T4" y="T5"/>
                  </a:cxn>
                  <a:cxn ang="0">
                    <a:pos x="T6" y="T7"/>
                  </a:cxn>
                  <a:cxn ang="0">
                    <a:pos x="T8" y="T9"/>
                  </a:cxn>
                </a:cxnLst>
                <a:rect l="0" t="0" r="r" b="b"/>
                <a:pathLst>
                  <a:path w="50" h="59">
                    <a:moveTo>
                      <a:pt x="50" y="45"/>
                    </a:moveTo>
                    <a:lnTo>
                      <a:pt x="19" y="59"/>
                    </a:lnTo>
                    <a:lnTo>
                      <a:pt x="0" y="14"/>
                    </a:lnTo>
                    <a:lnTo>
                      <a:pt x="31" y="0"/>
                    </a:lnTo>
                    <a:lnTo>
                      <a:pt x="5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47" name="Freeform 23"/>
              <p:cNvSpPr/>
              <p:nvPr/>
            </p:nvSpPr>
            <p:spPr bwMode="auto">
              <a:xfrm>
                <a:off x="-2892425" y="7321550"/>
                <a:ext cx="93663" cy="82550"/>
              </a:xfrm>
              <a:custGeom>
                <a:avLst/>
                <a:gdLst>
                  <a:gd name="T0" fmla="*/ 59 w 59"/>
                  <a:gd name="T1" fmla="*/ 33 h 52"/>
                  <a:gd name="T2" fmla="*/ 14 w 59"/>
                  <a:gd name="T3" fmla="*/ 52 h 52"/>
                  <a:gd name="T4" fmla="*/ 0 w 59"/>
                  <a:gd name="T5" fmla="*/ 19 h 52"/>
                  <a:gd name="T6" fmla="*/ 45 w 59"/>
                  <a:gd name="T7" fmla="*/ 0 h 52"/>
                  <a:gd name="T8" fmla="*/ 59 w 59"/>
                  <a:gd name="T9" fmla="*/ 33 h 52"/>
                </a:gdLst>
                <a:ahLst/>
                <a:cxnLst>
                  <a:cxn ang="0">
                    <a:pos x="T0" y="T1"/>
                  </a:cxn>
                  <a:cxn ang="0">
                    <a:pos x="T2" y="T3"/>
                  </a:cxn>
                  <a:cxn ang="0">
                    <a:pos x="T4" y="T5"/>
                  </a:cxn>
                  <a:cxn ang="0">
                    <a:pos x="T6" y="T7"/>
                  </a:cxn>
                  <a:cxn ang="0">
                    <a:pos x="T8" y="T9"/>
                  </a:cxn>
                </a:cxnLst>
                <a:rect l="0" t="0" r="r" b="b"/>
                <a:pathLst>
                  <a:path w="59" h="52">
                    <a:moveTo>
                      <a:pt x="59" y="33"/>
                    </a:moveTo>
                    <a:lnTo>
                      <a:pt x="14" y="52"/>
                    </a:lnTo>
                    <a:lnTo>
                      <a:pt x="0" y="19"/>
                    </a:lnTo>
                    <a:lnTo>
                      <a:pt x="45" y="0"/>
                    </a:lnTo>
                    <a:lnTo>
                      <a:pt x="59"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48" name="Freeform 24"/>
              <p:cNvSpPr/>
              <p:nvPr/>
            </p:nvSpPr>
            <p:spPr bwMode="auto">
              <a:xfrm>
                <a:off x="-2730500" y="6938963"/>
                <a:ext cx="77788" cy="93663"/>
              </a:xfrm>
              <a:custGeom>
                <a:avLst/>
                <a:gdLst>
                  <a:gd name="T0" fmla="*/ 49 w 49"/>
                  <a:gd name="T1" fmla="*/ 45 h 59"/>
                  <a:gd name="T2" fmla="*/ 18 w 49"/>
                  <a:gd name="T3" fmla="*/ 59 h 59"/>
                  <a:gd name="T4" fmla="*/ 0 w 49"/>
                  <a:gd name="T5" fmla="*/ 14 h 59"/>
                  <a:gd name="T6" fmla="*/ 30 w 49"/>
                  <a:gd name="T7" fmla="*/ 0 h 59"/>
                  <a:gd name="T8" fmla="*/ 49 w 49"/>
                  <a:gd name="T9" fmla="*/ 45 h 59"/>
                </a:gdLst>
                <a:ahLst/>
                <a:cxnLst>
                  <a:cxn ang="0">
                    <a:pos x="T0" y="T1"/>
                  </a:cxn>
                  <a:cxn ang="0">
                    <a:pos x="T2" y="T3"/>
                  </a:cxn>
                  <a:cxn ang="0">
                    <a:pos x="T4" y="T5"/>
                  </a:cxn>
                  <a:cxn ang="0">
                    <a:pos x="T6" y="T7"/>
                  </a:cxn>
                  <a:cxn ang="0">
                    <a:pos x="T8" y="T9"/>
                  </a:cxn>
                </a:cxnLst>
                <a:rect l="0" t="0" r="r" b="b"/>
                <a:pathLst>
                  <a:path w="49" h="59">
                    <a:moveTo>
                      <a:pt x="49" y="45"/>
                    </a:moveTo>
                    <a:lnTo>
                      <a:pt x="18" y="59"/>
                    </a:lnTo>
                    <a:lnTo>
                      <a:pt x="0" y="14"/>
                    </a:lnTo>
                    <a:lnTo>
                      <a:pt x="30" y="0"/>
                    </a:lnTo>
                    <a:lnTo>
                      <a:pt x="49"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49" name="Freeform 25"/>
              <p:cNvSpPr/>
              <p:nvPr/>
            </p:nvSpPr>
            <p:spPr bwMode="auto">
              <a:xfrm>
                <a:off x="-2193925" y="3438525"/>
                <a:ext cx="465138" cy="417513"/>
              </a:xfrm>
              <a:custGeom>
                <a:avLst/>
                <a:gdLst>
                  <a:gd name="T0" fmla="*/ 13 w 124"/>
                  <a:gd name="T1" fmla="*/ 11 h 111"/>
                  <a:gd name="T2" fmla="*/ 1 w 124"/>
                  <a:gd name="T3" fmla="*/ 33 h 111"/>
                  <a:gd name="T4" fmla="*/ 0 w 124"/>
                  <a:gd name="T5" fmla="*/ 40 h 111"/>
                  <a:gd name="T6" fmla="*/ 0 w 124"/>
                  <a:gd name="T7" fmla="*/ 41 h 111"/>
                  <a:gd name="T8" fmla="*/ 0 w 124"/>
                  <a:gd name="T9" fmla="*/ 47 h 111"/>
                  <a:gd name="T10" fmla="*/ 1 w 124"/>
                  <a:gd name="T11" fmla="*/ 52 h 111"/>
                  <a:gd name="T12" fmla="*/ 5 w 124"/>
                  <a:gd name="T13" fmla="*/ 72 h 111"/>
                  <a:gd name="T14" fmla="*/ 19 w 124"/>
                  <a:gd name="T15" fmla="*/ 97 h 111"/>
                  <a:gd name="T16" fmla="*/ 19 w 124"/>
                  <a:gd name="T17" fmla="*/ 97 h 111"/>
                  <a:gd name="T18" fmla="*/ 27 w 124"/>
                  <a:gd name="T19" fmla="*/ 106 h 111"/>
                  <a:gd name="T20" fmla="*/ 30 w 124"/>
                  <a:gd name="T21" fmla="*/ 108 h 111"/>
                  <a:gd name="T22" fmla="*/ 43 w 124"/>
                  <a:gd name="T23" fmla="*/ 110 h 111"/>
                  <a:gd name="T24" fmla="*/ 44 w 124"/>
                  <a:gd name="T25" fmla="*/ 109 h 111"/>
                  <a:gd name="T26" fmla="*/ 50 w 124"/>
                  <a:gd name="T27" fmla="*/ 107 h 111"/>
                  <a:gd name="T28" fmla="*/ 54 w 124"/>
                  <a:gd name="T29" fmla="*/ 106 h 111"/>
                  <a:gd name="T30" fmla="*/ 62 w 124"/>
                  <a:gd name="T31" fmla="*/ 105 h 111"/>
                  <a:gd name="T32" fmla="*/ 62 w 124"/>
                  <a:gd name="T33" fmla="*/ 105 h 111"/>
                  <a:gd name="T34" fmla="*/ 70 w 124"/>
                  <a:gd name="T35" fmla="*/ 106 h 111"/>
                  <a:gd name="T36" fmla="*/ 74 w 124"/>
                  <a:gd name="T37" fmla="*/ 107 h 111"/>
                  <a:gd name="T38" fmla="*/ 81 w 124"/>
                  <a:gd name="T39" fmla="*/ 109 h 111"/>
                  <a:gd name="T40" fmla="*/ 81 w 124"/>
                  <a:gd name="T41" fmla="*/ 110 h 111"/>
                  <a:gd name="T42" fmla="*/ 94 w 124"/>
                  <a:gd name="T43" fmla="*/ 108 h 111"/>
                  <a:gd name="T44" fmla="*/ 97 w 124"/>
                  <a:gd name="T45" fmla="*/ 106 h 111"/>
                  <a:gd name="T46" fmla="*/ 105 w 124"/>
                  <a:gd name="T47" fmla="*/ 97 h 111"/>
                  <a:gd name="T48" fmla="*/ 105 w 124"/>
                  <a:gd name="T49" fmla="*/ 97 h 111"/>
                  <a:gd name="T50" fmla="*/ 119 w 124"/>
                  <a:gd name="T51" fmla="*/ 72 h 111"/>
                  <a:gd name="T52" fmla="*/ 124 w 124"/>
                  <a:gd name="T53" fmla="*/ 52 h 111"/>
                  <a:gd name="T54" fmla="*/ 124 w 124"/>
                  <a:gd name="T55" fmla="*/ 47 h 111"/>
                  <a:gd name="T56" fmla="*/ 124 w 124"/>
                  <a:gd name="T57" fmla="*/ 41 h 111"/>
                  <a:gd name="T58" fmla="*/ 124 w 124"/>
                  <a:gd name="T59" fmla="*/ 40 h 111"/>
                  <a:gd name="T60" fmla="*/ 123 w 124"/>
                  <a:gd name="T61" fmla="*/ 33 h 111"/>
                  <a:gd name="T62" fmla="*/ 111 w 124"/>
                  <a:gd name="T63" fmla="*/ 11 h 111"/>
                  <a:gd name="T64" fmla="*/ 109 w 124"/>
                  <a:gd name="T65" fmla="*/ 8 h 111"/>
                  <a:gd name="T66" fmla="*/ 91 w 124"/>
                  <a:gd name="T67" fmla="*/ 1 h 111"/>
                  <a:gd name="T68" fmla="*/ 72 w 124"/>
                  <a:gd name="T69" fmla="*/ 3 h 111"/>
                  <a:gd name="T70" fmla="*/ 62 w 124"/>
                  <a:gd name="T71" fmla="*/ 7 h 111"/>
                  <a:gd name="T72" fmla="*/ 52 w 124"/>
                  <a:gd name="T73" fmla="*/ 3 h 111"/>
                  <a:gd name="T74" fmla="*/ 33 w 124"/>
                  <a:gd name="T75" fmla="*/ 1 h 111"/>
                  <a:gd name="T76" fmla="*/ 15 w 124"/>
                  <a:gd name="T77" fmla="*/ 8 h 111"/>
                  <a:gd name="T78" fmla="*/ 13 w 124"/>
                  <a:gd name="T79" fmla="*/ 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11">
                    <a:moveTo>
                      <a:pt x="13" y="11"/>
                    </a:moveTo>
                    <a:cubicBezTo>
                      <a:pt x="6" y="17"/>
                      <a:pt x="3" y="25"/>
                      <a:pt x="1" y="33"/>
                    </a:cubicBezTo>
                    <a:cubicBezTo>
                      <a:pt x="1" y="36"/>
                      <a:pt x="1" y="38"/>
                      <a:pt x="0" y="40"/>
                    </a:cubicBezTo>
                    <a:cubicBezTo>
                      <a:pt x="0" y="40"/>
                      <a:pt x="0" y="41"/>
                      <a:pt x="0" y="41"/>
                    </a:cubicBezTo>
                    <a:cubicBezTo>
                      <a:pt x="0" y="43"/>
                      <a:pt x="0" y="45"/>
                      <a:pt x="0" y="47"/>
                    </a:cubicBezTo>
                    <a:cubicBezTo>
                      <a:pt x="0" y="49"/>
                      <a:pt x="0" y="50"/>
                      <a:pt x="1" y="52"/>
                    </a:cubicBezTo>
                    <a:cubicBezTo>
                      <a:pt x="1" y="59"/>
                      <a:pt x="3" y="65"/>
                      <a:pt x="5" y="72"/>
                    </a:cubicBezTo>
                    <a:cubicBezTo>
                      <a:pt x="8" y="81"/>
                      <a:pt x="13" y="89"/>
                      <a:pt x="19" y="97"/>
                    </a:cubicBezTo>
                    <a:cubicBezTo>
                      <a:pt x="19" y="97"/>
                      <a:pt x="19" y="97"/>
                      <a:pt x="19" y="97"/>
                    </a:cubicBezTo>
                    <a:cubicBezTo>
                      <a:pt x="22" y="101"/>
                      <a:pt x="24" y="104"/>
                      <a:pt x="27" y="106"/>
                    </a:cubicBezTo>
                    <a:cubicBezTo>
                      <a:pt x="28" y="107"/>
                      <a:pt x="29" y="107"/>
                      <a:pt x="30" y="108"/>
                    </a:cubicBezTo>
                    <a:cubicBezTo>
                      <a:pt x="34" y="111"/>
                      <a:pt x="38" y="111"/>
                      <a:pt x="43" y="110"/>
                    </a:cubicBezTo>
                    <a:cubicBezTo>
                      <a:pt x="43" y="110"/>
                      <a:pt x="43" y="110"/>
                      <a:pt x="44" y="109"/>
                    </a:cubicBezTo>
                    <a:cubicBezTo>
                      <a:pt x="46" y="109"/>
                      <a:pt x="48" y="108"/>
                      <a:pt x="50" y="107"/>
                    </a:cubicBezTo>
                    <a:cubicBezTo>
                      <a:pt x="51" y="107"/>
                      <a:pt x="53" y="106"/>
                      <a:pt x="54" y="106"/>
                    </a:cubicBezTo>
                    <a:cubicBezTo>
                      <a:pt x="57" y="105"/>
                      <a:pt x="62" y="105"/>
                      <a:pt x="62" y="105"/>
                    </a:cubicBezTo>
                    <a:cubicBezTo>
                      <a:pt x="62" y="105"/>
                      <a:pt x="62" y="105"/>
                      <a:pt x="62" y="105"/>
                    </a:cubicBezTo>
                    <a:cubicBezTo>
                      <a:pt x="65" y="105"/>
                      <a:pt x="67" y="105"/>
                      <a:pt x="70" y="106"/>
                    </a:cubicBezTo>
                    <a:cubicBezTo>
                      <a:pt x="71" y="106"/>
                      <a:pt x="73" y="107"/>
                      <a:pt x="74" y="107"/>
                    </a:cubicBezTo>
                    <a:cubicBezTo>
                      <a:pt x="76" y="108"/>
                      <a:pt x="78" y="109"/>
                      <a:pt x="81" y="109"/>
                    </a:cubicBezTo>
                    <a:cubicBezTo>
                      <a:pt x="81" y="110"/>
                      <a:pt x="81" y="110"/>
                      <a:pt x="81" y="110"/>
                    </a:cubicBezTo>
                    <a:cubicBezTo>
                      <a:pt x="86" y="111"/>
                      <a:pt x="90" y="111"/>
                      <a:pt x="94" y="108"/>
                    </a:cubicBezTo>
                    <a:cubicBezTo>
                      <a:pt x="95" y="107"/>
                      <a:pt x="96" y="107"/>
                      <a:pt x="97" y="106"/>
                    </a:cubicBezTo>
                    <a:cubicBezTo>
                      <a:pt x="100" y="104"/>
                      <a:pt x="102" y="101"/>
                      <a:pt x="105" y="97"/>
                    </a:cubicBezTo>
                    <a:cubicBezTo>
                      <a:pt x="105" y="97"/>
                      <a:pt x="105" y="97"/>
                      <a:pt x="105" y="97"/>
                    </a:cubicBezTo>
                    <a:cubicBezTo>
                      <a:pt x="111" y="89"/>
                      <a:pt x="116" y="81"/>
                      <a:pt x="119" y="72"/>
                    </a:cubicBezTo>
                    <a:cubicBezTo>
                      <a:pt x="121" y="65"/>
                      <a:pt x="123" y="59"/>
                      <a:pt x="124" y="52"/>
                    </a:cubicBezTo>
                    <a:cubicBezTo>
                      <a:pt x="124" y="50"/>
                      <a:pt x="124" y="49"/>
                      <a:pt x="124" y="47"/>
                    </a:cubicBezTo>
                    <a:cubicBezTo>
                      <a:pt x="124" y="45"/>
                      <a:pt x="124" y="43"/>
                      <a:pt x="124" y="41"/>
                    </a:cubicBezTo>
                    <a:cubicBezTo>
                      <a:pt x="124" y="41"/>
                      <a:pt x="124" y="40"/>
                      <a:pt x="124" y="40"/>
                    </a:cubicBezTo>
                    <a:cubicBezTo>
                      <a:pt x="124" y="38"/>
                      <a:pt x="123" y="36"/>
                      <a:pt x="123" y="33"/>
                    </a:cubicBezTo>
                    <a:cubicBezTo>
                      <a:pt x="121" y="25"/>
                      <a:pt x="118" y="17"/>
                      <a:pt x="111" y="11"/>
                    </a:cubicBezTo>
                    <a:cubicBezTo>
                      <a:pt x="110" y="10"/>
                      <a:pt x="110" y="9"/>
                      <a:pt x="109" y="8"/>
                    </a:cubicBezTo>
                    <a:cubicBezTo>
                      <a:pt x="104" y="4"/>
                      <a:pt x="98" y="2"/>
                      <a:pt x="91" y="1"/>
                    </a:cubicBezTo>
                    <a:cubicBezTo>
                      <a:pt x="84" y="0"/>
                      <a:pt x="78" y="1"/>
                      <a:pt x="72" y="3"/>
                    </a:cubicBezTo>
                    <a:cubicBezTo>
                      <a:pt x="69" y="4"/>
                      <a:pt x="62" y="7"/>
                      <a:pt x="62" y="7"/>
                    </a:cubicBezTo>
                    <a:cubicBezTo>
                      <a:pt x="62" y="7"/>
                      <a:pt x="55" y="4"/>
                      <a:pt x="52" y="3"/>
                    </a:cubicBezTo>
                    <a:cubicBezTo>
                      <a:pt x="46" y="1"/>
                      <a:pt x="40" y="0"/>
                      <a:pt x="33" y="1"/>
                    </a:cubicBezTo>
                    <a:cubicBezTo>
                      <a:pt x="26" y="2"/>
                      <a:pt x="20" y="4"/>
                      <a:pt x="15" y="8"/>
                    </a:cubicBezTo>
                    <a:cubicBezTo>
                      <a:pt x="14" y="9"/>
                      <a:pt x="14" y="10"/>
                      <a:pt x="1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50" name="Freeform 26"/>
              <p:cNvSpPr/>
              <p:nvPr/>
            </p:nvSpPr>
            <p:spPr bwMode="auto">
              <a:xfrm>
                <a:off x="-2070100" y="3308350"/>
                <a:ext cx="109538" cy="127000"/>
              </a:xfrm>
              <a:custGeom>
                <a:avLst/>
                <a:gdLst>
                  <a:gd name="T0" fmla="*/ 9 w 29"/>
                  <a:gd name="T1" fmla="*/ 25 h 34"/>
                  <a:gd name="T2" fmla="*/ 21 w 29"/>
                  <a:gd name="T3" fmla="*/ 33 h 34"/>
                  <a:gd name="T4" fmla="*/ 28 w 29"/>
                  <a:gd name="T5" fmla="*/ 34 h 34"/>
                  <a:gd name="T6" fmla="*/ 29 w 29"/>
                  <a:gd name="T7" fmla="*/ 33 h 34"/>
                  <a:gd name="T8" fmla="*/ 23 w 29"/>
                  <a:gd name="T9" fmla="*/ 13 h 34"/>
                  <a:gd name="T10" fmla="*/ 2 w 29"/>
                  <a:gd name="T11" fmla="*/ 1 h 34"/>
                  <a:gd name="T12" fmla="*/ 1 w 29"/>
                  <a:gd name="T13" fmla="*/ 0 h 34"/>
                  <a:gd name="T14" fmla="*/ 0 w 29"/>
                  <a:gd name="T15" fmla="*/ 0 h 34"/>
                  <a:gd name="T16" fmla="*/ 0 w 29"/>
                  <a:gd name="T17" fmla="*/ 9 h 34"/>
                  <a:gd name="T18" fmla="*/ 9 w 29"/>
                  <a:gd name="T19"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4">
                    <a:moveTo>
                      <a:pt x="9" y="25"/>
                    </a:moveTo>
                    <a:cubicBezTo>
                      <a:pt x="12" y="29"/>
                      <a:pt x="16" y="32"/>
                      <a:pt x="21" y="33"/>
                    </a:cubicBezTo>
                    <a:cubicBezTo>
                      <a:pt x="23" y="34"/>
                      <a:pt x="26" y="34"/>
                      <a:pt x="28" y="34"/>
                    </a:cubicBezTo>
                    <a:cubicBezTo>
                      <a:pt x="29" y="34"/>
                      <a:pt x="29" y="34"/>
                      <a:pt x="29" y="33"/>
                    </a:cubicBezTo>
                    <a:cubicBezTo>
                      <a:pt x="29" y="26"/>
                      <a:pt x="27" y="19"/>
                      <a:pt x="23" y="13"/>
                    </a:cubicBezTo>
                    <a:cubicBezTo>
                      <a:pt x="18" y="6"/>
                      <a:pt x="11" y="2"/>
                      <a:pt x="2" y="1"/>
                    </a:cubicBezTo>
                    <a:cubicBezTo>
                      <a:pt x="2" y="1"/>
                      <a:pt x="1" y="1"/>
                      <a:pt x="1" y="0"/>
                    </a:cubicBezTo>
                    <a:cubicBezTo>
                      <a:pt x="1" y="0"/>
                      <a:pt x="0" y="0"/>
                      <a:pt x="0" y="0"/>
                    </a:cubicBezTo>
                    <a:cubicBezTo>
                      <a:pt x="0" y="3"/>
                      <a:pt x="0" y="6"/>
                      <a:pt x="0" y="9"/>
                    </a:cubicBezTo>
                    <a:cubicBezTo>
                      <a:pt x="1" y="15"/>
                      <a:pt x="4" y="21"/>
                      <a:pt x="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51" name="Freeform 27"/>
              <p:cNvSpPr>
                <a:spLocks noEditPoints="1"/>
              </p:cNvSpPr>
              <p:nvPr/>
            </p:nvSpPr>
            <p:spPr bwMode="auto">
              <a:xfrm>
                <a:off x="-5324475" y="3683000"/>
                <a:ext cx="255588" cy="533400"/>
              </a:xfrm>
              <a:custGeom>
                <a:avLst/>
                <a:gdLst>
                  <a:gd name="T0" fmla="*/ 34 w 68"/>
                  <a:gd name="T1" fmla="*/ 122 h 142"/>
                  <a:gd name="T2" fmla="*/ 67 w 68"/>
                  <a:gd name="T3" fmla="*/ 138 h 142"/>
                  <a:gd name="T4" fmla="*/ 68 w 68"/>
                  <a:gd name="T5" fmla="*/ 138 h 142"/>
                  <a:gd name="T6" fmla="*/ 68 w 68"/>
                  <a:gd name="T7" fmla="*/ 31 h 142"/>
                  <a:gd name="T8" fmla="*/ 66 w 68"/>
                  <a:gd name="T9" fmla="*/ 15 h 142"/>
                  <a:gd name="T10" fmla="*/ 34 w 68"/>
                  <a:gd name="T11" fmla="*/ 0 h 142"/>
                  <a:gd name="T12" fmla="*/ 34 w 68"/>
                  <a:gd name="T13" fmla="*/ 19 h 142"/>
                  <a:gd name="T14" fmla="*/ 57 w 68"/>
                  <a:gd name="T15" fmla="*/ 23 h 142"/>
                  <a:gd name="T16" fmla="*/ 58 w 68"/>
                  <a:gd name="T17" fmla="*/ 26 h 142"/>
                  <a:gd name="T18" fmla="*/ 56 w 68"/>
                  <a:gd name="T19" fmla="*/ 27 h 142"/>
                  <a:gd name="T20" fmla="*/ 55 w 68"/>
                  <a:gd name="T21" fmla="*/ 27 h 142"/>
                  <a:gd name="T22" fmla="*/ 51 w 68"/>
                  <a:gd name="T23" fmla="*/ 25 h 142"/>
                  <a:gd name="T24" fmla="*/ 34 w 68"/>
                  <a:gd name="T25" fmla="*/ 23 h 142"/>
                  <a:gd name="T26" fmla="*/ 34 w 68"/>
                  <a:gd name="T27" fmla="*/ 38 h 142"/>
                  <a:gd name="T28" fmla="*/ 57 w 68"/>
                  <a:gd name="T29" fmla="*/ 43 h 142"/>
                  <a:gd name="T30" fmla="*/ 58 w 68"/>
                  <a:gd name="T31" fmla="*/ 45 h 142"/>
                  <a:gd name="T32" fmla="*/ 56 w 68"/>
                  <a:gd name="T33" fmla="*/ 46 h 142"/>
                  <a:gd name="T34" fmla="*/ 55 w 68"/>
                  <a:gd name="T35" fmla="*/ 46 h 142"/>
                  <a:gd name="T36" fmla="*/ 51 w 68"/>
                  <a:gd name="T37" fmla="*/ 44 h 142"/>
                  <a:gd name="T38" fmla="*/ 34 w 68"/>
                  <a:gd name="T39" fmla="*/ 42 h 142"/>
                  <a:gd name="T40" fmla="*/ 34 w 68"/>
                  <a:gd name="T41" fmla="*/ 57 h 142"/>
                  <a:gd name="T42" fmla="*/ 57 w 68"/>
                  <a:gd name="T43" fmla="*/ 62 h 142"/>
                  <a:gd name="T44" fmla="*/ 58 w 68"/>
                  <a:gd name="T45" fmla="*/ 64 h 142"/>
                  <a:gd name="T46" fmla="*/ 56 w 68"/>
                  <a:gd name="T47" fmla="*/ 65 h 142"/>
                  <a:gd name="T48" fmla="*/ 55 w 68"/>
                  <a:gd name="T49" fmla="*/ 65 h 142"/>
                  <a:gd name="T50" fmla="*/ 51 w 68"/>
                  <a:gd name="T51" fmla="*/ 63 h 142"/>
                  <a:gd name="T52" fmla="*/ 34 w 68"/>
                  <a:gd name="T53" fmla="*/ 61 h 142"/>
                  <a:gd name="T54" fmla="*/ 34 w 68"/>
                  <a:gd name="T55" fmla="*/ 122 h 142"/>
                  <a:gd name="T56" fmla="*/ 1 w 68"/>
                  <a:gd name="T57" fmla="*/ 138 h 142"/>
                  <a:gd name="T58" fmla="*/ 34 w 68"/>
                  <a:gd name="T59" fmla="*/ 122 h 142"/>
                  <a:gd name="T60" fmla="*/ 34 w 68"/>
                  <a:gd name="T61" fmla="*/ 61 h 142"/>
                  <a:gd name="T62" fmla="*/ 17 w 68"/>
                  <a:gd name="T63" fmla="*/ 63 h 142"/>
                  <a:gd name="T64" fmla="*/ 13 w 68"/>
                  <a:gd name="T65" fmla="*/ 65 h 142"/>
                  <a:gd name="T66" fmla="*/ 10 w 68"/>
                  <a:gd name="T67" fmla="*/ 64 h 142"/>
                  <a:gd name="T68" fmla="*/ 11 w 68"/>
                  <a:gd name="T69" fmla="*/ 62 h 142"/>
                  <a:gd name="T70" fmla="*/ 11 w 68"/>
                  <a:gd name="T71" fmla="*/ 62 h 142"/>
                  <a:gd name="T72" fmla="*/ 34 w 68"/>
                  <a:gd name="T73" fmla="*/ 57 h 142"/>
                  <a:gd name="T74" fmla="*/ 34 w 68"/>
                  <a:gd name="T75" fmla="*/ 42 h 142"/>
                  <a:gd name="T76" fmla="*/ 17 w 68"/>
                  <a:gd name="T77" fmla="*/ 44 h 142"/>
                  <a:gd name="T78" fmla="*/ 13 w 68"/>
                  <a:gd name="T79" fmla="*/ 46 h 142"/>
                  <a:gd name="T80" fmla="*/ 10 w 68"/>
                  <a:gd name="T81" fmla="*/ 45 h 142"/>
                  <a:gd name="T82" fmla="*/ 11 w 68"/>
                  <a:gd name="T83" fmla="*/ 43 h 142"/>
                  <a:gd name="T84" fmla="*/ 11 w 68"/>
                  <a:gd name="T85" fmla="*/ 43 h 142"/>
                  <a:gd name="T86" fmla="*/ 34 w 68"/>
                  <a:gd name="T87" fmla="*/ 38 h 142"/>
                  <a:gd name="T88" fmla="*/ 34 w 68"/>
                  <a:gd name="T89" fmla="*/ 23 h 142"/>
                  <a:gd name="T90" fmla="*/ 17 w 68"/>
                  <a:gd name="T91" fmla="*/ 25 h 142"/>
                  <a:gd name="T92" fmla="*/ 13 w 68"/>
                  <a:gd name="T93" fmla="*/ 27 h 142"/>
                  <a:gd name="T94" fmla="*/ 10 w 68"/>
                  <a:gd name="T95" fmla="*/ 26 h 142"/>
                  <a:gd name="T96" fmla="*/ 11 w 68"/>
                  <a:gd name="T97" fmla="*/ 23 h 142"/>
                  <a:gd name="T98" fmla="*/ 11 w 68"/>
                  <a:gd name="T99" fmla="*/ 23 h 142"/>
                  <a:gd name="T100" fmla="*/ 34 w 68"/>
                  <a:gd name="T101" fmla="*/ 19 h 142"/>
                  <a:gd name="T102" fmla="*/ 34 w 68"/>
                  <a:gd name="T103" fmla="*/ 0 h 142"/>
                  <a:gd name="T104" fmla="*/ 2 w 68"/>
                  <a:gd name="T105" fmla="*/ 15 h 142"/>
                  <a:gd name="T106" fmla="*/ 0 w 68"/>
                  <a:gd name="T107" fmla="*/ 31 h 142"/>
                  <a:gd name="T108" fmla="*/ 0 w 68"/>
                  <a:gd name="T109" fmla="*/ 138 h 142"/>
                  <a:gd name="T110" fmla="*/ 1 w 68"/>
                  <a:gd name="T111" fmla="*/ 13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142">
                    <a:moveTo>
                      <a:pt x="34" y="122"/>
                    </a:moveTo>
                    <a:cubicBezTo>
                      <a:pt x="50" y="122"/>
                      <a:pt x="63" y="126"/>
                      <a:pt x="67" y="138"/>
                    </a:cubicBezTo>
                    <a:cubicBezTo>
                      <a:pt x="68" y="142"/>
                      <a:pt x="68" y="142"/>
                      <a:pt x="68" y="138"/>
                    </a:cubicBezTo>
                    <a:cubicBezTo>
                      <a:pt x="68" y="116"/>
                      <a:pt x="68" y="53"/>
                      <a:pt x="68" y="31"/>
                    </a:cubicBezTo>
                    <a:cubicBezTo>
                      <a:pt x="68" y="26"/>
                      <a:pt x="68" y="19"/>
                      <a:pt x="66" y="15"/>
                    </a:cubicBezTo>
                    <a:cubicBezTo>
                      <a:pt x="62" y="3"/>
                      <a:pt x="49" y="0"/>
                      <a:pt x="34" y="0"/>
                    </a:cubicBezTo>
                    <a:cubicBezTo>
                      <a:pt x="34" y="19"/>
                      <a:pt x="34" y="19"/>
                      <a:pt x="34" y="19"/>
                    </a:cubicBezTo>
                    <a:cubicBezTo>
                      <a:pt x="44" y="19"/>
                      <a:pt x="51" y="21"/>
                      <a:pt x="57" y="23"/>
                    </a:cubicBezTo>
                    <a:cubicBezTo>
                      <a:pt x="58" y="24"/>
                      <a:pt x="58" y="25"/>
                      <a:pt x="58" y="26"/>
                    </a:cubicBezTo>
                    <a:cubicBezTo>
                      <a:pt x="58" y="27"/>
                      <a:pt x="57" y="27"/>
                      <a:pt x="56" y="27"/>
                    </a:cubicBezTo>
                    <a:cubicBezTo>
                      <a:pt x="56" y="27"/>
                      <a:pt x="56" y="27"/>
                      <a:pt x="55" y="27"/>
                    </a:cubicBezTo>
                    <a:cubicBezTo>
                      <a:pt x="54" y="26"/>
                      <a:pt x="52" y="26"/>
                      <a:pt x="51" y="25"/>
                    </a:cubicBezTo>
                    <a:cubicBezTo>
                      <a:pt x="46" y="24"/>
                      <a:pt x="41" y="23"/>
                      <a:pt x="34" y="23"/>
                    </a:cubicBezTo>
                    <a:cubicBezTo>
                      <a:pt x="34" y="38"/>
                      <a:pt x="34" y="38"/>
                      <a:pt x="34" y="38"/>
                    </a:cubicBezTo>
                    <a:cubicBezTo>
                      <a:pt x="44" y="38"/>
                      <a:pt x="51" y="40"/>
                      <a:pt x="57" y="43"/>
                    </a:cubicBezTo>
                    <a:cubicBezTo>
                      <a:pt x="58" y="43"/>
                      <a:pt x="58" y="44"/>
                      <a:pt x="58" y="45"/>
                    </a:cubicBezTo>
                    <a:cubicBezTo>
                      <a:pt x="58" y="46"/>
                      <a:pt x="57" y="46"/>
                      <a:pt x="56" y="46"/>
                    </a:cubicBezTo>
                    <a:cubicBezTo>
                      <a:pt x="56" y="46"/>
                      <a:pt x="56" y="46"/>
                      <a:pt x="55" y="46"/>
                    </a:cubicBezTo>
                    <a:cubicBezTo>
                      <a:pt x="54" y="45"/>
                      <a:pt x="52" y="45"/>
                      <a:pt x="51" y="44"/>
                    </a:cubicBezTo>
                    <a:cubicBezTo>
                      <a:pt x="46" y="43"/>
                      <a:pt x="41" y="42"/>
                      <a:pt x="34" y="42"/>
                    </a:cubicBezTo>
                    <a:cubicBezTo>
                      <a:pt x="34" y="57"/>
                      <a:pt x="34" y="57"/>
                      <a:pt x="34" y="57"/>
                    </a:cubicBezTo>
                    <a:cubicBezTo>
                      <a:pt x="44" y="57"/>
                      <a:pt x="51" y="59"/>
                      <a:pt x="57" y="62"/>
                    </a:cubicBezTo>
                    <a:cubicBezTo>
                      <a:pt x="58" y="62"/>
                      <a:pt x="58" y="63"/>
                      <a:pt x="58" y="64"/>
                    </a:cubicBezTo>
                    <a:cubicBezTo>
                      <a:pt x="58" y="65"/>
                      <a:pt x="57" y="65"/>
                      <a:pt x="56" y="65"/>
                    </a:cubicBezTo>
                    <a:cubicBezTo>
                      <a:pt x="56" y="65"/>
                      <a:pt x="56" y="65"/>
                      <a:pt x="55" y="65"/>
                    </a:cubicBezTo>
                    <a:cubicBezTo>
                      <a:pt x="54" y="64"/>
                      <a:pt x="52" y="64"/>
                      <a:pt x="51" y="63"/>
                    </a:cubicBezTo>
                    <a:cubicBezTo>
                      <a:pt x="46" y="62"/>
                      <a:pt x="41" y="61"/>
                      <a:pt x="34" y="61"/>
                    </a:cubicBezTo>
                    <a:lnTo>
                      <a:pt x="34" y="122"/>
                    </a:lnTo>
                    <a:close/>
                    <a:moveTo>
                      <a:pt x="1" y="138"/>
                    </a:moveTo>
                    <a:cubicBezTo>
                      <a:pt x="5" y="126"/>
                      <a:pt x="18" y="122"/>
                      <a:pt x="34" y="122"/>
                    </a:cubicBezTo>
                    <a:cubicBezTo>
                      <a:pt x="34" y="61"/>
                      <a:pt x="34" y="61"/>
                      <a:pt x="34" y="61"/>
                    </a:cubicBezTo>
                    <a:cubicBezTo>
                      <a:pt x="27" y="61"/>
                      <a:pt x="22" y="62"/>
                      <a:pt x="17" y="63"/>
                    </a:cubicBezTo>
                    <a:cubicBezTo>
                      <a:pt x="16" y="64"/>
                      <a:pt x="14" y="64"/>
                      <a:pt x="13" y="65"/>
                    </a:cubicBezTo>
                    <a:cubicBezTo>
                      <a:pt x="12" y="66"/>
                      <a:pt x="10" y="65"/>
                      <a:pt x="10" y="64"/>
                    </a:cubicBezTo>
                    <a:cubicBezTo>
                      <a:pt x="9" y="63"/>
                      <a:pt x="10" y="62"/>
                      <a:pt x="11" y="62"/>
                    </a:cubicBezTo>
                    <a:cubicBezTo>
                      <a:pt x="11" y="62"/>
                      <a:pt x="11" y="62"/>
                      <a:pt x="11" y="62"/>
                    </a:cubicBezTo>
                    <a:cubicBezTo>
                      <a:pt x="17" y="59"/>
                      <a:pt x="24" y="57"/>
                      <a:pt x="34" y="57"/>
                    </a:cubicBezTo>
                    <a:cubicBezTo>
                      <a:pt x="34" y="42"/>
                      <a:pt x="34" y="42"/>
                      <a:pt x="34" y="42"/>
                    </a:cubicBezTo>
                    <a:cubicBezTo>
                      <a:pt x="27" y="42"/>
                      <a:pt x="22" y="43"/>
                      <a:pt x="17" y="44"/>
                    </a:cubicBezTo>
                    <a:cubicBezTo>
                      <a:pt x="16" y="45"/>
                      <a:pt x="14" y="45"/>
                      <a:pt x="13" y="46"/>
                    </a:cubicBezTo>
                    <a:cubicBezTo>
                      <a:pt x="12" y="47"/>
                      <a:pt x="10" y="46"/>
                      <a:pt x="10" y="45"/>
                    </a:cubicBezTo>
                    <a:cubicBezTo>
                      <a:pt x="9" y="44"/>
                      <a:pt x="10" y="43"/>
                      <a:pt x="11" y="43"/>
                    </a:cubicBezTo>
                    <a:cubicBezTo>
                      <a:pt x="11" y="43"/>
                      <a:pt x="11" y="43"/>
                      <a:pt x="11" y="43"/>
                    </a:cubicBezTo>
                    <a:cubicBezTo>
                      <a:pt x="17" y="40"/>
                      <a:pt x="24" y="38"/>
                      <a:pt x="34" y="38"/>
                    </a:cubicBezTo>
                    <a:cubicBezTo>
                      <a:pt x="34" y="23"/>
                      <a:pt x="34" y="23"/>
                      <a:pt x="34" y="23"/>
                    </a:cubicBezTo>
                    <a:cubicBezTo>
                      <a:pt x="27" y="23"/>
                      <a:pt x="22" y="24"/>
                      <a:pt x="17" y="25"/>
                    </a:cubicBezTo>
                    <a:cubicBezTo>
                      <a:pt x="15" y="26"/>
                      <a:pt x="14" y="26"/>
                      <a:pt x="13" y="27"/>
                    </a:cubicBezTo>
                    <a:cubicBezTo>
                      <a:pt x="12" y="27"/>
                      <a:pt x="10" y="27"/>
                      <a:pt x="10" y="26"/>
                    </a:cubicBezTo>
                    <a:cubicBezTo>
                      <a:pt x="9" y="25"/>
                      <a:pt x="10" y="24"/>
                      <a:pt x="11" y="23"/>
                    </a:cubicBezTo>
                    <a:cubicBezTo>
                      <a:pt x="11" y="23"/>
                      <a:pt x="11" y="23"/>
                      <a:pt x="11" y="23"/>
                    </a:cubicBezTo>
                    <a:cubicBezTo>
                      <a:pt x="17" y="21"/>
                      <a:pt x="24" y="19"/>
                      <a:pt x="34" y="19"/>
                    </a:cubicBezTo>
                    <a:cubicBezTo>
                      <a:pt x="34" y="0"/>
                      <a:pt x="34" y="0"/>
                      <a:pt x="34" y="0"/>
                    </a:cubicBezTo>
                    <a:cubicBezTo>
                      <a:pt x="19" y="0"/>
                      <a:pt x="6" y="3"/>
                      <a:pt x="2" y="15"/>
                    </a:cubicBezTo>
                    <a:cubicBezTo>
                      <a:pt x="0" y="19"/>
                      <a:pt x="0" y="26"/>
                      <a:pt x="0" y="31"/>
                    </a:cubicBezTo>
                    <a:cubicBezTo>
                      <a:pt x="0" y="53"/>
                      <a:pt x="0" y="116"/>
                      <a:pt x="0" y="138"/>
                    </a:cubicBezTo>
                    <a:cubicBezTo>
                      <a:pt x="0" y="142"/>
                      <a:pt x="0" y="142"/>
                      <a:pt x="1" y="1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52" name="Freeform 28"/>
              <p:cNvSpPr>
                <a:spLocks noEditPoints="1"/>
              </p:cNvSpPr>
              <p:nvPr/>
            </p:nvSpPr>
            <p:spPr bwMode="auto">
              <a:xfrm>
                <a:off x="-5045075" y="3683000"/>
                <a:ext cx="250825" cy="533400"/>
              </a:xfrm>
              <a:custGeom>
                <a:avLst/>
                <a:gdLst>
                  <a:gd name="T0" fmla="*/ 67 w 67"/>
                  <a:gd name="T1" fmla="*/ 138 h 142"/>
                  <a:gd name="T2" fmla="*/ 66 w 67"/>
                  <a:gd name="T3" fmla="*/ 15 h 142"/>
                  <a:gd name="T4" fmla="*/ 33 w 67"/>
                  <a:gd name="T5" fmla="*/ 19 h 142"/>
                  <a:gd name="T6" fmla="*/ 57 w 67"/>
                  <a:gd name="T7" fmla="*/ 26 h 142"/>
                  <a:gd name="T8" fmla="*/ 56 w 67"/>
                  <a:gd name="T9" fmla="*/ 27 h 142"/>
                  <a:gd name="T10" fmla="*/ 50 w 67"/>
                  <a:gd name="T11" fmla="*/ 25 h 142"/>
                  <a:gd name="T12" fmla="*/ 33 w 67"/>
                  <a:gd name="T13" fmla="*/ 38 h 142"/>
                  <a:gd name="T14" fmla="*/ 57 w 67"/>
                  <a:gd name="T15" fmla="*/ 45 h 142"/>
                  <a:gd name="T16" fmla="*/ 56 w 67"/>
                  <a:gd name="T17" fmla="*/ 46 h 142"/>
                  <a:gd name="T18" fmla="*/ 50 w 67"/>
                  <a:gd name="T19" fmla="*/ 44 h 142"/>
                  <a:gd name="T20" fmla="*/ 33 w 67"/>
                  <a:gd name="T21" fmla="*/ 57 h 142"/>
                  <a:gd name="T22" fmla="*/ 57 w 67"/>
                  <a:gd name="T23" fmla="*/ 64 h 142"/>
                  <a:gd name="T24" fmla="*/ 56 w 67"/>
                  <a:gd name="T25" fmla="*/ 65 h 142"/>
                  <a:gd name="T26" fmla="*/ 50 w 67"/>
                  <a:gd name="T27" fmla="*/ 63 h 142"/>
                  <a:gd name="T28" fmla="*/ 33 w 67"/>
                  <a:gd name="T29" fmla="*/ 122 h 142"/>
                  <a:gd name="T30" fmla="*/ 66 w 67"/>
                  <a:gd name="T31" fmla="*/ 138 h 142"/>
                  <a:gd name="T32" fmla="*/ 33 w 67"/>
                  <a:gd name="T33" fmla="*/ 0 h 142"/>
                  <a:gd name="T34" fmla="*/ 0 w 67"/>
                  <a:gd name="T35" fmla="*/ 31 h 142"/>
                  <a:gd name="T36" fmla="*/ 1 w 67"/>
                  <a:gd name="T37" fmla="*/ 138 h 142"/>
                  <a:gd name="T38" fmla="*/ 33 w 67"/>
                  <a:gd name="T39" fmla="*/ 61 h 142"/>
                  <a:gd name="T40" fmla="*/ 17 w 67"/>
                  <a:gd name="T41" fmla="*/ 63 h 142"/>
                  <a:gd name="T42" fmla="*/ 9 w 67"/>
                  <a:gd name="T43" fmla="*/ 64 h 142"/>
                  <a:gd name="T44" fmla="*/ 33 w 67"/>
                  <a:gd name="T45" fmla="*/ 57 h 142"/>
                  <a:gd name="T46" fmla="*/ 33 w 67"/>
                  <a:gd name="T47" fmla="*/ 42 h 142"/>
                  <a:gd name="T48" fmla="*/ 17 w 67"/>
                  <a:gd name="T49" fmla="*/ 44 h 142"/>
                  <a:gd name="T50" fmla="*/ 9 w 67"/>
                  <a:gd name="T51" fmla="*/ 45 h 142"/>
                  <a:gd name="T52" fmla="*/ 33 w 67"/>
                  <a:gd name="T53" fmla="*/ 38 h 142"/>
                  <a:gd name="T54" fmla="*/ 33 w 67"/>
                  <a:gd name="T55" fmla="*/ 23 h 142"/>
                  <a:gd name="T56" fmla="*/ 17 w 67"/>
                  <a:gd name="T57" fmla="*/ 25 h 142"/>
                  <a:gd name="T58" fmla="*/ 9 w 67"/>
                  <a:gd name="T59" fmla="*/ 26 h 142"/>
                  <a:gd name="T60" fmla="*/ 33 w 67"/>
                  <a:gd name="T61" fmla="*/ 19 h 142"/>
                  <a:gd name="T62" fmla="*/ 33 w 67"/>
                  <a:gd name="T63"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42">
                    <a:moveTo>
                      <a:pt x="66" y="138"/>
                    </a:moveTo>
                    <a:cubicBezTo>
                      <a:pt x="67" y="142"/>
                      <a:pt x="67" y="142"/>
                      <a:pt x="67" y="138"/>
                    </a:cubicBezTo>
                    <a:cubicBezTo>
                      <a:pt x="67" y="116"/>
                      <a:pt x="67" y="53"/>
                      <a:pt x="67" y="31"/>
                    </a:cubicBezTo>
                    <a:cubicBezTo>
                      <a:pt x="67" y="26"/>
                      <a:pt x="67" y="19"/>
                      <a:pt x="66" y="15"/>
                    </a:cubicBezTo>
                    <a:cubicBezTo>
                      <a:pt x="62" y="3"/>
                      <a:pt x="49" y="0"/>
                      <a:pt x="33" y="0"/>
                    </a:cubicBezTo>
                    <a:cubicBezTo>
                      <a:pt x="33" y="19"/>
                      <a:pt x="33" y="19"/>
                      <a:pt x="33" y="19"/>
                    </a:cubicBezTo>
                    <a:cubicBezTo>
                      <a:pt x="43" y="19"/>
                      <a:pt x="51" y="21"/>
                      <a:pt x="57" y="23"/>
                    </a:cubicBezTo>
                    <a:cubicBezTo>
                      <a:pt x="58" y="24"/>
                      <a:pt x="58" y="25"/>
                      <a:pt x="57" y="26"/>
                    </a:cubicBezTo>
                    <a:cubicBezTo>
                      <a:pt x="57" y="26"/>
                      <a:pt x="57" y="26"/>
                      <a:pt x="57" y="26"/>
                    </a:cubicBezTo>
                    <a:cubicBezTo>
                      <a:pt x="57" y="27"/>
                      <a:pt x="56" y="27"/>
                      <a:pt x="56" y="27"/>
                    </a:cubicBezTo>
                    <a:cubicBezTo>
                      <a:pt x="55" y="27"/>
                      <a:pt x="55" y="27"/>
                      <a:pt x="55" y="27"/>
                    </a:cubicBezTo>
                    <a:cubicBezTo>
                      <a:pt x="53" y="26"/>
                      <a:pt x="52" y="26"/>
                      <a:pt x="50" y="25"/>
                    </a:cubicBezTo>
                    <a:cubicBezTo>
                      <a:pt x="46" y="24"/>
                      <a:pt x="40" y="23"/>
                      <a:pt x="33" y="23"/>
                    </a:cubicBezTo>
                    <a:cubicBezTo>
                      <a:pt x="33" y="38"/>
                      <a:pt x="33" y="38"/>
                      <a:pt x="33" y="38"/>
                    </a:cubicBezTo>
                    <a:cubicBezTo>
                      <a:pt x="43" y="38"/>
                      <a:pt x="51" y="40"/>
                      <a:pt x="57" y="43"/>
                    </a:cubicBezTo>
                    <a:cubicBezTo>
                      <a:pt x="58" y="43"/>
                      <a:pt x="58" y="44"/>
                      <a:pt x="57" y="45"/>
                    </a:cubicBezTo>
                    <a:cubicBezTo>
                      <a:pt x="57" y="45"/>
                      <a:pt x="57" y="45"/>
                      <a:pt x="57" y="45"/>
                    </a:cubicBezTo>
                    <a:cubicBezTo>
                      <a:pt x="57" y="46"/>
                      <a:pt x="56" y="46"/>
                      <a:pt x="56" y="46"/>
                    </a:cubicBezTo>
                    <a:cubicBezTo>
                      <a:pt x="55" y="46"/>
                      <a:pt x="55" y="46"/>
                      <a:pt x="55" y="46"/>
                    </a:cubicBezTo>
                    <a:cubicBezTo>
                      <a:pt x="53" y="45"/>
                      <a:pt x="52" y="45"/>
                      <a:pt x="50" y="44"/>
                    </a:cubicBezTo>
                    <a:cubicBezTo>
                      <a:pt x="46" y="43"/>
                      <a:pt x="40" y="42"/>
                      <a:pt x="33" y="42"/>
                    </a:cubicBezTo>
                    <a:cubicBezTo>
                      <a:pt x="33" y="57"/>
                      <a:pt x="33" y="57"/>
                      <a:pt x="33" y="57"/>
                    </a:cubicBezTo>
                    <a:cubicBezTo>
                      <a:pt x="43" y="57"/>
                      <a:pt x="51" y="59"/>
                      <a:pt x="57" y="62"/>
                    </a:cubicBezTo>
                    <a:cubicBezTo>
                      <a:pt x="58" y="62"/>
                      <a:pt x="58" y="63"/>
                      <a:pt x="57" y="64"/>
                    </a:cubicBezTo>
                    <a:cubicBezTo>
                      <a:pt x="57" y="64"/>
                      <a:pt x="57" y="64"/>
                      <a:pt x="57" y="64"/>
                    </a:cubicBezTo>
                    <a:cubicBezTo>
                      <a:pt x="57" y="65"/>
                      <a:pt x="56" y="65"/>
                      <a:pt x="56" y="65"/>
                    </a:cubicBezTo>
                    <a:cubicBezTo>
                      <a:pt x="55" y="65"/>
                      <a:pt x="55" y="65"/>
                      <a:pt x="55" y="65"/>
                    </a:cubicBezTo>
                    <a:cubicBezTo>
                      <a:pt x="53" y="64"/>
                      <a:pt x="52" y="64"/>
                      <a:pt x="50" y="63"/>
                    </a:cubicBezTo>
                    <a:cubicBezTo>
                      <a:pt x="46" y="62"/>
                      <a:pt x="40" y="61"/>
                      <a:pt x="33" y="61"/>
                    </a:cubicBezTo>
                    <a:cubicBezTo>
                      <a:pt x="33" y="122"/>
                      <a:pt x="33" y="122"/>
                      <a:pt x="33" y="122"/>
                    </a:cubicBezTo>
                    <a:cubicBezTo>
                      <a:pt x="33" y="122"/>
                      <a:pt x="33" y="122"/>
                      <a:pt x="33" y="122"/>
                    </a:cubicBezTo>
                    <a:cubicBezTo>
                      <a:pt x="49" y="122"/>
                      <a:pt x="62" y="126"/>
                      <a:pt x="66" y="138"/>
                    </a:cubicBezTo>
                    <a:close/>
                    <a:moveTo>
                      <a:pt x="33" y="0"/>
                    </a:moveTo>
                    <a:cubicBezTo>
                      <a:pt x="33" y="0"/>
                      <a:pt x="33" y="0"/>
                      <a:pt x="33" y="0"/>
                    </a:cubicBezTo>
                    <a:cubicBezTo>
                      <a:pt x="18" y="0"/>
                      <a:pt x="5" y="3"/>
                      <a:pt x="1" y="15"/>
                    </a:cubicBezTo>
                    <a:cubicBezTo>
                      <a:pt x="0" y="19"/>
                      <a:pt x="0" y="26"/>
                      <a:pt x="0" y="31"/>
                    </a:cubicBezTo>
                    <a:cubicBezTo>
                      <a:pt x="0" y="53"/>
                      <a:pt x="0" y="116"/>
                      <a:pt x="0" y="138"/>
                    </a:cubicBezTo>
                    <a:cubicBezTo>
                      <a:pt x="0" y="142"/>
                      <a:pt x="0" y="142"/>
                      <a:pt x="1" y="138"/>
                    </a:cubicBezTo>
                    <a:cubicBezTo>
                      <a:pt x="5" y="126"/>
                      <a:pt x="18" y="122"/>
                      <a:pt x="33" y="122"/>
                    </a:cubicBezTo>
                    <a:cubicBezTo>
                      <a:pt x="33" y="61"/>
                      <a:pt x="33" y="61"/>
                      <a:pt x="33" y="61"/>
                    </a:cubicBezTo>
                    <a:cubicBezTo>
                      <a:pt x="33" y="61"/>
                      <a:pt x="33" y="61"/>
                      <a:pt x="33" y="61"/>
                    </a:cubicBezTo>
                    <a:cubicBezTo>
                      <a:pt x="27" y="61"/>
                      <a:pt x="21" y="62"/>
                      <a:pt x="17" y="63"/>
                    </a:cubicBezTo>
                    <a:cubicBezTo>
                      <a:pt x="15" y="64"/>
                      <a:pt x="13" y="64"/>
                      <a:pt x="12" y="65"/>
                    </a:cubicBezTo>
                    <a:cubicBezTo>
                      <a:pt x="11" y="66"/>
                      <a:pt x="10" y="65"/>
                      <a:pt x="9" y="64"/>
                    </a:cubicBezTo>
                    <a:cubicBezTo>
                      <a:pt x="9" y="63"/>
                      <a:pt x="9" y="62"/>
                      <a:pt x="10" y="62"/>
                    </a:cubicBezTo>
                    <a:cubicBezTo>
                      <a:pt x="16" y="59"/>
                      <a:pt x="24" y="57"/>
                      <a:pt x="33" y="57"/>
                    </a:cubicBezTo>
                    <a:cubicBezTo>
                      <a:pt x="33" y="57"/>
                      <a:pt x="33" y="57"/>
                      <a:pt x="33" y="57"/>
                    </a:cubicBezTo>
                    <a:cubicBezTo>
                      <a:pt x="33" y="42"/>
                      <a:pt x="33" y="42"/>
                      <a:pt x="33" y="42"/>
                    </a:cubicBezTo>
                    <a:cubicBezTo>
                      <a:pt x="33" y="42"/>
                      <a:pt x="33" y="42"/>
                      <a:pt x="33" y="42"/>
                    </a:cubicBezTo>
                    <a:cubicBezTo>
                      <a:pt x="27" y="42"/>
                      <a:pt x="21" y="43"/>
                      <a:pt x="17" y="44"/>
                    </a:cubicBezTo>
                    <a:cubicBezTo>
                      <a:pt x="15" y="45"/>
                      <a:pt x="13" y="45"/>
                      <a:pt x="12" y="46"/>
                    </a:cubicBezTo>
                    <a:cubicBezTo>
                      <a:pt x="11" y="47"/>
                      <a:pt x="10" y="46"/>
                      <a:pt x="9" y="45"/>
                    </a:cubicBezTo>
                    <a:cubicBezTo>
                      <a:pt x="9" y="44"/>
                      <a:pt x="9" y="43"/>
                      <a:pt x="10" y="43"/>
                    </a:cubicBezTo>
                    <a:cubicBezTo>
                      <a:pt x="16" y="40"/>
                      <a:pt x="24" y="38"/>
                      <a:pt x="33" y="38"/>
                    </a:cubicBezTo>
                    <a:cubicBezTo>
                      <a:pt x="33" y="38"/>
                      <a:pt x="33" y="38"/>
                      <a:pt x="33" y="38"/>
                    </a:cubicBezTo>
                    <a:cubicBezTo>
                      <a:pt x="33" y="23"/>
                      <a:pt x="33" y="23"/>
                      <a:pt x="33" y="23"/>
                    </a:cubicBezTo>
                    <a:cubicBezTo>
                      <a:pt x="33" y="23"/>
                      <a:pt x="33" y="23"/>
                      <a:pt x="33" y="23"/>
                    </a:cubicBezTo>
                    <a:cubicBezTo>
                      <a:pt x="27" y="23"/>
                      <a:pt x="21" y="24"/>
                      <a:pt x="17" y="25"/>
                    </a:cubicBezTo>
                    <a:cubicBezTo>
                      <a:pt x="15" y="26"/>
                      <a:pt x="13" y="26"/>
                      <a:pt x="12" y="27"/>
                    </a:cubicBezTo>
                    <a:cubicBezTo>
                      <a:pt x="11" y="27"/>
                      <a:pt x="10" y="27"/>
                      <a:pt x="9" y="26"/>
                    </a:cubicBezTo>
                    <a:cubicBezTo>
                      <a:pt x="9" y="25"/>
                      <a:pt x="9" y="24"/>
                      <a:pt x="10" y="23"/>
                    </a:cubicBezTo>
                    <a:cubicBezTo>
                      <a:pt x="16" y="21"/>
                      <a:pt x="24" y="19"/>
                      <a:pt x="33" y="19"/>
                    </a:cubicBezTo>
                    <a:cubicBezTo>
                      <a:pt x="33" y="19"/>
                      <a:pt x="33" y="19"/>
                      <a:pt x="33" y="19"/>
                    </a:cubicBez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53" name="Freeform 29"/>
              <p:cNvSpPr/>
              <p:nvPr/>
            </p:nvSpPr>
            <p:spPr bwMode="auto">
              <a:xfrm>
                <a:off x="-3678238" y="7881938"/>
                <a:ext cx="288925" cy="555625"/>
              </a:xfrm>
              <a:custGeom>
                <a:avLst/>
                <a:gdLst>
                  <a:gd name="T0" fmla="*/ 77 w 77"/>
                  <a:gd name="T1" fmla="*/ 109 h 148"/>
                  <a:gd name="T2" fmla="*/ 77 w 77"/>
                  <a:gd name="T3" fmla="*/ 35 h 148"/>
                  <a:gd name="T4" fmla="*/ 45 w 77"/>
                  <a:gd name="T5" fmla="*/ 0 h 148"/>
                  <a:gd name="T6" fmla="*/ 31 w 77"/>
                  <a:gd name="T7" fmla="*/ 0 h 148"/>
                  <a:gd name="T8" fmla="*/ 0 w 77"/>
                  <a:gd name="T9" fmla="*/ 35 h 148"/>
                  <a:gd name="T10" fmla="*/ 0 w 77"/>
                  <a:gd name="T11" fmla="*/ 118 h 148"/>
                  <a:gd name="T12" fmla="*/ 29 w 77"/>
                  <a:gd name="T13" fmla="*/ 148 h 148"/>
                  <a:gd name="T14" fmla="*/ 30 w 77"/>
                  <a:gd name="T15" fmla="*/ 148 h 148"/>
                  <a:gd name="T16" fmla="*/ 60 w 77"/>
                  <a:gd name="T17" fmla="*/ 118 h 148"/>
                  <a:gd name="T18" fmla="*/ 60 w 77"/>
                  <a:gd name="T19" fmla="*/ 61 h 148"/>
                  <a:gd name="T20" fmla="*/ 40 w 77"/>
                  <a:gd name="T21" fmla="*/ 39 h 148"/>
                  <a:gd name="T22" fmla="*/ 37 w 77"/>
                  <a:gd name="T23" fmla="*/ 39 h 148"/>
                  <a:gd name="T24" fmla="*/ 17 w 77"/>
                  <a:gd name="T25" fmla="*/ 61 h 148"/>
                  <a:gd name="T26" fmla="*/ 17 w 77"/>
                  <a:gd name="T27" fmla="*/ 109 h 148"/>
                  <a:gd name="T28" fmla="*/ 29 w 77"/>
                  <a:gd name="T29" fmla="*/ 109 h 148"/>
                  <a:gd name="T30" fmla="*/ 29 w 77"/>
                  <a:gd name="T31" fmla="*/ 61 h 148"/>
                  <a:gd name="T32" fmla="*/ 37 w 77"/>
                  <a:gd name="T33" fmla="*/ 51 h 148"/>
                  <a:gd name="T34" fmla="*/ 40 w 77"/>
                  <a:gd name="T35" fmla="*/ 51 h 148"/>
                  <a:gd name="T36" fmla="*/ 49 w 77"/>
                  <a:gd name="T37" fmla="*/ 61 h 148"/>
                  <a:gd name="T38" fmla="*/ 49 w 77"/>
                  <a:gd name="T39" fmla="*/ 118 h 148"/>
                  <a:gd name="T40" fmla="*/ 30 w 77"/>
                  <a:gd name="T41" fmla="*/ 137 h 148"/>
                  <a:gd name="T42" fmla="*/ 16 w 77"/>
                  <a:gd name="T43" fmla="*/ 130 h 148"/>
                  <a:gd name="T44" fmla="*/ 11 w 77"/>
                  <a:gd name="T45" fmla="*/ 112 h 148"/>
                  <a:gd name="T46" fmla="*/ 11 w 77"/>
                  <a:gd name="T47" fmla="*/ 35 h 148"/>
                  <a:gd name="T48" fmla="*/ 31 w 77"/>
                  <a:gd name="T49" fmla="*/ 11 h 148"/>
                  <a:gd name="T50" fmla="*/ 45 w 77"/>
                  <a:gd name="T51" fmla="*/ 11 h 148"/>
                  <a:gd name="T52" fmla="*/ 66 w 77"/>
                  <a:gd name="T53" fmla="*/ 35 h 148"/>
                  <a:gd name="T54" fmla="*/ 66 w 77"/>
                  <a:gd name="T55" fmla="*/ 109 h 148"/>
                  <a:gd name="T56" fmla="*/ 77 w 77"/>
                  <a:gd name="T57" fmla="*/ 10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148">
                    <a:moveTo>
                      <a:pt x="77" y="109"/>
                    </a:moveTo>
                    <a:cubicBezTo>
                      <a:pt x="77" y="35"/>
                      <a:pt x="77" y="35"/>
                      <a:pt x="77" y="35"/>
                    </a:cubicBezTo>
                    <a:cubicBezTo>
                      <a:pt x="77" y="14"/>
                      <a:pt x="64" y="0"/>
                      <a:pt x="45" y="0"/>
                    </a:cubicBezTo>
                    <a:cubicBezTo>
                      <a:pt x="31" y="0"/>
                      <a:pt x="31" y="0"/>
                      <a:pt x="31" y="0"/>
                    </a:cubicBezTo>
                    <a:cubicBezTo>
                      <a:pt x="12" y="0"/>
                      <a:pt x="0" y="14"/>
                      <a:pt x="0" y="35"/>
                    </a:cubicBezTo>
                    <a:cubicBezTo>
                      <a:pt x="0" y="35"/>
                      <a:pt x="0" y="118"/>
                      <a:pt x="0" y="118"/>
                    </a:cubicBezTo>
                    <a:cubicBezTo>
                      <a:pt x="0" y="134"/>
                      <a:pt x="13" y="148"/>
                      <a:pt x="29" y="148"/>
                    </a:cubicBezTo>
                    <a:cubicBezTo>
                      <a:pt x="30" y="148"/>
                      <a:pt x="30" y="148"/>
                      <a:pt x="30" y="148"/>
                    </a:cubicBezTo>
                    <a:cubicBezTo>
                      <a:pt x="47" y="148"/>
                      <a:pt x="60" y="135"/>
                      <a:pt x="60" y="118"/>
                    </a:cubicBezTo>
                    <a:cubicBezTo>
                      <a:pt x="60" y="61"/>
                      <a:pt x="60" y="61"/>
                      <a:pt x="60" y="61"/>
                    </a:cubicBezTo>
                    <a:cubicBezTo>
                      <a:pt x="60" y="49"/>
                      <a:pt x="51" y="39"/>
                      <a:pt x="40" y="39"/>
                    </a:cubicBezTo>
                    <a:cubicBezTo>
                      <a:pt x="37" y="39"/>
                      <a:pt x="37" y="39"/>
                      <a:pt x="37" y="39"/>
                    </a:cubicBezTo>
                    <a:cubicBezTo>
                      <a:pt x="26" y="39"/>
                      <a:pt x="17" y="49"/>
                      <a:pt x="17" y="61"/>
                    </a:cubicBezTo>
                    <a:cubicBezTo>
                      <a:pt x="17" y="109"/>
                      <a:pt x="17" y="109"/>
                      <a:pt x="17" y="109"/>
                    </a:cubicBezTo>
                    <a:cubicBezTo>
                      <a:pt x="29" y="109"/>
                      <a:pt x="29" y="109"/>
                      <a:pt x="29" y="109"/>
                    </a:cubicBezTo>
                    <a:cubicBezTo>
                      <a:pt x="29" y="61"/>
                      <a:pt x="29" y="61"/>
                      <a:pt x="29" y="61"/>
                    </a:cubicBezTo>
                    <a:cubicBezTo>
                      <a:pt x="29" y="56"/>
                      <a:pt x="31" y="51"/>
                      <a:pt x="37" y="51"/>
                    </a:cubicBezTo>
                    <a:cubicBezTo>
                      <a:pt x="40" y="51"/>
                      <a:pt x="40" y="51"/>
                      <a:pt x="40" y="51"/>
                    </a:cubicBezTo>
                    <a:cubicBezTo>
                      <a:pt x="45" y="51"/>
                      <a:pt x="49" y="55"/>
                      <a:pt x="49" y="61"/>
                    </a:cubicBezTo>
                    <a:cubicBezTo>
                      <a:pt x="49" y="118"/>
                      <a:pt x="49" y="118"/>
                      <a:pt x="49" y="118"/>
                    </a:cubicBezTo>
                    <a:cubicBezTo>
                      <a:pt x="49" y="128"/>
                      <a:pt x="41" y="137"/>
                      <a:pt x="30" y="137"/>
                    </a:cubicBezTo>
                    <a:cubicBezTo>
                      <a:pt x="24" y="137"/>
                      <a:pt x="19" y="134"/>
                      <a:pt x="16" y="130"/>
                    </a:cubicBezTo>
                    <a:cubicBezTo>
                      <a:pt x="13" y="127"/>
                      <a:pt x="11" y="121"/>
                      <a:pt x="11" y="112"/>
                    </a:cubicBezTo>
                    <a:cubicBezTo>
                      <a:pt x="11" y="35"/>
                      <a:pt x="11" y="35"/>
                      <a:pt x="11" y="35"/>
                    </a:cubicBezTo>
                    <a:cubicBezTo>
                      <a:pt x="11" y="17"/>
                      <a:pt x="21" y="11"/>
                      <a:pt x="31" y="11"/>
                    </a:cubicBezTo>
                    <a:cubicBezTo>
                      <a:pt x="45" y="11"/>
                      <a:pt x="45" y="11"/>
                      <a:pt x="45" y="11"/>
                    </a:cubicBezTo>
                    <a:cubicBezTo>
                      <a:pt x="60" y="11"/>
                      <a:pt x="66" y="23"/>
                      <a:pt x="66" y="35"/>
                    </a:cubicBezTo>
                    <a:cubicBezTo>
                      <a:pt x="66" y="109"/>
                      <a:pt x="66" y="109"/>
                      <a:pt x="66" y="109"/>
                    </a:cubicBezTo>
                    <a:lnTo>
                      <a:pt x="77" y="1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54" name="Freeform 30"/>
              <p:cNvSpPr/>
              <p:nvPr/>
            </p:nvSpPr>
            <p:spPr bwMode="auto">
              <a:xfrm>
                <a:off x="-4321175" y="4551363"/>
                <a:ext cx="312738" cy="311150"/>
              </a:xfrm>
              <a:custGeom>
                <a:avLst/>
                <a:gdLst>
                  <a:gd name="T0" fmla="*/ 39 w 83"/>
                  <a:gd name="T1" fmla="*/ 83 h 83"/>
                  <a:gd name="T2" fmla="*/ 41 w 83"/>
                  <a:gd name="T3" fmla="*/ 83 h 83"/>
                  <a:gd name="T4" fmla="*/ 83 w 83"/>
                  <a:gd name="T5" fmla="*/ 42 h 83"/>
                  <a:gd name="T6" fmla="*/ 41 w 83"/>
                  <a:gd name="T7" fmla="*/ 0 h 83"/>
                  <a:gd name="T8" fmla="*/ 0 w 83"/>
                  <a:gd name="T9" fmla="*/ 41 h 83"/>
                  <a:gd name="T10" fmla="*/ 23 w 83"/>
                  <a:gd name="T11" fmla="*/ 55 h 83"/>
                  <a:gd name="T12" fmla="*/ 39 w 83"/>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83" h="83">
                    <a:moveTo>
                      <a:pt x="39" y="83"/>
                    </a:moveTo>
                    <a:cubicBezTo>
                      <a:pt x="40" y="83"/>
                      <a:pt x="40" y="83"/>
                      <a:pt x="41" y="83"/>
                    </a:cubicBezTo>
                    <a:cubicBezTo>
                      <a:pt x="64" y="83"/>
                      <a:pt x="83" y="65"/>
                      <a:pt x="83" y="42"/>
                    </a:cubicBezTo>
                    <a:cubicBezTo>
                      <a:pt x="83" y="19"/>
                      <a:pt x="64" y="0"/>
                      <a:pt x="41" y="0"/>
                    </a:cubicBezTo>
                    <a:cubicBezTo>
                      <a:pt x="19" y="0"/>
                      <a:pt x="0" y="18"/>
                      <a:pt x="0" y="41"/>
                    </a:cubicBezTo>
                    <a:cubicBezTo>
                      <a:pt x="8" y="44"/>
                      <a:pt x="16" y="49"/>
                      <a:pt x="23" y="55"/>
                    </a:cubicBezTo>
                    <a:cubicBezTo>
                      <a:pt x="31" y="63"/>
                      <a:pt x="36" y="73"/>
                      <a:pt x="3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55" name="Freeform 31"/>
              <p:cNvSpPr/>
              <p:nvPr/>
            </p:nvSpPr>
            <p:spPr bwMode="auto">
              <a:xfrm>
                <a:off x="-4208463" y="4464050"/>
                <a:ext cx="87313" cy="68263"/>
              </a:xfrm>
              <a:custGeom>
                <a:avLst/>
                <a:gdLst>
                  <a:gd name="T0" fmla="*/ 55 w 55"/>
                  <a:gd name="T1" fmla="*/ 43 h 43"/>
                  <a:gd name="T2" fmla="*/ 26 w 55"/>
                  <a:gd name="T3" fmla="*/ 0 h 43"/>
                  <a:gd name="T4" fmla="*/ 0 w 55"/>
                  <a:gd name="T5" fmla="*/ 43 h 43"/>
                  <a:gd name="T6" fmla="*/ 55 w 55"/>
                  <a:gd name="T7" fmla="*/ 43 h 43"/>
                </a:gdLst>
                <a:ahLst/>
                <a:cxnLst>
                  <a:cxn ang="0">
                    <a:pos x="T0" y="T1"/>
                  </a:cxn>
                  <a:cxn ang="0">
                    <a:pos x="T2" y="T3"/>
                  </a:cxn>
                  <a:cxn ang="0">
                    <a:pos x="T4" y="T5"/>
                  </a:cxn>
                  <a:cxn ang="0">
                    <a:pos x="T6" y="T7"/>
                  </a:cxn>
                </a:cxnLst>
                <a:rect l="0" t="0" r="r" b="b"/>
                <a:pathLst>
                  <a:path w="55" h="43">
                    <a:moveTo>
                      <a:pt x="55" y="43"/>
                    </a:moveTo>
                    <a:lnTo>
                      <a:pt x="26" y="0"/>
                    </a:lnTo>
                    <a:lnTo>
                      <a:pt x="0" y="43"/>
                    </a:lnTo>
                    <a:lnTo>
                      <a:pt x="55"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56" name="Freeform 32"/>
              <p:cNvSpPr/>
              <p:nvPr/>
            </p:nvSpPr>
            <p:spPr bwMode="auto">
              <a:xfrm>
                <a:off x="-3989388" y="4664075"/>
                <a:ext cx="66675" cy="88900"/>
              </a:xfrm>
              <a:custGeom>
                <a:avLst/>
                <a:gdLst>
                  <a:gd name="T0" fmla="*/ 0 w 42"/>
                  <a:gd name="T1" fmla="*/ 56 h 56"/>
                  <a:gd name="T2" fmla="*/ 42 w 42"/>
                  <a:gd name="T3" fmla="*/ 28 h 56"/>
                  <a:gd name="T4" fmla="*/ 0 w 42"/>
                  <a:gd name="T5" fmla="*/ 0 h 56"/>
                  <a:gd name="T6" fmla="*/ 0 w 42"/>
                  <a:gd name="T7" fmla="*/ 56 h 56"/>
                </a:gdLst>
                <a:ahLst/>
                <a:cxnLst>
                  <a:cxn ang="0">
                    <a:pos x="T0" y="T1"/>
                  </a:cxn>
                  <a:cxn ang="0">
                    <a:pos x="T2" y="T3"/>
                  </a:cxn>
                  <a:cxn ang="0">
                    <a:pos x="T4" y="T5"/>
                  </a:cxn>
                  <a:cxn ang="0">
                    <a:pos x="T6" y="T7"/>
                  </a:cxn>
                </a:cxnLst>
                <a:rect l="0" t="0" r="r" b="b"/>
                <a:pathLst>
                  <a:path w="42" h="56">
                    <a:moveTo>
                      <a:pt x="0" y="56"/>
                    </a:moveTo>
                    <a:lnTo>
                      <a:pt x="42" y="28"/>
                    </a:lnTo>
                    <a:lnTo>
                      <a:pt x="0" y="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57" name="Freeform 33"/>
              <p:cNvSpPr/>
              <p:nvPr/>
            </p:nvSpPr>
            <p:spPr bwMode="auto">
              <a:xfrm>
                <a:off x="-4384675" y="4664075"/>
                <a:ext cx="41275" cy="33338"/>
              </a:xfrm>
              <a:custGeom>
                <a:avLst/>
                <a:gdLst>
                  <a:gd name="T0" fmla="*/ 11 w 11"/>
                  <a:gd name="T1" fmla="*/ 0 h 9"/>
                  <a:gd name="T2" fmla="*/ 0 w 11"/>
                  <a:gd name="T3" fmla="*/ 8 h 9"/>
                  <a:gd name="T4" fmla="*/ 11 w 11"/>
                  <a:gd name="T5" fmla="*/ 9 h 9"/>
                  <a:gd name="T6" fmla="*/ 11 w 11"/>
                  <a:gd name="T7" fmla="*/ 0 h 9"/>
                </a:gdLst>
                <a:ahLst/>
                <a:cxnLst>
                  <a:cxn ang="0">
                    <a:pos x="T0" y="T1"/>
                  </a:cxn>
                  <a:cxn ang="0">
                    <a:pos x="T2" y="T3"/>
                  </a:cxn>
                  <a:cxn ang="0">
                    <a:pos x="T4" y="T5"/>
                  </a:cxn>
                  <a:cxn ang="0">
                    <a:pos x="T6" y="T7"/>
                  </a:cxn>
                </a:cxnLst>
                <a:rect l="0" t="0" r="r" b="b"/>
                <a:pathLst>
                  <a:path w="11" h="9">
                    <a:moveTo>
                      <a:pt x="11" y="0"/>
                    </a:moveTo>
                    <a:cubicBezTo>
                      <a:pt x="0" y="8"/>
                      <a:pt x="0" y="8"/>
                      <a:pt x="0" y="8"/>
                    </a:cubicBezTo>
                    <a:cubicBezTo>
                      <a:pt x="4" y="8"/>
                      <a:pt x="8" y="8"/>
                      <a:pt x="11" y="9"/>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58" name="Freeform 34"/>
              <p:cNvSpPr/>
              <p:nvPr/>
            </p:nvSpPr>
            <p:spPr bwMode="auto">
              <a:xfrm>
                <a:off x="-4071938" y="4535488"/>
                <a:ext cx="77788" cy="79375"/>
              </a:xfrm>
              <a:custGeom>
                <a:avLst/>
                <a:gdLst>
                  <a:gd name="T0" fmla="*/ 0 w 49"/>
                  <a:gd name="T1" fmla="*/ 12 h 50"/>
                  <a:gd name="T2" fmla="*/ 37 w 49"/>
                  <a:gd name="T3" fmla="*/ 50 h 50"/>
                  <a:gd name="T4" fmla="*/ 49 w 49"/>
                  <a:gd name="T5" fmla="*/ 0 h 50"/>
                  <a:gd name="T6" fmla="*/ 0 w 49"/>
                  <a:gd name="T7" fmla="*/ 12 h 50"/>
                </a:gdLst>
                <a:ahLst/>
                <a:cxnLst>
                  <a:cxn ang="0">
                    <a:pos x="T0" y="T1"/>
                  </a:cxn>
                  <a:cxn ang="0">
                    <a:pos x="T2" y="T3"/>
                  </a:cxn>
                  <a:cxn ang="0">
                    <a:pos x="T4" y="T5"/>
                  </a:cxn>
                  <a:cxn ang="0">
                    <a:pos x="T6" y="T7"/>
                  </a:cxn>
                </a:cxnLst>
                <a:rect l="0" t="0" r="r" b="b"/>
                <a:pathLst>
                  <a:path w="49" h="50">
                    <a:moveTo>
                      <a:pt x="0" y="12"/>
                    </a:moveTo>
                    <a:lnTo>
                      <a:pt x="37" y="50"/>
                    </a:lnTo>
                    <a:lnTo>
                      <a:pt x="49"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59" name="Freeform 35"/>
              <p:cNvSpPr/>
              <p:nvPr/>
            </p:nvSpPr>
            <p:spPr bwMode="auto">
              <a:xfrm>
                <a:off x="-4071938" y="4802188"/>
                <a:ext cx="77788" cy="79375"/>
              </a:xfrm>
              <a:custGeom>
                <a:avLst/>
                <a:gdLst>
                  <a:gd name="T0" fmla="*/ 37 w 49"/>
                  <a:gd name="T1" fmla="*/ 0 h 50"/>
                  <a:gd name="T2" fmla="*/ 0 w 49"/>
                  <a:gd name="T3" fmla="*/ 38 h 50"/>
                  <a:gd name="T4" fmla="*/ 49 w 49"/>
                  <a:gd name="T5" fmla="*/ 50 h 50"/>
                  <a:gd name="T6" fmla="*/ 37 w 49"/>
                  <a:gd name="T7" fmla="*/ 0 h 50"/>
                </a:gdLst>
                <a:ahLst/>
                <a:cxnLst>
                  <a:cxn ang="0">
                    <a:pos x="T0" y="T1"/>
                  </a:cxn>
                  <a:cxn ang="0">
                    <a:pos x="T2" y="T3"/>
                  </a:cxn>
                  <a:cxn ang="0">
                    <a:pos x="T4" y="T5"/>
                  </a:cxn>
                  <a:cxn ang="0">
                    <a:pos x="T6" y="T7"/>
                  </a:cxn>
                </a:cxnLst>
                <a:rect l="0" t="0" r="r" b="b"/>
                <a:pathLst>
                  <a:path w="49" h="50">
                    <a:moveTo>
                      <a:pt x="37" y="0"/>
                    </a:moveTo>
                    <a:lnTo>
                      <a:pt x="0" y="38"/>
                    </a:lnTo>
                    <a:lnTo>
                      <a:pt x="49" y="50"/>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60" name="Freeform 36"/>
              <p:cNvSpPr/>
              <p:nvPr/>
            </p:nvSpPr>
            <p:spPr bwMode="auto">
              <a:xfrm>
                <a:off x="-4340225" y="4535488"/>
                <a:ext cx="79375" cy="79375"/>
              </a:xfrm>
              <a:custGeom>
                <a:avLst/>
                <a:gdLst>
                  <a:gd name="T0" fmla="*/ 12 w 50"/>
                  <a:gd name="T1" fmla="*/ 50 h 50"/>
                  <a:gd name="T2" fmla="*/ 50 w 50"/>
                  <a:gd name="T3" fmla="*/ 12 h 50"/>
                  <a:gd name="T4" fmla="*/ 0 w 50"/>
                  <a:gd name="T5" fmla="*/ 0 h 50"/>
                  <a:gd name="T6" fmla="*/ 12 w 50"/>
                  <a:gd name="T7" fmla="*/ 50 h 50"/>
                </a:gdLst>
                <a:ahLst/>
                <a:cxnLst>
                  <a:cxn ang="0">
                    <a:pos x="T0" y="T1"/>
                  </a:cxn>
                  <a:cxn ang="0">
                    <a:pos x="T2" y="T3"/>
                  </a:cxn>
                  <a:cxn ang="0">
                    <a:pos x="T4" y="T5"/>
                  </a:cxn>
                  <a:cxn ang="0">
                    <a:pos x="T6" y="T7"/>
                  </a:cxn>
                </a:cxnLst>
                <a:rect l="0" t="0" r="r" b="b"/>
                <a:pathLst>
                  <a:path w="50" h="50">
                    <a:moveTo>
                      <a:pt x="12" y="50"/>
                    </a:moveTo>
                    <a:lnTo>
                      <a:pt x="50" y="12"/>
                    </a:lnTo>
                    <a:lnTo>
                      <a:pt x="0" y="0"/>
                    </a:lnTo>
                    <a:lnTo>
                      <a:pt x="12"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61" name="Freeform 37"/>
              <p:cNvSpPr/>
              <p:nvPr/>
            </p:nvSpPr>
            <p:spPr bwMode="auto">
              <a:xfrm>
                <a:off x="-4670425" y="4711700"/>
                <a:ext cx="684213" cy="417513"/>
              </a:xfrm>
              <a:custGeom>
                <a:avLst/>
                <a:gdLst>
                  <a:gd name="T0" fmla="*/ 149 w 182"/>
                  <a:gd name="T1" fmla="*/ 47 h 111"/>
                  <a:gd name="T2" fmla="*/ 145 w 182"/>
                  <a:gd name="T3" fmla="*/ 47 h 111"/>
                  <a:gd name="T4" fmla="*/ 129 w 182"/>
                  <a:gd name="T5" fmla="*/ 54 h 111"/>
                  <a:gd name="T6" fmla="*/ 128 w 182"/>
                  <a:gd name="T7" fmla="*/ 46 h 111"/>
                  <a:gd name="T8" fmla="*/ 126 w 182"/>
                  <a:gd name="T9" fmla="*/ 40 h 111"/>
                  <a:gd name="T10" fmla="*/ 93 w 182"/>
                  <a:gd name="T11" fmla="*/ 4 h 111"/>
                  <a:gd name="T12" fmla="*/ 87 w 182"/>
                  <a:gd name="T13" fmla="*/ 2 h 111"/>
                  <a:gd name="T14" fmla="*/ 73 w 182"/>
                  <a:gd name="T15" fmla="*/ 0 h 111"/>
                  <a:gd name="T16" fmla="*/ 71 w 182"/>
                  <a:gd name="T17" fmla="*/ 0 h 111"/>
                  <a:gd name="T18" fmla="*/ 17 w 182"/>
                  <a:gd name="T19" fmla="*/ 56 h 111"/>
                  <a:gd name="T20" fmla="*/ 20 w 182"/>
                  <a:gd name="T21" fmla="*/ 72 h 111"/>
                  <a:gd name="T22" fmla="*/ 0 w 182"/>
                  <a:gd name="T23" fmla="*/ 92 h 111"/>
                  <a:gd name="T24" fmla="*/ 20 w 182"/>
                  <a:gd name="T25" fmla="*/ 111 h 111"/>
                  <a:gd name="T26" fmla="*/ 73 w 182"/>
                  <a:gd name="T27" fmla="*/ 111 h 111"/>
                  <a:gd name="T28" fmla="*/ 75 w 182"/>
                  <a:gd name="T29" fmla="*/ 111 h 111"/>
                  <a:gd name="T30" fmla="*/ 149 w 182"/>
                  <a:gd name="T31" fmla="*/ 111 h 111"/>
                  <a:gd name="T32" fmla="*/ 182 w 182"/>
                  <a:gd name="T33" fmla="*/ 79 h 111"/>
                  <a:gd name="T34" fmla="*/ 149 w 182"/>
                  <a:gd name="T35"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11">
                    <a:moveTo>
                      <a:pt x="149" y="47"/>
                    </a:moveTo>
                    <a:cubicBezTo>
                      <a:pt x="148" y="47"/>
                      <a:pt x="146" y="47"/>
                      <a:pt x="145" y="47"/>
                    </a:cubicBezTo>
                    <a:cubicBezTo>
                      <a:pt x="139" y="48"/>
                      <a:pt x="133" y="51"/>
                      <a:pt x="129" y="54"/>
                    </a:cubicBezTo>
                    <a:cubicBezTo>
                      <a:pt x="129" y="51"/>
                      <a:pt x="128" y="49"/>
                      <a:pt x="128" y="46"/>
                    </a:cubicBezTo>
                    <a:cubicBezTo>
                      <a:pt x="127" y="44"/>
                      <a:pt x="127" y="42"/>
                      <a:pt x="126" y="40"/>
                    </a:cubicBezTo>
                    <a:cubicBezTo>
                      <a:pt x="121" y="23"/>
                      <a:pt x="109" y="10"/>
                      <a:pt x="93" y="4"/>
                    </a:cubicBezTo>
                    <a:cubicBezTo>
                      <a:pt x="91" y="3"/>
                      <a:pt x="89" y="2"/>
                      <a:pt x="87" y="2"/>
                    </a:cubicBezTo>
                    <a:cubicBezTo>
                      <a:pt x="83" y="0"/>
                      <a:pt x="78" y="0"/>
                      <a:pt x="73" y="0"/>
                    </a:cubicBezTo>
                    <a:cubicBezTo>
                      <a:pt x="72" y="0"/>
                      <a:pt x="71" y="0"/>
                      <a:pt x="71" y="0"/>
                    </a:cubicBezTo>
                    <a:cubicBezTo>
                      <a:pt x="41" y="1"/>
                      <a:pt x="17" y="26"/>
                      <a:pt x="17" y="56"/>
                    </a:cubicBezTo>
                    <a:cubicBezTo>
                      <a:pt x="17" y="61"/>
                      <a:pt x="18" y="67"/>
                      <a:pt x="20" y="72"/>
                    </a:cubicBezTo>
                    <a:cubicBezTo>
                      <a:pt x="9" y="72"/>
                      <a:pt x="0" y="81"/>
                      <a:pt x="0" y="92"/>
                    </a:cubicBezTo>
                    <a:cubicBezTo>
                      <a:pt x="0" y="102"/>
                      <a:pt x="9" y="111"/>
                      <a:pt x="20" y="111"/>
                    </a:cubicBezTo>
                    <a:cubicBezTo>
                      <a:pt x="73" y="111"/>
                      <a:pt x="73" y="111"/>
                      <a:pt x="73" y="111"/>
                    </a:cubicBezTo>
                    <a:cubicBezTo>
                      <a:pt x="75" y="111"/>
                      <a:pt x="75" y="111"/>
                      <a:pt x="75" y="111"/>
                    </a:cubicBezTo>
                    <a:cubicBezTo>
                      <a:pt x="149" y="111"/>
                      <a:pt x="149" y="111"/>
                      <a:pt x="149" y="111"/>
                    </a:cubicBezTo>
                    <a:cubicBezTo>
                      <a:pt x="167" y="111"/>
                      <a:pt x="182" y="97"/>
                      <a:pt x="182" y="79"/>
                    </a:cubicBezTo>
                    <a:cubicBezTo>
                      <a:pt x="182" y="61"/>
                      <a:pt x="167" y="47"/>
                      <a:pt x="14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62" name="Freeform 38"/>
              <p:cNvSpPr/>
              <p:nvPr/>
            </p:nvSpPr>
            <p:spPr bwMode="auto">
              <a:xfrm>
                <a:off x="-5305425" y="5665788"/>
                <a:ext cx="473075" cy="288925"/>
              </a:xfrm>
              <a:custGeom>
                <a:avLst/>
                <a:gdLst>
                  <a:gd name="T0" fmla="*/ 14 w 126"/>
                  <a:gd name="T1" fmla="*/ 77 h 77"/>
                  <a:gd name="T2" fmla="*/ 46 w 126"/>
                  <a:gd name="T3" fmla="*/ 77 h 77"/>
                  <a:gd name="T4" fmla="*/ 89 w 126"/>
                  <a:gd name="T5" fmla="*/ 51 h 77"/>
                  <a:gd name="T6" fmla="*/ 123 w 126"/>
                  <a:gd name="T7" fmla="*/ 65 h 77"/>
                  <a:gd name="T8" fmla="*/ 123 w 126"/>
                  <a:gd name="T9" fmla="*/ 65 h 77"/>
                  <a:gd name="T10" fmla="*/ 126 w 126"/>
                  <a:gd name="T11" fmla="*/ 55 h 77"/>
                  <a:gd name="T12" fmla="*/ 104 w 126"/>
                  <a:gd name="T13" fmla="*/ 32 h 77"/>
                  <a:gd name="T14" fmla="*/ 89 w 126"/>
                  <a:gd name="T15" fmla="*/ 38 h 77"/>
                  <a:gd name="T16" fmla="*/ 51 w 126"/>
                  <a:gd name="T17" fmla="*/ 0 h 77"/>
                  <a:gd name="T18" fmla="*/ 12 w 126"/>
                  <a:gd name="T19" fmla="*/ 38 h 77"/>
                  <a:gd name="T20" fmla="*/ 14 w 126"/>
                  <a:gd name="T21" fmla="*/ 50 h 77"/>
                  <a:gd name="T22" fmla="*/ 0 w 126"/>
                  <a:gd name="T23" fmla="*/ 63 h 77"/>
                  <a:gd name="T24" fmla="*/ 14 w 126"/>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77">
                    <a:moveTo>
                      <a:pt x="14" y="77"/>
                    </a:moveTo>
                    <a:cubicBezTo>
                      <a:pt x="46" y="77"/>
                      <a:pt x="46" y="77"/>
                      <a:pt x="46" y="77"/>
                    </a:cubicBezTo>
                    <a:cubicBezTo>
                      <a:pt x="54" y="62"/>
                      <a:pt x="70" y="51"/>
                      <a:pt x="89" y="51"/>
                    </a:cubicBezTo>
                    <a:cubicBezTo>
                      <a:pt x="102" y="51"/>
                      <a:pt x="114" y="56"/>
                      <a:pt x="123" y="65"/>
                    </a:cubicBezTo>
                    <a:cubicBezTo>
                      <a:pt x="123" y="65"/>
                      <a:pt x="123" y="65"/>
                      <a:pt x="123" y="65"/>
                    </a:cubicBezTo>
                    <a:cubicBezTo>
                      <a:pt x="125" y="62"/>
                      <a:pt x="126" y="59"/>
                      <a:pt x="126" y="55"/>
                    </a:cubicBezTo>
                    <a:cubicBezTo>
                      <a:pt x="126" y="42"/>
                      <a:pt x="116" y="32"/>
                      <a:pt x="104" y="32"/>
                    </a:cubicBezTo>
                    <a:cubicBezTo>
                      <a:pt x="98" y="32"/>
                      <a:pt x="93" y="34"/>
                      <a:pt x="89" y="38"/>
                    </a:cubicBezTo>
                    <a:cubicBezTo>
                      <a:pt x="89" y="16"/>
                      <a:pt x="72" y="0"/>
                      <a:pt x="51" y="0"/>
                    </a:cubicBezTo>
                    <a:cubicBezTo>
                      <a:pt x="29" y="0"/>
                      <a:pt x="12" y="17"/>
                      <a:pt x="12" y="38"/>
                    </a:cubicBezTo>
                    <a:cubicBezTo>
                      <a:pt x="12" y="42"/>
                      <a:pt x="13" y="46"/>
                      <a:pt x="14" y="50"/>
                    </a:cubicBezTo>
                    <a:cubicBezTo>
                      <a:pt x="6" y="50"/>
                      <a:pt x="0" y="56"/>
                      <a:pt x="0" y="63"/>
                    </a:cubicBezTo>
                    <a:cubicBezTo>
                      <a:pt x="0" y="71"/>
                      <a:pt x="6" y="77"/>
                      <a:pt x="14"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63" name="Freeform 39"/>
              <p:cNvSpPr/>
              <p:nvPr/>
            </p:nvSpPr>
            <p:spPr bwMode="auto">
              <a:xfrm>
                <a:off x="-5184775" y="5872163"/>
                <a:ext cx="536575" cy="330200"/>
              </a:xfrm>
              <a:custGeom>
                <a:avLst/>
                <a:gdLst>
                  <a:gd name="T0" fmla="*/ 117 w 143"/>
                  <a:gd name="T1" fmla="*/ 38 h 88"/>
                  <a:gd name="T2" fmla="*/ 101 w 143"/>
                  <a:gd name="T3" fmla="*/ 44 h 88"/>
                  <a:gd name="T4" fmla="*/ 89 w 143"/>
                  <a:gd name="T5" fmla="*/ 14 h 88"/>
                  <a:gd name="T6" fmla="*/ 57 w 143"/>
                  <a:gd name="T7" fmla="*/ 0 h 88"/>
                  <a:gd name="T8" fmla="*/ 19 w 143"/>
                  <a:gd name="T9" fmla="*/ 22 h 88"/>
                  <a:gd name="T10" fmla="*/ 13 w 143"/>
                  <a:gd name="T11" fmla="*/ 44 h 88"/>
                  <a:gd name="T12" fmla="*/ 15 w 143"/>
                  <a:gd name="T13" fmla="*/ 57 h 88"/>
                  <a:gd name="T14" fmla="*/ 0 w 143"/>
                  <a:gd name="T15" fmla="*/ 73 h 88"/>
                  <a:gd name="T16" fmla="*/ 15 w 143"/>
                  <a:gd name="T17" fmla="*/ 88 h 88"/>
                  <a:gd name="T18" fmla="*/ 57 w 143"/>
                  <a:gd name="T19" fmla="*/ 88 h 88"/>
                  <a:gd name="T20" fmla="*/ 59 w 143"/>
                  <a:gd name="T21" fmla="*/ 88 h 88"/>
                  <a:gd name="T22" fmla="*/ 117 w 143"/>
                  <a:gd name="T23" fmla="*/ 88 h 88"/>
                  <a:gd name="T24" fmla="*/ 143 w 143"/>
                  <a:gd name="T25" fmla="*/ 63 h 88"/>
                  <a:gd name="T26" fmla="*/ 117 w 143"/>
                  <a:gd name="T27"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88">
                    <a:moveTo>
                      <a:pt x="117" y="38"/>
                    </a:moveTo>
                    <a:cubicBezTo>
                      <a:pt x="111" y="38"/>
                      <a:pt x="105" y="40"/>
                      <a:pt x="101" y="44"/>
                    </a:cubicBezTo>
                    <a:cubicBezTo>
                      <a:pt x="101" y="32"/>
                      <a:pt x="96" y="22"/>
                      <a:pt x="89" y="14"/>
                    </a:cubicBezTo>
                    <a:cubicBezTo>
                      <a:pt x="81" y="6"/>
                      <a:pt x="69" y="0"/>
                      <a:pt x="57" y="0"/>
                    </a:cubicBezTo>
                    <a:cubicBezTo>
                      <a:pt x="41" y="0"/>
                      <a:pt x="27" y="9"/>
                      <a:pt x="19" y="22"/>
                    </a:cubicBezTo>
                    <a:cubicBezTo>
                      <a:pt x="15" y="29"/>
                      <a:pt x="13" y="36"/>
                      <a:pt x="13" y="44"/>
                    </a:cubicBezTo>
                    <a:cubicBezTo>
                      <a:pt x="13" y="49"/>
                      <a:pt x="13" y="53"/>
                      <a:pt x="15" y="57"/>
                    </a:cubicBezTo>
                    <a:cubicBezTo>
                      <a:pt x="6" y="58"/>
                      <a:pt x="0" y="64"/>
                      <a:pt x="0" y="73"/>
                    </a:cubicBezTo>
                    <a:cubicBezTo>
                      <a:pt x="0" y="81"/>
                      <a:pt x="6" y="88"/>
                      <a:pt x="15" y="88"/>
                    </a:cubicBezTo>
                    <a:cubicBezTo>
                      <a:pt x="57" y="88"/>
                      <a:pt x="57" y="88"/>
                      <a:pt x="57" y="88"/>
                    </a:cubicBezTo>
                    <a:cubicBezTo>
                      <a:pt x="59" y="88"/>
                      <a:pt x="59" y="88"/>
                      <a:pt x="59" y="88"/>
                    </a:cubicBezTo>
                    <a:cubicBezTo>
                      <a:pt x="117" y="88"/>
                      <a:pt x="117" y="88"/>
                      <a:pt x="117" y="88"/>
                    </a:cubicBezTo>
                    <a:cubicBezTo>
                      <a:pt x="131" y="88"/>
                      <a:pt x="143" y="77"/>
                      <a:pt x="143" y="63"/>
                    </a:cubicBezTo>
                    <a:cubicBezTo>
                      <a:pt x="143" y="49"/>
                      <a:pt x="131" y="38"/>
                      <a:pt x="117"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64" name="Freeform 40"/>
              <p:cNvSpPr/>
              <p:nvPr/>
            </p:nvSpPr>
            <p:spPr bwMode="auto">
              <a:xfrm>
                <a:off x="-2963863" y="1122363"/>
                <a:ext cx="49213" cy="500063"/>
              </a:xfrm>
              <a:custGeom>
                <a:avLst/>
                <a:gdLst>
                  <a:gd name="T0" fmla="*/ 0 w 13"/>
                  <a:gd name="T1" fmla="*/ 0 h 133"/>
                  <a:gd name="T2" fmla="*/ 0 w 13"/>
                  <a:gd name="T3" fmla="*/ 133 h 133"/>
                  <a:gd name="T4" fmla="*/ 13 w 13"/>
                  <a:gd name="T5" fmla="*/ 133 h 133"/>
                  <a:gd name="T6" fmla="*/ 13 w 13"/>
                  <a:gd name="T7" fmla="*/ 0 h 133"/>
                  <a:gd name="T8" fmla="*/ 7 w 13"/>
                  <a:gd name="T9" fmla="*/ 1 h 133"/>
                  <a:gd name="T10" fmla="*/ 0 w 13"/>
                  <a:gd name="T11" fmla="*/ 0 h 133"/>
                </a:gdLst>
                <a:ahLst/>
                <a:cxnLst>
                  <a:cxn ang="0">
                    <a:pos x="T0" y="T1"/>
                  </a:cxn>
                  <a:cxn ang="0">
                    <a:pos x="T2" y="T3"/>
                  </a:cxn>
                  <a:cxn ang="0">
                    <a:pos x="T4" y="T5"/>
                  </a:cxn>
                  <a:cxn ang="0">
                    <a:pos x="T6" y="T7"/>
                  </a:cxn>
                  <a:cxn ang="0">
                    <a:pos x="T8" y="T9"/>
                  </a:cxn>
                  <a:cxn ang="0">
                    <a:pos x="T10" y="T11"/>
                  </a:cxn>
                </a:cxnLst>
                <a:rect l="0" t="0" r="r" b="b"/>
                <a:pathLst>
                  <a:path w="13" h="133">
                    <a:moveTo>
                      <a:pt x="0" y="0"/>
                    </a:moveTo>
                    <a:cubicBezTo>
                      <a:pt x="0" y="133"/>
                      <a:pt x="0" y="133"/>
                      <a:pt x="0" y="133"/>
                    </a:cubicBezTo>
                    <a:cubicBezTo>
                      <a:pt x="13" y="133"/>
                      <a:pt x="13" y="133"/>
                      <a:pt x="13" y="133"/>
                    </a:cubicBezTo>
                    <a:cubicBezTo>
                      <a:pt x="13" y="0"/>
                      <a:pt x="13" y="0"/>
                      <a:pt x="13" y="0"/>
                    </a:cubicBezTo>
                    <a:cubicBezTo>
                      <a:pt x="11" y="1"/>
                      <a:pt x="9" y="1"/>
                      <a:pt x="7" y="1"/>
                    </a:cubicBezTo>
                    <a:cubicBezTo>
                      <a:pt x="4" y="1"/>
                      <a:pt x="2"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65" name="Oval 41"/>
              <p:cNvSpPr>
                <a:spLocks noChangeArrowheads="1"/>
              </p:cNvSpPr>
              <p:nvPr/>
            </p:nvSpPr>
            <p:spPr bwMode="auto">
              <a:xfrm>
                <a:off x="-2979738" y="1031875"/>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66" name="Rectangle 42"/>
              <p:cNvSpPr>
                <a:spLocks noChangeArrowheads="1"/>
              </p:cNvSpPr>
              <p:nvPr/>
            </p:nvSpPr>
            <p:spPr bwMode="auto">
              <a:xfrm>
                <a:off x="-2881313" y="1127125"/>
                <a:ext cx="431800" cy="306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67" name="Rectangle 43"/>
              <p:cNvSpPr>
                <a:spLocks noChangeArrowheads="1"/>
              </p:cNvSpPr>
              <p:nvPr/>
            </p:nvSpPr>
            <p:spPr bwMode="auto">
              <a:xfrm>
                <a:off x="-1811338" y="168275"/>
                <a:ext cx="952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68" name="Freeform 44"/>
              <p:cNvSpPr>
                <a:spLocks noEditPoints="1"/>
              </p:cNvSpPr>
              <p:nvPr/>
            </p:nvSpPr>
            <p:spPr bwMode="auto">
              <a:xfrm>
                <a:off x="-2166938" y="220663"/>
                <a:ext cx="514350" cy="368300"/>
              </a:xfrm>
              <a:custGeom>
                <a:avLst/>
                <a:gdLst>
                  <a:gd name="T0" fmla="*/ 69 w 137"/>
                  <a:gd name="T1" fmla="*/ 98 h 98"/>
                  <a:gd name="T2" fmla="*/ 137 w 137"/>
                  <a:gd name="T3" fmla="*/ 98 h 98"/>
                  <a:gd name="T4" fmla="*/ 137 w 137"/>
                  <a:gd name="T5" fmla="*/ 0 h 98"/>
                  <a:gd name="T6" fmla="*/ 69 w 137"/>
                  <a:gd name="T7" fmla="*/ 0 h 98"/>
                  <a:gd name="T8" fmla="*/ 69 w 137"/>
                  <a:gd name="T9" fmla="*/ 11 h 98"/>
                  <a:gd name="T10" fmla="*/ 69 w 137"/>
                  <a:gd name="T11" fmla="*/ 11 h 98"/>
                  <a:gd name="T12" fmla="*/ 107 w 137"/>
                  <a:gd name="T13" fmla="*/ 49 h 98"/>
                  <a:gd name="T14" fmla="*/ 69 w 137"/>
                  <a:gd name="T15" fmla="*/ 87 h 98"/>
                  <a:gd name="T16" fmla="*/ 69 w 137"/>
                  <a:gd name="T17" fmla="*/ 98 h 98"/>
                  <a:gd name="T18" fmla="*/ 0 w 137"/>
                  <a:gd name="T19" fmla="*/ 98 h 98"/>
                  <a:gd name="T20" fmla="*/ 69 w 137"/>
                  <a:gd name="T21" fmla="*/ 98 h 98"/>
                  <a:gd name="T22" fmla="*/ 69 w 137"/>
                  <a:gd name="T23" fmla="*/ 87 h 98"/>
                  <a:gd name="T24" fmla="*/ 31 w 137"/>
                  <a:gd name="T25" fmla="*/ 49 h 98"/>
                  <a:gd name="T26" fmla="*/ 69 w 137"/>
                  <a:gd name="T27" fmla="*/ 11 h 98"/>
                  <a:gd name="T28" fmla="*/ 69 w 137"/>
                  <a:gd name="T29" fmla="*/ 0 h 98"/>
                  <a:gd name="T30" fmla="*/ 0 w 137"/>
                  <a:gd name="T31" fmla="*/ 0 h 98"/>
                  <a:gd name="T32" fmla="*/ 0 w 137"/>
                  <a:gd name="T33" fmla="*/ 98 h 98"/>
                  <a:gd name="T34" fmla="*/ 69 w 137"/>
                  <a:gd name="T35" fmla="*/ 11 h 98"/>
                  <a:gd name="T36" fmla="*/ 69 w 137"/>
                  <a:gd name="T37" fmla="*/ 1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 h="98">
                    <a:moveTo>
                      <a:pt x="69" y="98"/>
                    </a:moveTo>
                    <a:cubicBezTo>
                      <a:pt x="137" y="98"/>
                      <a:pt x="137" y="98"/>
                      <a:pt x="137" y="98"/>
                    </a:cubicBezTo>
                    <a:cubicBezTo>
                      <a:pt x="137" y="0"/>
                      <a:pt x="137" y="0"/>
                      <a:pt x="137" y="0"/>
                    </a:cubicBezTo>
                    <a:cubicBezTo>
                      <a:pt x="69" y="0"/>
                      <a:pt x="69" y="0"/>
                      <a:pt x="69" y="0"/>
                    </a:cubicBezTo>
                    <a:cubicBezTo>
                      <a:pt x="69" y="11"/>
                      <a:pt x="69" y="11"/>
                      <a:pt x="69" y="11"/>
                    </a:cubicBezTo>
                    <a:cubicBezTo>
                      <a:pt x="69" y="11"/>
                      <a:pt x="69" y="11"/>
                      <a:pt x="69" y="11"/>
                    </a:cubicBezTo>
                    <a:cubicBezTo>
                      <a:pt x="90" y="11"/>
                      <a:pt x="107" y="28"/>
                      <a:pt x="107" y="49"/>
                    </a:cubicBezTo>
                    <a:cubicBezTo>
                      <a:pt x="107" y="70"/>
                      <a:pt x="90" y="87"/>
                      <a:pt x="69" y="87"/>
                    </a:cubicBezTo>
                    <a:lnTo>
                      <a:pt x="69" y="98"/>
                    </a:lnTo>
                    <a:close/>
                    <a:moveTo>
                      <a:pt x="0" y="98"/>
                    </a:moveTo>
                    <a:cubicBezTo>
                      <a:pt x="69" y="98"/>
                      <a:pt x="69" y="98"/>
                      <a:pt x="69" y="98"/>
                    </a:cubicBezTo>
                    <a:cubicBezTo>
                      <a:pt x="69" y="87"/>
                      <a:pt x="69" y="87"/>
                      <a:pt x="69" y="87"/>
                    </a:cubicBezTo>
                    <a:cubicBezTo>
                      <a:pt x="48" y="87"/>
                      <a:pt x="31" y="70"/>
                      <a:pt x="31" y="49"/>
                    </a:cubicBezTo>
                    <a:cubicBezTo>
                      <a:pt x="31" y="28"/>
                      <a:pt x="48" y="11"/>
                      <a:pt x="69" y="11"/>
                    </a:cubicBezTo>
                    <a:cubicBezTo>
                      <a:pt x="69" y="0"/>
                      <a:pt x="69" y="0"/>
                      <a:pt x="69" y="0"/>
                    </a:cubicBezTo>
                    <a:cubicBezTo>
                      <a:pt x="0" y="0"/>
                      <a:pt x="0" y="0"/>
                      <a:pt x="0" y="0"/>
                    </a:cubicBezTo>
                    <a:cubicBezTo>
                      <a:pt x="0" y="98"/>
                      <a:pt x="0" y="98"/>
                      <a:pt x="0" y="98"/>
                    </a:cubicBezTo>
                    <a:close/>
                    <a:moveTo>
                      <a:pt x="69" y="11"/>
                    </a:moveTo>
                    <a:cubicBezTo>
                      <a:pt x="69" y="11"/>
                      <a:pt x="69" y="11"/>
                      <a:pt x="69"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69" name="Oval 45"/>
              <p:cNvSpPr>
                <a:spLocks noChangeArrowheads="1"/>
              </p:cNvSpPr>
              <p:nvPr/>
            </p:nvSpPr>
            <p:spPr bwMode="auto">
              <a:xfrm>
                <a:off x="-2006600" y="307975"/>
                <a:ext cx="192088" cy="1952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70" name="Rectangle 46"/>
              <p:cNvSpPr>
                <a:spLocks noChangeArrowheads="1"/>
              </p:cNvSpPr>
              <p:nvPr/>
            </p:nvSpPr>
            <p:spPr bwMode="auto">
              <a:xfrm>
                <a:off x="-2509838" y="7775575"/>
                <a:ext cx="673100"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71" name="Freeform 47"/>
              <p:cNvSpPr/>
              <p:nvPr/>
            </p:nvSpPr>
            <p:spPr bwMode="auto">
              <a:xfrm>
                <a:off x="-2457450" y="8264525"/>
                <a:ext cx="106363" cy="66675"/>
              </a:xfrm>
              <a:custGeom>
                <a:avLst/>
                <a:gdLst>
                  <a:gd name="T0" fmla="*/ 2 w 28"/>
                  <a:gd name="T1" fmla="*/ 18 h 18"/>
                  <a:gd name="T2" fmla="*/ 3 w 28"/>
                  <a:gd name="T3" fmla="*/ 18 h 18"/>
                  <a:gd name="T4" fmla="*/ 26 w 28"/>
                  <a:gd name="T5" fmla="*/ 18 h 18"/>
                  <a:gd name="T6" fmla="*/ 26 w 28"/>
                  <a:gd name="T7" fmla="*/ 18 h 18"/>
                  <a:gd name="T8" fmla="*/ 28 w 28"/>
                  <a:gd name="T9" fmla="*/ 16 h 18"/>
                  <a:gd name="T10" fmla="*/ 28 w 28"/>
                  <a:gd name="T11" fmla="*/ 14 h 18"/>
                  <a:gd name="T12" fmla="*/ 14 w 28"/>
                  <a:gd name="T13" fmla="*/ 0 h 18"/>
                  <a:gd name="T14" fmla="*/ 0 w 28"/>
                  <a:gd name="T15" fmla="*/ 14 h 18"/>
                  <a:gd name="T16" fmla="*/ 0 w 28"/>
                  <a:gd name="T17" fmla="*/ 16 h 18"/>
                  <a:gd name="T18" fmla="*/ 2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 y="18"/>
                    </a:moveTo>
                    <a:cubicBezTo>
                      <a:pt x="2" y="18"/>
                      <a:pt x="3" y="18"/>
                      <a:pt x="3" y="18"/>
                    </a:cubicBezTo>
                    <a:cubicBezTo>
                      <a:pt x="26" y="18"/>
                      <a:pt x="26" y="18"/>
                      <a:pt x="26" y="18"/>
                    </a:cubicBezTo>
                    <a:cubicBezTo>
                      <a:pt x="26" y="18"/>
                      <a:pt x="26" y="18"/>
                      <a:pt x="26" y="18"/>
                    </a:cubicBezTo>
                    <a:cubicBezTo>
                      <a:pt x="27" y="17"/>
                      <a:pt x="28" y="16"/>
                      <a:pt x="28" y="16"/>
                    </a:cubicBezTo>
                    <a:cubicBezTo>
                      <a:pt x="28" y="15"/>
                      <a:pt x="28" y="15"/>
                      <a:pt x="28" y="14"/>
                    </a:cubicBezTo>
                    <a:cubicBezTo>
                      <a:pt x="28" y="6"/>
                      <a:pt x="22" y="0"/>
                      <a:pt x="14" y="0"/>
                    </a:cubicBezTo>
                    <a:cubicBezTo>
                      <a:pt x="6" y="0"/>
                      <a:pt x="0" y="6"/>
                      <a:pt x="0" y="14"/>
                    </a:cubicBezTo>
                    <a:cubicBezTo>
                      <a:pt x="0" y="15"/>
                      <a:pt x="0" y="15"/>
                      <a:pt x="0" y="16"/>
                    </a:cubicBezTo>
                    <a:cubicBezTo>
                      <a:pt x="1" y="16"/>
                      <a:pt x="2" y="17"/>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72" name="Freeform 48"/>
              <p:cNvSpPr/>
              <p:nvPr/>
            </p:nvSpPr>
            <p:spPr bwMode="auto">
              <a:xfrm>
                <a:off x="-2227263" y="8264525"/>
                <a:ext cx="104775" cy="66675"/>
              </a:xfrm>
              <a:custGeom>
                <a:avLst/>
                <a:gdLst>
                  <a:gd name="T0" fmla="*/ 2 w 28"/>
                  <a:gd name="T1" fmla="*/ 18 h 18"/>
                  <a:gd name="T2" fmla="*/ 3 w 28"/>
                  <a:gd name="T3" fmla="*/ 18 h 18"/>
                  <a:gd name="T4" fmla="*/ 25 w 28"/>
                  <a:gd name="T5" fmla="*/ 18 h 18"/>
                  <a:gd name="T6" fmla="*/ 26 w 28"/>
                  <a:gd name="T7" fmla="*/ 18 h 18"/>
                  <a:gd name="T8" fmla="*/ 28 w 28"/>
                  <a:gd name="T9" fmla="*/ 16 h 18"/>
                  <a:gd name="T10" fmla="*/ 28 w 28"/>
                  <a:gd name="T11" fmla="*/ 14 h 18"/>
                  <a:gd name="T12" fmla="*/ 14 w 28"/>
                  <a:gd name="T13" fmla="*/ 0 h 18"/>
                  <a:gd name="T14" fmla="*/ 0 w 28"/>
                  <a:gd name="T15" fmla="*/ 14 h 18"/>
                  <a:gd name="T16" fmla="*/ 0 w 28"/>
                  <a:gd name="T17" fmla="*/ 16 h 18"/>
                  <a:gd name="T18" fmla="*/ 2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 y="18"/>
                    </a:moveTo>
                    <a:cubicBezTo>
                      <a:pt x="2" y="18"/>
                      <a:pt x="2" y="18"/>
                      <a:pt x="3" y="18"/>
                    </a:cubicBezTo>
                    <a:cubicBezTo>
                      <a:pt x="25" y="18"/>
                      <a:pt x="25" y="18"/>
                      <a:pt x="25" y="18"/>
                    </a:cubicBezTo>
                    <a:cubicBezTo>
                      <a:pt x="26" y="18"/>
                      <a:pt x="26" y="18"/>
                      <a:pt x="26" y="18"/>
                    </a:cubicBezTo>
                    <a:cubicBezTo>
                      <a:pt x="27" y="17"/>
                      <a:pt x="27" y="16"/>
                      <a:pt x="28" y="16"/>
                    </a:cubicBezTo>
                    <a:cubicBezTo>
                      <a:pt x="28" y="15"/>
                      <a:pt x="28" y="15"/>
                      <a:pt x="28" y="14"/>
                    </a:cubicBezTo>
                    <a:cubicBezTo>
                      <a:pt x="28" y="6"/>
                      <a:pt x="22" y="0"/>
                      <a:pt x="14" y="0"/>
                    </a:cubicBezTo>
                    <a:cubicBezTo>
                      <a:pt x="6" y="0"/>
                      <a:pt x="0" y="6"/>
                      <a:pt x="0" y="14"/>
                    </a:cubicBezTo>
                    <a:cubicBezTo>
                      <a:pt x="0" y="15"/>
                      <a:pt x="0" y="15"/>
                      <a:pt x="0" y="16"/>
                    </a:cubicBezTo>
                    <a:cubicBezTo>
                      <a:pt x="1" y="16"/>
                      <a:pt x="1" y="17"/>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73" name="Freeform 49"/>
              <p:cNvSpPr/>
              <p:nvPr/>
            </p:nvSpPr>
            <p:spPr bwMode="auto">
              <a:xfrm>
                <a:off x="-1995488" y="8264525"/>
                <a:ext cx="106363" cy="66675"/>
              </a:xfrm>
              <a:custGeom>
                <a:avLst/>
                <a:gdLst>
                  <a:gd name="T0" fmla="*/ 2 w 28"/>
                  <a:gd name="T1" fmla="*/ 18 h 18"/>
                  <a:gd name="T2" fmla="*/ 24 w 28"/>
                  <a:gd name="T3" fmla="*/ 18 h 18"/>
                  <a:gd name="T4" fmla="*/ 25 w 28"/>
                  <a:gd name="T5" fmla="*/ 18 h 18"/>
                  <a:gd name="T6" fmla="*/ 28 w 28"/>
                  <a:gd name="T7" fmla="*/ 15 h 18"/>
                  <a:gd name="T8" fmla="*/ 28 w 28"/>
                  <a:gd name="T9" fmla="*/ 14 h 18"/>
                  <a:gd name="T10" fmla="*/ 14 w 28"/>
                  <a:gd name="T11" fmla="*/ 0 h 18"/>
                  <a:gd name="T12" fmla="*/ 0 w 28"/>
                  <a:gd name="T13" fmla="*/ 14 h 18"/>
                  <a:gd name="T14" fmla="*/ 0 w 28"/>
                  <a:gd name="T15" fmla="*/ 17 h 18"/>
                  <a:gd name="T16" fmla="*/ 1 w 28"/>
                  <a:gd name="T17" fmla="*/ 18 h 18"/>
                  <a:gd name="T18" fmla="*/ 2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 y="18"/>
                    </a:moveTo>
                    <a:cubicBezTo>
                      <a:pt x="24" y="18"/>
                      <a:pt x="24" y="18"/>
                      <a:pt x="24" y="18"/>
                    </a:cubicBezTo>
                    <a:cubicBezTo>
                      <a:pt x="25" y="18"/>
                      <a:pt x="25" y="18"/>
                      <a:pt x="25" y="18"/>
                    </a:cubicBezTo>
                    <a:cubicBezTo>
                      <a:pt x="26" y="17"/>
                      <a:pt x="27" y="16"/>
                      <a:pt x="28" y="15"/>
                    </a:cubicBezTo>
                    <a:cubicBezTo>
                      <a:pt x="28" y="15"/>
                      <a:pt x="28" y="14"/>
                      <a:pt x="28" y="14"/>
                    </a:cubicBezTo>
                    <a:cubicBezTo>
                      <a:pt x="28" y="6"/>
                      <a:pt x="22" y="0"/>
                      <a:pt x="14" y="0"/>
                    </a:cubicBezTo>
                    <a:cubicBezTo>
                      <a:pt x="6" y="0"/>
                      <a:pt x="0" y="6"/>
                      <a:pt x="0" y="14"/>
                    </a:cubicBezTo>
                    <a:cubicBezTo>
                      <a:pt x="0" y="15"/>
                      <a:pt x="0" y="16"/>
                      <a:pt x="0" y="17"/>
                    </a:cubicBezTo>
                    <a:cubicBezTo>
                      <a:pt x="0" y="17"/>
                      <a:pt x="1" y="17"/>
                      <a:pt x="1" y="18"/>
                    </a:cubicBezTo>
                    <a:cubicBezTo>
                      <a:pt x="1" y="18"/>
                      <a:pt x="1" y="18"/>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74" name="Freeform 50"/>
              <p:cNvSpPr/>
              <p:nvPr/>
            </p:nvSpPr>
            <p:spPr bwMode="auto">
              <a:xfrm>
                <a:off x="-2513013" y="8331200"/>
                <a:ext cx="217488" cy="71438"/>
              </a:xfrm>
              <a:custGeom>
                <a:avLst/>
                <a:gdLst>
                  <a:gd name="T0" fmla="*/ 8 w 58"/>
                  <a:gd name="T1" fmla="*/ 0 h 19"/>
                  <a:gd name="T2" fmla="*/ 4 w 58"/>
                  <a:gd name="T3" fmla="*/ 1 h 19"/>
                  <a:gd name="T4" fmla="*/ 3 w 58"/>
                  <a:gd name="T5" fmla="*/ 12 h 19"/>
                  <a:gd name="T6" fmla="*/ 18 w 58"/>
                  <a:gd name="T7" fmla="*/ 19 h 19"/>
                  <a:gd name="T8" fmla="*/ 41 w 58"/>
                  <a:gd name="T9" fmla="*/ 19 h 19"/>
                  <a:gd name="T10" fmla="*/ 56 w 58"/>
                  <a:gd name="T11" fmla="*/ 12 h 19"/>
                  <a:gd name="T12" fmla="*/ 55 w 58"/>
                  <a:gd name="T13" fmla="*/ 1 h 19"/>
                  <a:gd name="T14" fmla="*/ 50 w 58"/>
                  <a:gd name="T15" fmla="*/ 0 h 19"/>
                  <a:gd name="T16" fmla="*/ 44 w 58"/>
                  <a:gd name="T17" fmla="*/ 2 h 19"/>
                  <a:gd name="T18" fmla="*/ 41 w 58"/>
                  <a:gd name="T19" fmla="*/ 4 h 19"/>
                  <a:gd name="T20" fmla="*/ 41 w 58"/>
                  <a:gd name="T21" fmla="*/ 4 h 19"/>
                  <a:gd name="T22" fmla="*/ 18 w 58"/>
                  <a:gd name="T23" fmla="*/ 4 h 19"/>
                  <a:gd name="T24" fmla="*/ 17 w 58"/>
                  <a:gd name="T25" fmla="*/ 4 h 19"/>
                  <a:gd name="T26" fmla="*/ 14 w 58"/>
                  <a:gd name="T27" fmla="*/ 2 h 19"/>
                  <a:gd name="T28" fmla="*/ 8 w 58"/>
                  <a:gd name="T2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9">
                    <a:moveTo>
                      <a:pt x="8" y="0"/>
                    </a:moveTo>
                    <a:cubicBezTo>
                      <a:pt x="7" y="0"/>
                      <a:pt x="5" y="0"/>
                      <a:pt x="4" y="1"/>
                    </a:cubicBezTo>
                    <a:cubicBezTo>
                      <a:pt x="1" y="4"/>
                      <a:pt x="0" y="9"/>
                      <a:pt x="3" y="12"/>
                    </a:cubicBezTo>
                    <a:cubicBezTo>
                      <a:pt x="7" y="16"/>
                      <a:pt x="12" y="19"/>
                      <a:pt x="18" y="19"/>
                    </a:cubicBezTo>
                    <a:cubicBezTo>
                      <a:pt x="41" y="19"/>
                      <a:pt x="41" y="19"/>
                      <a:pt x="41" y="19"/>
                    </a:cubicBezTo>
                    <a:cubicBezTo>
                      <a:pt x="46" y="19"/>
                      <a:pt x="52" y="16"/>
                      <a:pt x="56" y="12"/>
                    </a:cubicBezTo>
                    <a:cubicBezTo>
                      <a:pt x="58" y="9"/>
                      <a:pt x="58" y="4"/>
                      <a:pt x="55" y="1"/>
                    </a:cubicBezTo>
                    <a:cubicBezTo>
                      <a:pt x="53" y="0"/>
                      <a:pt x="52" y="0"/>
                      <a:pt x="50" y="0"/>
                    </a:cubicBezTo>
                    <a:cubicBezTo>
                      <a:pt x="48" y="0"/>
                      <a:pt x="46" y="1"/>
                      <a:pt x="44" y="2"/>
                    </a:cubicBezTo>
                    <a:cubicBezTo>
                      <a:pt x="43" y="3"/>
                      <a:pt x="42" y="4"/>
                      <a:pt x="41" y="4"/>
                    </a:cubicBezTo>
                    <a:cubicBezTo>
                      <a:pt x="41" y="4"/>
                      <a:pt x="41" y="4"/>
                      <a:pt x="41" y="4"/>
                    </a:cubicBezTo>
                    <a:cubicBezTo>
                      <a:pt x="18" y="4"/>
                      <a:pt x="18" y="4"/>
                      <a:pt x="18" y="4"/>
                    </a:cubicBezTo>
                    <a:cubicBezTo>
                      <a:pt x="18" y="4"/>
                      <a:pt x="18" y="4"/>
                      <a:pt x="17" y="4"/>
                    </a:cubicBezTo>
                    <a:cubicBezTo>
                      <a:pt x="16" y="4"/>
                      <a:pt x="15" y="3"/>
                      <a:pt x="14" y="2"/>
                    </a:cubicBezTo>
                    <a:cubicBezTo>
                      <a:pt x="13" y="1"/>
                      <a:pt x="11"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75" name="Freeform 51"/>
              <p:cNvSpPr/>
              <p:nvPr/>
            </p:nvSpPr>
            <p:spPr bwMode="auto">
              <a:xfrm>
                <a:off x="-2284413" y="8331200"/>
                <a:ext cx="217488" cy="71438"/>
              </a:xfrm>
              <a:custGeom>
                <a:avLst/>
                <a:gdLst>
                  <a:gd name="T0" fmla="*/ 13 w 58"/>
                  <a:gd name="T1" fmla="*/ 2 h 19"/>
                  <a:gd name="T2" fmla="*/ 13 w 58"/>
                  <a:gd name="T3" fmla="*/ 2 h 19"/>
                  <a:gd name="T4" fmla="*/ 13 w 58"/>
                  <a:gd name="T5" fmla="*/ 1 h 19"/>
                  <a:gd name="T6" fmla="*/ 13 w 58"/>
                  <a:gd name="T7" fmla="*/ 1 h 19"/>
                  <a:gd name="T8" fmla="*/ 12 w 58"/>
                  <a:gd name="T9" fmla="*/ 1 h 19"/>
                  <a:gd name="T10" fmla="*/ 12 w 58"/>
                  <a:gd name="T11" fmla="*/ 1 h 19"/>
                  <a:gd name="T12" fmla="*/ 12 w 58"/>
                  <a:gd name="T13" fmla="*/ 0 h 19"/>
                  <a:gd name="T14" fmla="*/ 11 w 58"/>
                  <a:gd name="T15" fmla="*/ 0 h 19"/>
                  <a:gd name="T16" fmla="*/ 11 w 58"/>
                  <a:gd name="T17" fmla="*/ 0 h 19"/>
                  <a:gd name="T18" fmla="*/ 11 w 58"/>
                  <a:gd name="T19" fmla="*/ 0 h 19"/>
                  <a:gd name="T20" fmla="*/ 10 w 58"/>
                  <a:gd name="T21" fmla="*/ 0 h 19"/>
                  <a:gd name="T22" fmla="*/ 10 w 58"/>
                  <a:gd name="T23" fmla="*/ 0 h 19"/>
                  <a:gd name="T24" fmla="*/ 9 w 58"/>
                  <a:gd name="T25" fmla="*/ 0 h 19"/>
                  <a:gd name="T26" fmla="*/ 9 w 58"/>
                  <a:gd name="T27" fmla="*/ 0 h 19"/>
                  <a:gd name="T28" fmla="*/ 9 w 58"/>
                  <a:gd name="T29" fmla="*/ 0 h 19"/>
                  <a:gd name="T30" fmla="*/ 8 w 58"/>
                  <a:gd name="T31" fmla="*/ 0 h 19"/>
                  <a:gd name="T32" fmla="*/ 8 w 58"/>
                  <a:gd name="T33" fmla="*/ 0 h 19"/>
                  <a:gd name="T34" fmla="*/ 7 w 58"/>
                  <a:gd name="T35" fmla="*/ 0 h 19"/>
                  <a:gd name="T36" fmla="*/ 7 w 58"/>
                  <a:gd name="T37" fmla="*/ 0 h 19"/>
                  <a:gd name="T38" fmla="*/ 6 w 58"/>
                  <a:gd name="T39" fmla="*/ 0 h 19"/>
                  <a:gd name="T40" fmla="*/ 6 w 58"/>
                  <a:gd name="T41" fmla="*/ 0 h 19"/>
                  <a:gd name="T42" fmla="*/ 5 w 58"/>
                  <a:gd name="T43" fmla="*/ 1 h 19"/>
                  <a:gd name="T44" fmla="*/ 5 w 58"/>
                  <a:gd name="T45" fmla="*/ 1 h 19"/>
                  <a:gd name="T46" fmla="*/ 4 w 58"/>
                  <a:gd name="T47" fmla="*/ 1 h 19"/>
                  <a:gd name="T48" fmla="*/ 3 w 58"/>
                  <a:gd name="T49" fmla="*/ 12 h 19"/>
                  <a:gd name="T50" fmla="*/ 18 w 58"/>
                  <a:gd name="T51" fmla="*/ 19 h 19"/>
                  <a:gd name="T52" fmla="*/ 40 w 58"/>
                  <a:gd name="T53" fmla="*/ 19 h 19"/>
                  <a:gd name="T54" fmla="*/ 56 w 58"/>
                  <a:gd name="T55" fmla="*/ 12 h 19"/>
                  <a:gd name="T56" fmla="*/ 55 w 58"/>
                  <a:gd name="T57" fmla="*/ 1 h 19"/>
                  <a:gd name="T58" fmla="*/ 54 w 58"/>
                  <a:gd name="T59" fmla="*/ 1 h 19"/>
                  <a:gd name="T60" fmla="*/ 53 w 58"/>
                  <a:gd name="T61" fmla="*/ 1 h 19"/>
                  <a:gd name="T62" fmla="*/ 52 w 58"/>
                  <a:gd name="T63" fmla="*/ 0 h 19"/>
                  <a:gd name="T64" fmla="*/ 52 w 58"/>
                  <a:gd name="T65" fmla="*/ 0 h 19"/>
                  <a:gd name="T66" fmla="*/ 51 w 58"/>
                  <a:gd name="T67" fmla="*/ 0 h 19"/>
                  <a:gd name="T68" fmla="*/ 51 w 58"/>
                  <a:gd name="T69" fmla="*/ 0 h 19"/>
                  <a:gd name="T70" fmla="*/ 50 w 58"/>
                  <a:gd name="T71" fmla="*/ 0 h 19"/>
                  <a:gd name="T72" fmla="*/ 50 w 58"/>
                  <a:gd name="T73" fmla="*/ 0 h 19"/>
                  <a:gd name="T74" fmla="*/ 50 w 58"/>
                  <a:gd name="T75" fmla="*/ 0 h 19"/>
                  <a:gd name="T76" fmla="*/ 49 w 58"/>
                  <a:gd name="T77" fmla="*/ 0 h 19"/>
                  <a:gd name="T78" fmla="*/ 49 w 58"/>
                  <a:gd name="T79" fmla="*/ 0 h 19"/>
                  <a:gd name="T80" fmla="*/ 48 w 58"/>
                  <a:gd name="T81" fmla="*/ 0 h 19"/>
                  <a:gd name="T82" fmla="*/ 48 w 58"/>
                  <a:gd name="T83" fmla="*/ 0 h 19"/>
                  <a:gd name="T84" fmla="*/ 48 w 58"/>
                  <a:gd name="T85" fmla="*/ 0 h 19"/>
                  <a:gd name="T86" fmla="*/ 47 w 58"/>
                  <a:gd name="T87" fmla="*/ 0 h 19"/>
                  <a:gd name="T88" fmla="*/ 47 w 58"/>
                  <a:gd name="T89" fmla="*/ 0 h 19"/>
                  <a:gd name="T90" fmla="*/ 47 w 58"/>
                  <a:gd name="T91" fmla="*/ 0 h 19"/>
                  <a:gd name="T92" fmla="*/ 46 w 58"/>
                  <a:gd name="T93" fmla="*/ 1 h 19"/>
                  <a:gd name="T94" fmla="*/ 46 w 58"/>
                  <a:gd name="T95" fmla="*/ 1 h 19"/>
                  <a:gd name="T96" fmla="*/ 46 w 58"/>
                  <a:gd name="T97" fmla="*/ 1 h 19"/>
                  <a:gd name="T98" fmla="*/ 45 w 58"/>
                  <a:gd name="T99" fmla="*/ 1 h 19"/>
                  <a:gd name="T100" fmla="*/ 45 w 58"/>
                  <a:gd name="T101" fmla="*/ 2 h 19"/>
                  <a:gd name="T102" fmla="*/ 45 w 58"/>
                  <a:gd name="T103" fmla="*/ 2 h 19"/>
                  <a:gd name="T104" fmla="*/ 44 w 58"/>
                  <a:gd name="T105" fmla="*/ 2 h 19"/>
                  <a:gd name="T106" fmla="*/ 41 w 58"/>
                  <a:gd name="T107" fmla="*/ 4 h 19"/>
                  <a:gd name="T108" fmla="*/ 40 w 58"/>
                  <a:gd name="T109" fmla="*/ 4 h 19"/>
                  <a:gd name="T110" fmla="*/ 18 w 58"/>
                  <a:gd name="T111" fmla="*/ 4 h 19"/>
                  <a:gd name="T112" fmla="*/ 17 w 58"/>
                  <a:gd name="T113" fmla="*/ 4 h 19"/>
                  <a:gd name="T114" fmla="*/ 14 w 58"/>
                  <a:gd name="T115" fmla="*/ 2 h 19"/>
                  <a:gd name="T116" fmla="*/ 13 w 58"/>
                  <a:gd name="T1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 h="19">
                    <a:moveTo>
                      <a:pt x="13" y="2"/>
                    </a:moveTo>
                    <a:cubicBezTo>
                      <a:pt x="13" y="2"/>
                      <a:pt x="13" y="2"/>
                      <a:pt x="13" y="2"/>
                    </a:cubicBezTo>
                    <a:cubicBezTo>
                      <a:pt x="13" y="1"/>
                      <a:pt x="13" y="1"/>
                      <a:pt x="13" y="1"/>
                    </a:cubicBezTo>
                    <a:cubicBezTo>
                      <a:pt x="13" y="1"/>
                      <a:pt x="13" y="1"/>
                      <a:pt x="13" y="1"/>
                    </a:cubicBezTo>
                    <a:cubicBezTo>
                      <a:pt x="12" y="1"/>
                      <a:pt x="12" y="1"/>
                      <a:pt x="12" y="1"/>
                    </a:cubicBezTo>
                    <a:cubicBezTo>
                      <a:pt x="12" y="1"/>
                      <a:pt x="12" y="1"/>
                      <a:pt x="12" y="1"/>
                    </a:cubicBezTo>
                    <a:cubicBezTo>
                      <a:pt x="12" y="1"/>
                      <a:pt x="12" y="0"/>
                      <a:pt x="12"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9" y="0"/>
                    </a:cubicBezTo>
                    <a:cubicBezTo>
                      <a:pt x="9" y="0"/>
                      <a:pt x="9" y="0"/>
                      <a:pt x="9" y="0"/>
                    </a:cubicBezTo>
                    <a:cubicBezTo>
                      <a:pt x="9" y="0"/>
                      <a:pt x="9" y="0"/>
                      <a:pt x="9" y="0"/>
                    </a:cubicBezTo>
                    <a:cubicBezTo>
                      <a:pt x="8" y="0"/>
                      <a:pt x="8" y="0"/>
                      <a:pt x="8" y="0"/>
                    </a:cubicBezTo>
                    <a:cubicBezTo>
                      <a:pt x="8" y="0"/>
                      <a:pt x="8" y="0"/>
                      <a:pt x="8" y="0"/>
                    </a:cubicBezTo>
                    <a:cubicBezTo>
                      <a:pt x="8" y="0"/>
                      <a:pt x="8" y="0"/>
                      <a:pt x="7" y="0"/>
                    </a:cubicBezTo>
                    <a:cubicBezTo>
                      <a:pt x="7" y="0"/>
                      <a:pt x="7" y="0"/>
                      <a:pt x="7" y="0"/>
                    </a:cubicBezTo>
                    <a:cubicBezTo>
                      <a:pt x="7" y="0"/>
                      <a:pt x="6" y="0"/>
                      <a:pt x="6" y="0"/>
                    </a:cubicBezTo>
                    <a:cubicBezTo>
                      <a:pt x="6" y="0"/>
                      <a:pt x="6" y="0"/>
                      <a:pt x="6" y="0"/>
                    </a:cubicBezTo>
                    <a:cubicBezTo>
                      <a:pt x="5" y="0"/>
                      <a:pt x="5" y="0"/>
                      <a:pt x="5" y="1"/>
                    </a:cubicBezTo>
                    <a:cubicBezTo>
                      <a:pt x="5" y="1"/>
                      <a:pt x="5" y="1"/>
                      <a:pt x="5" y="1"/>
                    </a:cubicBezTo>
                    <a:cubicBezTo>
                      <a:pt x="4" y="1"/>
                      <a:pt x="4" y="1"/>
                      <a:pt x="4" y="1"/>
                    </a:cubicBezTo>
                    <a:cubicBezTo>
                      <a:pt x="1" y="4"/>
                      <a:pt x="0" y="9"/>
                      <a:pt x="3" y="12"/>
                    </a:cubicBezTo>
                    <a:cubicBezTo>
                      <a:pt x="6" y="16"/>
                      <a:pt x="12" y="19"/>
                      <a:pt x="18" y="19"/>
                    </a:cubicBezTo>
                    <a:cubicBezTo>
                      <a:pt x="40" y="19"/>
                      <a:pt x="40" y="19"/>
                      <a:pt x="40" y="19"/>
                    </a:cubicBezTo>
                    <a:cubicBezTo>
                      <a:pt x="46" y="19"/>
                      <a:pt x="52" y="16"/>
                      <a:pt x="56" y="12"/>
                    </a:cubicBezTo>
                    <a:cubicBezTo>
                      <a:pt x="58" y="9"/>
                      <a:pt x="58" y="4"/>
                      <a:pt x="55" y="1"/>
                    </a:cubicBezTo>
                    <a:cubicBezTo>
                      <a:pt x="54" y="1"/>
                      <a:pt x="54" y="1"/>
                      <a:pt x="54" y="1"/>
                    </a:cubicBezTo>
                    <a:cubicBezTo>
                      <a:pt x="54" y="1"/>
                      <a:pt x="53" y="1"/>
                      <a:pt x="53" y="1"/>
                    </a:cubicBezTo>
                    <a:cubicBezTo>
                      <a:pt x="53" y="0"/>
                      <a:pt x="53" y="0"/>
                      <a:pt x="52" y="0"/>
                    </a:cubicBezTo>
                    <a:cubicBezTo>
                      <a:pt x="52" y="0"/>
                      <a:pt x="52" y="0"/>
                      <a:pt x="52" y="0"/>
                    </a:cubicBezTo>
                    <a:cubicBezTo>
                      <a:pt x="52" y="0"/>
                      <a:pt x="52" y="0"/>
                      <a:pt x="51" y="0"/>
                    </a:cubicBezTo>
                    <a:cubicBezTo>
                      <a:pt x="51" y="0"/>
                      <a:pt x="51" y="0"/>
                      <a:pt x="51" y="0"/>
                    </a:cubicBezTo>
                    <a:cubicBezTo>
                      <a:pt x="51" y="0"/>
                      <a:pt x="50" y="0"/>
                      <a:pt x="50" y="0"/>
                    </a:cubicBezTo>
                    <a:cubicBezTo>
                      <a:pt x="50" y="0"/>
                      <a:pt x="50" y="0"/>
                      <a:pt x="50" y="0"/>
                    </a:cubicBezTo>
                    <a:cubicBezTo>
                      <a:pt x="50" y="0"/>
                      <a:pt x="50" y="0"/>
                      <a:pt x="50" y="0"/>
                    </a:cubicBezTo>
                    <a:cubicBezTo>
                      <a:pt x="49" y="0"/>
                      <a:pt x="49" y="0"/>
                      <a:pt x="49" y="0"/>
                    </a:cubicBezTo>
                    <a:cubicBezTo>
                      <a:pt x="49" y="0"/>
                      <a:pt x="49" y="0"/>
                      <a:pt x="49" y="0"/>
                    </a:cubicBezTo>
                    <a:cubicBezTo>
                      <a:pt x="49" y="0"/>
                      <a:pt x="49" y="0"/>
                      <a:pt x="48" y="0"/>
                    </a:cubicBezTo>
                    <a:cubicBezTo>
                      <a:pt x="48" y="0"/>
                      <a:pt x="48" y="0"/>
                      <a:pt x="48" y="0"/>
                    </a:cubicBezTo>
                    <a:cubicBezTo>
                      <a:pt x="48" y="0"/>
                      <a:pt x="48" y="0"/>
                      <a:pt x="48" y="0"/>
                    </a:cubicBezTo>
                    <a:cubicBezTo>
                      <a:pt x="48" y="0"/>
                      <a:pt x="47" y="0"/>
                      <a:pt x="47" y="0"/>
                    </a:cubicBezTo>
                    <a:cubicBezTo>
                      <a:pt x="47" y="0"/>
                      <a:pt x="47" y="0"/>
                      <a:pt x="47" y="0"/>
                    </a:cubicBezTo>
                    <a:cubicBezTo>
                      <a:pt x="47" y="0"/>
                      <a:pt x="47" y="0"/>
                      <a:pt x="47" y="0"/>
                    </a:cubicBezTo>
                    <a:cubicBezTo>
                      <a:pt x="47" y="0"/>
                      <a:pt x="46" y="1"/>
                      <a:pt x="46" y="1"/>
                    </a:cubicBezTo>
                    <a:cubicBezTo>
                      <a:pt x="46" y="1"/>
                      <a:pt x="46" y="1"/>
                      <a:pt x="46" y="1"/>
                    </a:cubicBezTo>
                    <a:cubicBezTo>
                      <a:pt x="46" y="1"/>
                      <a:pt x="46" y="1"/>
                      <a:pt x="46" y="1"/>
                    </a:cubicBezTo>
                    <a:cubicBezTo>
                      <a:pt x="46" y="1"/>
                      <a:pt x="45" y="1"/>
                      <a:pt x="45" y="1"/>
                    </a:cubicBezTo>
                    <a:cubicBezTo>
                      <a:pt x="45" y="1"/>
                      <a:pt x="45" y="1"/>
                      <a:pt x="45" y="2"/>
                    </a:cubicBezTo>
                    <a:cubicBezTo>
                      <a:pt x="45" y="2"/>
                      <a:pt x="45" y="2"/>
                      <a:pt x="45" y="2"/>
                    </a:cubicBezTo>
                    <a:cubicBezTo>
                      <a:pt x="45" y="2"/>
                      <a:pt x="44" y="2"/>
                      <a:pt x="44" y="2"/>
                    </a:cubicBezTo>
                    <a:cubicBezTo>
                      <a:pt x="43" y="3"/>
                      <a:pt x="42" y="4"/>
                      <a:pt x="41" y="4"/>
                    </a:cubicBezTo>
                    <a:cubicBezTo>
                      <a:pt x="41" y="4"/>
                      <a:pt x="41" y="4"/>
                      <a:pt x="40" y="4"/>
                    </a:cubicBezTo>
                    <a:cubicBezTo>
                      <a:pt x="18" y="4"/>
                      <a:pt x="18" y="4"/>
                      <a:pt x="18" y="4"/>
                    </a:cubicBezTo>
                    <a:cubicBezTo>
                      <a:pt x="18" y="4"/>
                      <a:pt x="17" y="4"/>
                      <a:pt x="17" y="4"/>
                    </a:cubicBezTo>
                    <a:cubicBezTo>
                      <a:pt x="16" y="4"/>
                      <a:pt x="15" y="3"/>
                      <a:pt x="14" y="2"/>
                    </a:cubicBezTo>
                    <a:cubicBezTo>
                      <a:pt x="14" y="2"/>
                      <a:pt x="14" y="2"/>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76" name="Freeform 52"/>
              <p:cNvSpPr/>
              <p:nvPr/>
            </p:nvSpPr>
            <p:spPr bwMode="auto">
              <a:xfrm>
                <a:off x="-2054225" y="8331200"/>
                <a:ext cx="217488" cy="71438"/>
              </a:xfrm>
              <a:custGeom>
                <a:avLst/>
                <a:gdLst>
                  <a:gd name="T0" fmla="*/ 14 w 58"/>
                  <a:gd name="T1" fmla="*/ 2 h 19"/>
                  <a:gd name="T2" fmla="*/ 8 w 58"/>
                  <a:gd name="T3" fmla="*/ 0 h 19"/>
                  <a:gd name="T4" fmla="*/ 3 w 58"/>
                  <a:gd name="T5" fmla="*/ 1 h 19"/>
                  <a:gd name="T6" fmla="*/ 3 w 58"/>
                  <a:gd name="T7" fmla="*/ 12 h 19"/>
                  <a:gd name="T8" fmla="*/ 18 w 58"/>
                  <a:gd name="T9" fmla="*/ 19 h 19"/>
                  <a:gd name="T10" fmla="*/ 40 w 58"/>
                  <a:gd name="T11" fmla="*/ 19 h 19"/>
                  <a:gd name="T12" fmla="*/ 55 w 58"/>
                  <a:gd name="T13" fmla="*/ 12 h 19"/>
                  <a:gd name="T14" fmla="*/ 54 w 58"/>
                  <a:gd name="T15" fmla="*/ 1 h 19"/>
                  <a:gd name="T16" fmla="*/ 50 w 58"/>
                  <a:gd name="T17" fmla="*/ 0 h 19"/>
                  <a:gd name="T18" fmla="*/ 44 w 58"/>
                  <a:gd name="T19" fmla="*/ 2 h 19"/>
                  <a:gd name="T20" fmla="*/ 42 w 58"/>
                  <a:gd name="T21" fmla="*/ 4 h 19"/>
                  <a:gd name="T22" fmla="*/ 40 w 58"/>
                  <a:gd name="T23" fmla="*/ 4 h 19"/>
                  <a:gd name="T24" fmla="*/ 18 w 58"/>
                  <a:gd name="T25" fmla="*/ 4 h 19"/>
                  <a:gd name="T26" fmla="*/ 18 w 58"/>
                  <a:gd name="T27" fmla="*/ 4 h 19"/>
                  <a:gd name="T28" fmla="*/ 14 w 58"/>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9">
                    <a:moveTo>
                      <a:pt x="14" y="2"/>
                    </a:moveTo>
                    <a:cubicBezTo>
                      <a:pt x="12" y="1"/>
                      <a:pt x="10" y="0"/>
                      <a:pt x="8" y="0"/>
                    </a:cubicBezTo>
                    <a:cubicBezTo>
                      <a:pt x="7" y="0"/>
                      <a:pt x="5" y="0"/>
                      <a:pt x="3" y="1"/>
                    </a:cubicBezTo>
                    <a:cubicBezTo>
                      <a:pt x="0" y="4"/>
                      <a:pt x="0" y="9"/>
                      <a:pt x="3" y="12"/>
                    </a:cubicBezTo>
                    <a:cubicBezTo>
                      <a:pt x="6" y="16"/>
                      <a:pt x="12" y="19"/>
                      <a:pt x="18" y="19"/>
                    </a:cubicBezTo>
                    <a:cubicBezTo>
                      <a:pt x="40" y="19"/>
                      <a:pt x="40" y="19"/>
                      <a:pt x="40" y="19"/>
                    </a:cubicBezTo>
                    <a:cubicBezTo>
                      <a:pt x="46" y="19"/>
                      <a:pt x="52" y="16"/>
                      <a:pt x="55" y="12"/>
                    </a:cubicBezTo>
                    <a:cubicBezTo>
                      <a:pt x="58" y="9"/>
                      <a:pt x="58" y="4"/>
                      <a:pt x="54" y="1"/>
                    </a:cubicBezTo>
                    <a:cubicBezTo>
                      <a:pt x="53" y="0"/>
                      <a:pt x="51" y="0"/>
                      <a:pt x="50" y="0"/>
                    </a:cubicBezTo>
                    <a:cubicBezTo>
                      <a:pt x="48" y="0"/>
                      <a:pt x="46" y="1"/>
                      <a:pt x="44" y="2"/>
                    </a:cubicBezTo>
                    <a:cubicBezTo>
                      <a:pt x="43" y="3"/>
                      <a:pt x="43" y="4"/>
                      <a:pt x="42" y="4"/>
                    </a:cubicBezTo>
                    <a:cubicBezTo>
                      <a:pt x="41" y="4"/>
                      <a:pt x="41" y="4"/>
                      <a:pt x="40" y="4"/>
                    </a:cubicBezTo>
                    <a:cubicBezTo>
                      <a:pt x="18" y="4"/>
                      <a:pt x="18" y="4"/>
                      <a:pt x="18" y="4"/>
                    </a:cubicBezTo>
                    <a:cubicBezTo>
                      <a:pt x="18" y="4"/>
                      <a:pt x="18" y="4"/>
                      <a:pt x="18" y="4"/>
                    </a:cubicBezTo>
                    <a:cubicBezTo>
                      <a:pt x="16" y="4"/>
                      <a:pt x="15" y="3"/>
                      <a:pt x="1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77" name="Freeform 53"/>
              <p:cNvSpPr/>
              <p:nvPr/>
            </p:nvSpPr>
            <p:spPr bwMode="auto">
              <a:xfrm>
                <a:off x="-2949575" y="1719263"/>
                <a:ext cx="574675" cy="544513"/>
              </a:xfrm>
              <a:custGeom>
                <a:avLst/>
                <a:gdLst>
                  <a:gd name="T0" fmla="*/ 26 w 153"/>
                  <a:gd name="T1" fmla="*/ 145 h 145"/>
                  <a:gd name="T2" fmla="*/ 52 w 153"/>
                  <a:gd name="T3" fmla="*/ 119 h 145"/>
                  <a:gd name="T4" fmla="*/ 52 w 153"/>
                  <a:gd name="T5" fmla="*/ 119 h 145"/>
                  <a:gd name="T6" fmla="*/ 52 w 153"/>
                  <a:gd name="T7" fmla="*/ 33 h 145"/>
                  <a:gd name="T8" fmla="*/ 137 w 153"/>
                  <a:gd name="T9" fmla="*/ 33 h 145"/>
                  <a:gd name="T10" fmla="*/ 137 w 153"/>
                  <a:gd name="T11" fmla="*/ 94 h 145"/>
                  <a:gd name="T12" fmla="*/ 127 w 153"/>
                  <a:gd name="T13" fmla="*/ 93 h 145"/>
                  <a:gd name="T14" fmla="*/ 101 w 153"/>
                  <a:gd name="T15" fmla="*/ 119 h 145"/>
                  <a:gd name="T16" fmla="*/ 127 w 153"/>
                  <a:gd name="T17" fmla="*/ 145 h 145"/>
                  <a:gd name="T18" fmla="*/ 153 w 153"/>
                  <a:gd name="T19" fmla="*/ 119 h 145"/>
                  <a:gd name="T20" fmla="*/ 153 w 153"/>
                  <a:gd name="T21" fmla="*/ 119 h 145"/>
                  <a:gd name="T22" fmla="*/ 153 w 153"/>
                  <a:gd name="T23" fmla="*/ 119 h 145"/>
                  <a:gd name="T24" fmla="*/ 153 w 153"/>
                  <a:gd name="T25" fmla="*/ 33 h 145"/>
                  <a:gd name="T26" fmla="*/ 153 w 153"/>
                  <a:gd name="T27" fmla="*/ 0 h 145"/>
                  <a:gd name="T28" fmla="*/ 137 w 153"/>
                  <a:gd name="T29" fmla="*/ 0 h 145"/>
                  <a:gd name="T30" fmla="*/ 52 w 153"/>
                  <a:gd name="T31" fmla="*/ 0 h 145"/>
                  <a:gd name="T32" fmla="*/ 36 w 153"/>
                  <a:gd name="T33" fmla="*/ 0 h 145"/>
                  <a:gd name="T34" fmla="*/ 36 w 153"/>
                  <a:gd name="T35" fmla="*/ 33 h 145"/>
                  <a:gd name="T36" fmla="*/ 36 w 153"/>
                  <a:gd name="T37" fmla="*/ 94 h 145"/>
                  <a:gd name="T38" fmla="*/ 26 w 153"/>
                  <a:gd name="T39" fmla="*/ 93 h 145"/>
                  <a:gd name="T40" fmla="*/ 0 w 153"/>
                  <a:gd name="T41" fmla="*/ 119 h 145"/>
                  <a:gd name="T42" fmla="*/ 26 w 153"/>
                  <a:gd name="T43"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145">
                    <a:moveTo>
                      <a:pt x="26" y="145"/>
                    </a:moveTo>
                    <a:cubicBezTo>
                      <a:pt x="40" y="145"/>
                      <a:pt x="52" y="133"/>
                      <a:pt x="52" y="119"/>
                    </a:cubicBezTo>
                    <a:cubicBezTo>
                      <a:pt x="52" y="119"/>
                      <a:pt x="52" y="119"/>
                      <a:pt x="52" y="119"/>
                    </a:cubicBezTo>
                    <a:cubicBezTo>
                      <a:pt x="52" y="33"/>
                      <a:pt x="52" y="33"/>
                      <a:pt x="52" y="33"/>
                    </a:cubicBezTo>
                    <a:cubicBezTo>
                      <a:pt x="137" y="33"/>
                      <a:pt x="137" y="33"/>
                      <a:pt x="137" y="33"/>
                    </a:cubicBezTo>
                    <a:cubicBezTo>
                      <a:pt x="137" y="94"/>
                      <a:pt x="137" y="94"/>
                      <a:pt x="137" y="94"/>
                    </a:cubicBezTo>
                    <a:cubicBezTo>
                      <a:pt x="134" y="93"/>
                      <a:pt x="130" y="93"/>
                      <a:pt x="127" y="93"/>
                    </a:cubicBezTo>
                    <a:cubicBezTo>
                      <a:pt x="112" y="93"/>
                      <a:pt x="101" y="104"/>
                      <a:pt x="101" y="119"/>
                    </a:cubicBezTo>
                    <a:cubicBezTo>
                      <a:pt x="101" y="133"/>
                      <a:pt x="112" y="145"/>
                      <a:pt x="127" y="145"/>
                    </a:cubicBezTo>
                    <a:cubicBezTo>
                      <a:pt x="141" y="145"/>
                      <a:pt x="153" y="133"/>
                      <a:pt x="153" y="119"/>
                    </a:cubicBezTo>
                    <a:cubicBezTo>
                      <a:pt x="153" y="119"/>
                      <a:pt x="153" y="119"/>
                      <a:pt x="153" y="119"/>
                    </a:cubicBezTo>
                    <a:cubicBezTo>
                      <a:pt x="153" y="119"/>
                      <a:pt x="153" y="119"/>
                      <a:pt x="153" y="119"/>
                    </a:cubicBezTo>
                    <a:cubicBezTo>
                      <a:pt x="153" y="33"/>
                      <a:pt x="153" y="33"/>
                      <a:pt x="153" y="33"/>
                    </a:cubicBezTo>
                    <a:cubicBezTo>
                      <a:pt x="153" y="0"/>
                      <a:pt x="153" y="0"/>
                      <a:pt x="153" y="0"/>
                    </a:cubicBezTo>
                    <a:cubicBezTo>
                      <a:pt x="137" y="0"/>
                      <a:pt x="137" y="0"/>
                      <a:pt x="137" y="0"/>
                    </a:cubicBezTo>
                    <a:cubicBezTo>
                      <a:pt x="52" y="0"/>
                      <a:pt x="52" y="0"/>
                      <a:pt x="52" y="0"/>
                    </a:cubicBezTo>
                    <a:cubicBezTo>
                      <a:pt x="36" y="0"/>
                      <a:pt x="36" y="0"/>
                      <a:pt x="36" y="0"/>
                    </a:cubicBezTo>
                    <a:cubicBezTo>
                      <a:pt x="36" y="33"/>
                      <a:pt x="36" y="33"/>
                      <a:pt x="36" y="33"/>
                    </a:cubicBezTo>
                    <a:cubicBezTo>
                      <a:pt x="36" y="94"/>
                      <a:pt x="36" y="94"/>
                      <a:pt x="36" y="94"/>
                    </a:cubicBezTo>
                    <a:cubicBezTo>
                      <a:pt x="33" y="93"/>
                      <a:pt x="29" y="93"/>
                      <a:pt x="26" y="93"/>
                    </a:cubicBezTo>
                    <a:cubicBezTo>
                      <a:pt x="11" y="93"/>
                      <a:pt x="0" y="104"/>
                      <a:pt x="0" y="119"/>
                    </a:cubicBezTo>
                    <a:cubicBezTo>
                      <a:pt x="0" y="133"/>
                      <a:pt x="11" y="145"/>
                      <a:pt x="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78" name="Freeform 54"/>
              <p:cNvSpPr/>
              <p:nvPr/>
            </p:nvSpPr>
            <p:spPr bwMode="auto">
              <a:xfrm>
                <a:off x="-1382713" y="8283575"/>
                <a:ext cx="195263" cy="63500"/>
              </a:xfrm>
              <a:custGeom>
                <a:avLst/>
                <a:gdLst>
                  <a:gd name="T0" fmla="*/ 3 w 123"/>
                  <a:gd name="T1" fmla="*/ 0 h 40"/>
                  <a:gd name="T2" fmla="*/ 0 w 123"/>
                  <a:gd name="T3" fmla="*/ 40 h 40"/>
                  <a:gd name="T4" fmla="*/ 123 w 123"/>
                  <a:gd name="T5" fmla="*/ 40 h 40"/>
                  <a:gd name="T6" fmla="*/ 121 w 123"/>
                  <a:gd name="T7" fmla="*/ 0 h 40"/>
                  <a:gd name="T8" fmla="*/ 3 w 123"/>
                  <a:gd name="T9" fmla="*/ 0 h 40"/>
                </a:gdLst>
                <a:ahLst/>
                <a:cxnLst>
                  <a:cxn ang="0">
                    <a:pos x="T0" y="T1"/>
                  </a:cxn>
                  <a:cxn ang="0">
                    <a:pos x="T2" y="T3"/>
                  </a:cxn>
                  <a:cxn ang="0">
                    <a:pos x="T4" y="T5"/>
                  </a:cxn>
                  <a:cxn ang="0">
                    <a:pos x="T6" y="T7"/>
                  </a:cxn>
                  <a:cxn ang="0">
                    <a:pos x="T8" y="T9"/>
                  </a:cxn>
                </a:cxnLst>
                <a:rect l="0" t="0" r="r" b="b"/>
                <a:pathLst>
                  <a:path w="123" h="40">
                    <a:moveTo>
                      <a:pt x="3" y="0"/>
                    </a:moveTo>
                    <a:lnTo>
                      <a:pt x="0" y="40"/>
                    </a:lnTo>
                    <a:lnTo>
                      <a:pt x="123" y="40"/>
                    </a:lnTo>
                    <a:lnTo>
                      <a:pt x="121"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79" name="Freeform 55"/>
              <p:cNvSpPr>
                <a:spLocks noEditPoints="1"/>
              </p:cNvSpPr>
              <p:nvPr/>
            </p:nvSpPr>
            <p:spPr bwMode="auto">
              <a:xfrm>
                <a:off x="-1555750" y="7926388"/>
                <a:ext cx="546100" cy="338138"/>
              </a:xfrm>
              <a:custGeom>
                <a:avLst/>
                <a:gdLst>
                  <a:gd name="T0" fmla="*/ 230 w 344"/>
                  <a:gd name="T1" fmla="*/ 213 h 213"/>
                  <a:gd name="T2" fmla="*/ 344 w 344"/>
                  <a:gd name="T3" fmla="*/ 213 h 213"/>
                  <a:gd name="T4" fmla="*/ 344 w 344"/>
                  <a:gd name="T5" fmla="*/ 0 h 213"/>
                  <a:gd name="T6" fmla="*/ 171 w 344"/>
                  <a:gd name="T7" fmla="*/ 0 h 213"/>
                  <a:gd name="T8" fmla="*/ 171 w 344"/>
                  <a:gd name="T9" fmla="*/ 26 h 213"/>
                  <a:gd name="T10" fmla="*/ 313 w 344"/>
                  <a:gd name="T11" fmla="*/ 26 h 213"/>
                  <a:gd name="T12" fmla="*/ 313 w 344"/>
                  <a:gd name="T13" fmla="*/ 187 h 213"/>
                  <a:gd name="T14" fmla="*/ 228 w 344"/>
                  <a:gd name="T15" fmla="*/ 187 h 213"/>
                  <a:gd name="T16" fmla="*/ 171 w 344"/>
                  <a:gd name="T17" fmla="*/ 187 h 213"/>
                  <a:gd name="T18" fmla="*/ 171 w 344"/>
                  <a:gd name="T19" fmla="*/ 213 h 213"/>
                  <a:gd name="T20" fmla="*/ 230 w 344"/>
                  <a:gd name="T21" fmla="*/ 213 h 213"/>
                  <a:gd name="T22" fmla="*/ 171 w 344"/>
                  <a:gd name="T23" fmla="*/ 0 h 213"/>
                  <a:gd name="T24" fmla="*/ 0 w 344"/>
                  <a:gd name="T25" fmla="*/ 0 h 213"/>
                  <a:gd name="T26" fmla="*/ 0 w 344"/>
                  <a:gd name="T27" fmla="*/ 213 h 213"/>
                  <a:gd name="T28" fmla="*/ 112 w 344"/>
                  <a:gd name="T29" fmla="*/ 213 h 213"/>
                  <a:gd name="T30" fmla="*/ 171 w 344"/>
                  <a:gd name="T31" fmla="*/ 213 h 213"/>
                  <a:gd name="T32" fmla="*/ 171 w 344"/>
                  <a:gd name="T33" fmla="*/ 187 h 213"/>
                  <a:gd name="T34" fmla="*/ 114 w 344"/>
                  <a:gd name="T35" fmla="*/ 187 h 213"/>
                  <a:gd name="T36" fmla="*/ 31 w 344"/>
                  <a:gd name="T37" fmla="*/ 187 h 213"/>
                  <a:gd name="T38" fmla="*/ 31 w 344"/>
                  <a:gd name="T39" fmla="*/ 187 h 213"/>
                  <a:gd name="T40" fmla="*/ 31 w 344"/>
                  <a:gd name="T41" fmla="*/ 26 h 213"/>
                  <a:gd name="T42" fmla="*/ 171 w 344"/>
                  <a:gd name="T43" fmla="*/ 26 h 213"/>
                  <a:gd name="T44" fmla="*/ 171 w 344"/>
                  <a:gd name="T4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4" h="213">
                    <a:moveTo>
                      <a:pt x="230" y="213"/>
                    </a:moveTo>
                    <a:lnTo>
                      <a:pt x="344" y="213"/>
                    </a:lnTo>
                    <a:lnTo>
                      <a:pt x="344" y="0"/>
                    </a:lnTo>
                    <a:lnTo>
                      <a:pt x="171" y="0"/>
                    </a:lnTo>
                    <a:lnTo>
                      <a:pt x="171" y="26"/>
                    </a:lnTo>
                    <a:lnTo>
                      <a:pt x="313" y="26"/>
                    </a:lnTo>
                    <a:lnTo>
                      <a:pt x="313" y="187"/>
                    </a:lnTo>
                    <a:lnTo>
                      <a:pt x="228" y="187"/>
                    </a:lnTo>
                    <a:lnTo>
                      <a:pt x="171" y="187"/>
                    </a:lnTo>
                    <a:lnTo>
                      <a:pt x="171" y="213"/>
                    </a:lnTo>
                    <a:lnTo>
                      <a:pt x="230" y="213"/>
                    </a:lnTo>
                    <a:close/>
                    <a:moveTo>
                      <a:pt x="171" y="0"/>
                    </a:moveTo>
                    <a:lnTo>
                      <a:pt x="0" y="0"/>
                    </a:lnTo>
                    <a:lnTo>
                      <a:pt x="0" y="213"/>
                    </a:lnTo>
                    <a:lnTo>
                      <a:pt x="112" y="213"/>
                    </a:lnTo>
                    <a:lnTo>
                      <a:pt x="171" y="213"/>
                    </a:lnTo>
                    <a:lnTo>
                      <a:pt x="171" y="187"/>
                    </a:lnTo>
                    <a:lnTo>
                      <a:pt x="114" y="187"/>
                    </a:lnTo>
                    <a:lnTo>
                      <a:pt x="31" y="187"/>
                    </a:lnTo>
                    <a:lnTo>
                      <a:pt x="31" y="187"/>
                    </a:lnTo>
                    <a:lnTo>
                      <a:pt x="31" y="26"/>
                    </a:lnTo>
                    <a:lnTo>
                      <a:pt x="171" y="26"/>
                    </a:lnTo>
                    <a:lnTo>
                      <a:pt x="1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80" name="Freeform 56"/>
              <p:cNvSpPr/>
              <p:nvPr/>
            </p:nvSpPr>
            <p:spPr bwMode="auto">
              <a:xfrm>
                <a:off x="-1419225" y="8366125"/>
                <a:ext cx="269875" cy="25400"/>
              </a:xfrm>
              <a:custGeom>
                <a:avLst/>
                <a:gdLst>
                  <a:gd name="T0" fmla="*/ 0 w 170"/>
                  <a:gd name="T1" fmla="*/ 0 h 16"/>
                  <a:gd name="T2" fmla="*/ 0 w 170"/>
                  <a:gd name="T3" fmla="*/ 16 h 16"/>
                  <a:gd name="T4" fmla="*/ 170 w 170"/>
                  <a:gd name="T5" fmla="*/ 16 h 16"/>
                  <a:gd name="T6" fmla="*/ 170 w 170"/>
                  <a:gd name="T7" fmla="*/ 0 h 16"/>
                  <a:gd name="T8" fmla="*/ 146 w 170"/>
                  <a:gd name="T9" fmla="*/ 0 h 16"/>
                  <a:gd name="T10" fmla="*/ 23 w 170"/>
                  <a:gd name="T11" fmla="*/ 0 h 16"/>
                  <a:gd name="T12" fmla="*/ 0 w 17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70" h="16">
                    <a:moveTo>
                      <a:pt x="0" y="0"/>
                    </a:moveTo>
                    <a:lnTo>
                      <a:pt x="0" y="16"/>
                    </a:lnTo>
                    <a:lnTo>
                      <a:pt x="170" y="16"/>
                    </a:lnTo>
                    <a:lnTo>
                      <a:pt x="170" y="0"/>
                    </a:lnTo>
                    <a:lnTo>
                      <a:pt x="146" y="0"/>
                    </a:lnTo>
                    <a:lnTo>
                      <a:pt x="2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81" name="Freeform 57"/>
              <p:cNvSpPr>
                <a:spLocks noEditPoints="1"/>
              </p:cNvSpPr>
              <p:nvPr/>
            </p:nvSpPr>
            <p:spPr bwMode="auto">
              <a:xfrm>
                <a:off x="-4494213" y="8478838"/>
                <a:ext cx="233363" cy="520700"/>
              </a:xfrm>
              <a:custGeom>
                <a:avLst/>
                <a:gdLst>
                  <a:gd name="T0" fmla="*/ 31 w 62"/>
                  <a:gd name="T1" fmla="*/ 120 h 139"/>
                  <a:gd name="T2" fmla="*/ 31 w 62"/>
                  <a:gd name="T3" fmla="*/ 120 h 139"/>
                  <a:gd name="T4" fmla="*/ 60 w 62"/>
                  <a:gd name="T5" fmla="*/ 135 h 139"/>
                  <a:gd name="T6" fmla="*/ 61 w 62"/>
                  <a:gd name="T7" fmla="*/ 135 h 139"/>
                  <a:gd name="T8" fmla="*/ 61 w 62"/>
                  <a:gd name="T9" fmla="*/ 36 h 139"/>
                  <a:gd name="T10" fmla="*/ 60 w 62"/>
                  <a:gd name="T11" fmla="*/ 22 h 139"/>
                  <a:gd name="T12" fmla="*/ 52 w 62"/>
                  <a:gd name="T13" fmla="*/ 12 h 139"/>
                  <a:gd name="T14" fmla="*/ 52 w 62"/>
                  <a:gd name="T15" fmla="*/ 4 h 139"/>
                  <a:gd name="T16" fmla="*/ 52 w 62"/>
                  <a:gd name="T17" fmla="*/ 0 h 139"/>
                  <a:gd name="T18" fmla="*/ 48 w 62"/>
                  <a:gd name="T19" fmla="*/ 0 h 139"/>
                  <a:gd name="T20" fmla="*/ 31 w 62"/>
                  <a:gd name="T21" fmla="*/ 0 h 139"/>
                  <a:gd name="T22" fmla="*/ 31 w 62"/>
                  <a:gd name="T23" fmla="*/ 4 h 139"/>
                  <a:gd name="T24" fmla="*/ 48 w 62"/>
                  <a:gd name="T25" fmla="*/ 4 h 139"/>
                  <a:gd name="T26" fmla="*/ 48 w 62"/>
                  <a:gd name="T27" fmla="*/ 10 h 139"/>
                  <a:gd name="T28" fmla="*/ 48 w 62"/>
                  <a:gd name="T29" fmla="*/ 58 h 139"/>
                  <a:gd name="T30" fmla="*/ 31 w 62"/>
                  <a:gd name="T31" fmla="*/ 40 h 139"/>
                  <a:gd name="T32" fmla="*/ 31 w 62"/>
                  <a:gd name="T33" fmla="*/ 41 h 139"/>
                  <a:gd name="T34" fmla="*/ 31 w 62"/>
                  <a:gd name="T35" fmla="*/ 120 h 139"/>
                  <a:gd name="T36" fmla="*/ 1 w 62"/>
                  <a:gd name="T37" fmla="*/ 135 h 139"/>
                  <a:gd name="T38" fmla="*/ 31 w 62"/>
                  <a:gd name="T39" fmla="*/ 120 h 139"/>
                  <a:gd name="T40" fmla="*/ 31 w 62"/>
                  <a:gd name="T41" fmla="*/ 41 h 139"/>
                  <a:gd name="T42" fmla="*/ 13 w 62"/>
                  <a:gd name="T43" fmla="*/ 58 h 139"/>
                  <a:gd name="T44" fmla="*/ 13 w 62"/>
                  <a:gd name="T45" fmla="*/ 10 h 139"/>
                  <a:gd name="T46" fmla="*/ 13 w 62"/>
                  <a:gd name="T47" fmla="*/ 10 h 139"/>
                  <a:gd name="T48" fmla="*/ 13 w 62"/>
                  <a:gd name="T49" fmla="*/ 10 h 139"/>
                  <a:gd name="T50" fmla="*/ 13 w 62"/>
                  <a:gd name="T51" fmla="*/ 4 h 139"/>
                  <a:gd name="T52" fmla="*/ 31 w 62"/>
                  <a:gd name="T53" fmla="*/ 4 h 139"/>
                  <a:gd name="T54" fmla="*/ 31 w 62"/>
                  <a:gd name="T55" fmla="*/ 0 h 139"/>
                  <a:gd name="T56" fmla="*/ 13 w 62"/>
                  <a:gd name="T57" fmla="*/ 0 h 139"/>
                  <a:gd name="T58" fmla="*/ 9 w 62"/>
                  <a:gd name="T59" fmla="*/ 0 h 139"/>
                  <a:gd name="T60" fmla="*/ 9 w 62"/>
                  <a:gd name="T61" fmla="*/ 4 h 139"/>
                  <a:gd name="T62" fmla="*/ 9 w 62"/>
                  <a:gd name="T63" fmla="*/ 12 h 139"/>
                  <a:gd name="T64" fmla="*/ 1 w 62"/>
                  <a:gd name="T65" fmla="*/ 22 h 139"/>
                  <a:gd name="T66" fmla="*/ 0 w 62"/>
                  <a:gd name="T67" fmla="*/ 36 h 139"/>
                  <a:gd name="T68" fmla="*/ 0 w 62"/>
                  <a:gd name="T69" fmla="*/ 135 h 139"/>
                  <a:gd name="T70" fmla="*/ 1 w 62"/>
                  <a:gd name="T71" fmla="*/ 13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39">
                    <a:moveTo>
                      <a:pt x="31" y="120"/>
                    </a:moveTo>
                    <a:cubicBezTo>
                      <a:pt x="31" y="120"/>
                      <a:pt x="31" y="120"/>
                      <a:pt x="31" y="120"/>
                    </a:cubicBezTo>
                    <a:cubicBezTo>
                      <a:pt x="45" y="120"/>
                      <a:pt x="57" y="123"/>
                      <a:pt x="60" y="135"/>
                    </a:cubicBezTo>
                    <a:cubicBezTo>
                      <a:pt x="62" y="139"/>
                      <a:pt x="61" y="139"/>
                      <a:pt x="61" y="135"/>
                    </a:cubicBezTo>
                    <a:cubicBezTo>
                      <a:pt x="61" y="114"/>
                      <a:pt x="61" y="57"/>
                      <a:pt x="61" y="36"/>
                    </a:cubicBezTo>
                    <a:cubicBezTo>
                      <a:pt x="61" y="32"/>
                      <a:pt x="62" y="26"/>
                      <a:pt x="60" y="22"/>
                    </a:cubicBezTo>
                    <a:cubicBezTo>
                      <a:pt x="59" y="17"/>
                      <a:pt x="56" y="14"/>
                      <a:pt x="52" y="12"/>
                    </a:cubicBezTo>
                    <a:cubicBezTo>
                      <a:pt x="52" y="4"/>
                      <a:pt x="52" y="4"/>
                      <a:pt x="52" y="4"/>
                    </a:cubicBezTo>
                    <a:cubicBezTo>
                      <a:pt x="52" y="0"/>
                      <a:pt x="52" y="0"/>
                      <a:pt x="52" y="0"/>
                    </a:cubicBezTo>
                    <a:cubicBezTo>
                      <a:pt x="48" y="0"/>
                      <a:pt x="48" y="0"/>
                      <a:pt x="48" y="0"/>
                    </a:cubicBezTo>
                    <a:cubicBezTo>
                      <a:pt x="31" y="0"/>
                      <a:pt x="31" y="0"/>
                      <a:pt x="31" y="0"/>
                    </a:cubicBezTo>
                    <a:cubicBezTo>
                      <a:pt x="31" y="4"/>
                      <a:pt x="31" y="4"/>
                      <a:pt x="31" y="4"/>
                    </a:cubicBezTo>
                    <a:cubicBezTo>
                      <a:pt x="48" y="4"/>
                      <a:pt x="48" y="4"/>
                      <a:pt x="48" y="4"/>
                    </a:cubicBezTo>
                    <a:cubicBezTo>
                      <a:pt x="48" y="10"/>
                      <a:pt x="48" y="10"/>
                      <a:pt x="48" y="10"/>
                    </a:cubicBezTo>
                    <a:cubicBezTo>
                      <a:pt x="48" y="58"/>
                      <a:pt x="48" y="58"/>
                      <a:pt x="48" y="58"/>
                    </a:cubicBezTo>
                    <a:cubicBezTo>
                      <a:pt x="31" y="40"/>
                      <a:pt x="31" y="40"/>
                      <a:pt x="31" y="40"/>
                    </a:cubicBezTo>
                    <a:cubicBezTo>
                      <a:pt x="31" y="41"/>
                      <a:pt x="31" y="41"/>
                      <a:pt x="31" y="41"/>
                    </a:cubicBezTo>
                    <a:lnTo>
                      <a:pt x="31" y="120"/>
                    </a:lnTo>
                    <a:close/>
                    <a:moveTo>
                      <a:pt x="1" y="135"/>
                    </a:moveTo>
                    <a:cubicBezTo>
                      <a:pt x="4" y="123"/>
                      <a:pt x="16" y="120"/>
                      <a:pt x="31" y="120"/>
                    </a:cubicBezTo>
                    <a:cubicBezTo>
                      <a:pt x="31" y="41"/>
                      <a:pt x="31" y="41"/>
                      <a:pt x="31" y="41"/>
                    </a:cubicBezTo>
                    <a:cubicBezTo>
                      <a:pt x="13" y="58"/>
                      <a:pt x="13" y="58"/>
                      <a:pt x="13" y="58"/>
                    </a:cubicBezTo>
                    <a:cubicBezTo>
                      <a:pt x="13" y="10"/>
                      <a:pt x="13" y="10"/>
                      <a:pt x="13" y="10"/>
                    </a:cubicBezTo>
                    <a:cubicBezTo>
                      <a:pt x="13" y="10"/>
                      <a:pt x="13" y="10"/>
                      <a:pt x="13" y="10"/>
                    </a:cubicBezTo>
                    <a:cubicBezTo>
                      <a:pt x="13" y="10"/>
                      <a:pt x="13" y="10"/>
                      <a:pt x="13" y="10"/>
                    </a:cubicBezTo>
                    <a:cubicBezTo>
                      <a:pt x="13" y="4"/>
                      <a:pt x="13" y="4"/>
                      <a:pt x="13" y="4"/>
                    </a:cubicBezTo>
                    <a:cubicBezTo>
                      <a:pt x="31" y="4"/>
                      <a:pt x="31" y="4"/>
                      <a:pt x="31" y="4"/>
                    </a:cubicBezTo>
                    <a:cubicBezTo>
                      <a:pt x="31" y="0"/>
                      <a:pt x="31" y="0"/>
                      <a:pt x="31" y="0"/>
                    </a:cubicBezTo>
                    <a:cubicBezTo>
                      <a:pt x="13" y="0"/>
                      <a:pt x="13" y="0"/>
                      <a:pt x="13" y="0"/>
                    </a:cubicBezTo>
                    <a:cubicBezTo>
                      <a:pt x="9" y="0"/>
                      <a:pt x="9" y="0"/>
                      <a:pt x="9" y="0"/>
                    </a:cubicBezTo>
                    <a:cubicBezTo>
                      <a:pt x="9" y="4"/>
                      <a:pt x="9" y="4"/>
                      <a:pt x="9" y="4"/>
                    </a:cubicBezTo>
                    <a:cubicBezTo>
                      <a:pt x="9" y="12"/>
                      <a:pt x="9" y="12"/>
                      <a:pt x="9" y="12"/>
                    </a:cubicBezTo>
                    <a:cubicBezTo>
                      <a:pt x="5" y="14"/>
                      <a:pt x="2" y="17"/>
                      <a:pt x="1" y="22"/>
                    </a:cubicBezTo>
                    <a:cubicBezTo>
                      <a:pt x="0" y="26"/>
                      <a:pt x="0" y="32"/>
                      <a:pt x="0" y="36"/>
                    </a:cubicBezTo>
                    <a:cubicBezTo>
                      <a:pt x="0" y="57"/>
                      <a:pt x="0" y="114"/>
                      <a:pt x="0" y="135"/>
                    </a:cubicBezTo>
                    <a:cubicBezTo>
                      <a:pt x="0" y="139"/>
                      <a:pt x="0" y="139"/>
                      <a:pt x="1"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82" name="Freeform 58"/>
              <p:cNvSpPr/>
              <p:nvPr/>
            </p:nvSpPr>
            <p:spPr bwMode="auto">
              <a:xfrm>
                <a:off x="-4249738" y="8509000"/>
                <a:ext cx="236538" cy="490538"/>
              </a:xfrm>
              <a:custGeom>
                <a:avLst/>
                <a:gdLst>
                  <a:gd name="T0" fmla="*/ 2 w 63"/>
                  <a:gd name="T1" fmla="*/ 127 h 131"/>
                  <a:gd name="T2" fmla="*/ 32 w 63"/>
                  <a:gd name="T3" fmla="*/ 112 h 131"/>
                  <a:gd name="T4" fmla="*/ 61 w 63"/>
                  <a:gd name="T5" fmla="*/ 127 h 131"/>
                  <a:gd name="T6" fmla="*/ 62 w 63"/>
                  <a:gd name="T7" fmla="*/ 127 h 131"/>
                  <a:gd name="T8" fmla="*/ 62 w 63"/>
                  <a:gd name="T9" fmla="*/ 28 h 131"/>
                  <a:gd name="T10" fmla="*/ 61 w 63"/>
                  <a:gd name="T11" fmla="*/ 14 h 131"/>
                  <a:gd name="T12" fmla="*/ 32 w 63"/>
                  <a:gd name="T13" fmla="*/ 0 h 131"/>
                  <a:gd name="T14" fmla="*/ 2 w 63"/>
                  <a:gd name="T15" fmla="*/ 14 h 131"/>
                  <a:gd name="T16" fmla="*/ 1 w 63"/>
                  <a:gd name="T17" fmla="*/ 28 h 131"/>
                  <a:gd name="T18" fmla="*/ 1 w 63"/>
                  <a:gd name="T19" fmla="*/ 127 h 131"/>
                  <a:gd name="T20" fmla="*/ 2 w 63"/>
                  <a:gd name="T21" fmla="*/ 12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131">
                    <a:moveTo>
                      <a:pt x="2" y="127"/>
                    </a:moveTo>
                    <a:cubicBezTo>
                      <a:pt x="5" y="115"/>
                      <a:pt x="17" y="112"/>
                      <a:pt x="32" y="112"/>
                    </a:cubicBezTo>
                    <a:cubicBezTo>
                      <a:pt x="46" y="112"/>
                      <a:pt x="58" y="115"/>
                      <a:pt x="61" y="127"/>
                    </a:cubicBezTo>
                    <a:cubicBezTo>
                      <a:pt x="63" y="131"/>
                      <a:pt x="62" y="131"/>
                      <a:pt x="62" y="127"/>
                    </a:cubicBezTo>
                    <a:cubicBezTo>
                      <a:pt x="62" y="106"/>
                      <a:pt x="62" y="49"/>
                      <a:pt x="62" y="28"/>
                    </a:cubicBezTo>
                    <a:cubicBezTo>
                      <a:pt x="62" y="24"/>
                      <a:pt x="62" y="18"/>
                      <a:pt x="61" y="14"/>
                    </a:cubicBezTo>
                    <a:cubicBezTo>
                      <a:pt x="57" y="3"/>
                      <a:pt x="46" y="0"/>
                      <a:pt x="32" y="0"/>
                    </a:cubicBezTo>
                    <a:cubicBezTo>
                      <a:pt x="17" y="0"/>
                      <a:pt x="6" y="3"/>
                      <a:pt x="2" y="14"/>
                    </a:cubicBezTo>
                    <a:cubicBezTo>
                      <a:pt x="1" y="18"/>
                      <a:pt x="1" y="24"/>
                      <a:pt x="1" y="28"/>
                    </a:cubicBezTo>
                    <a:cubicBezTo>
                      <a:pt x="1" y="49"/>
                      <a:pt x="1" y="106"/>
                      <a:pt x="1" y="127"/>
                    </a:cubicBezTo>
                    <a:cubicBezTo>
                      <a:pt x="1" y="131"/>
                      <a:pt x="0" y="131"/>
                      <a:pt x="2"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83" name="Freeform 59"/>
              <p:cNvSpPr>
                <a:spLocks noEditPoints="1"/>
              </p:cNvSpPr>
              <p:nvPr/>
            </p:nvSpPr>
            <p:spPr bwMode="auto">
              <a:xfrm>
                <a:off x="-1698625" y="3784600"/>
                <a:ext cx="444500" cy="447675"/>
              </a:xfrm>
              <a:custGeom>
                <a:avLst/>
                <a:gdLst>
                  <a:gd name="T0" fmla="*/ 59 w 118"/>
                  <a:gd name="T1" fmla="*/ 119 h 119"/>
                  <a:gd name="T2" fmla="*/ 68 w 118"/>
                  <a:gd name="T3" fmla="*/ 119 h 119"/>
                  <a:gd name="T4" fmla="*/ 68 w 118"/>
                  <a:gd name="T5" fmla="*/ 110 h 119"/>
                  <a:gd name="T6" fmla="*/ 88 w 118"/>
                  <a:gd name="T7" fmla="*/ 102 h 119"/>
                  <a:gd name="T8" fmla="*/ 94 w 118"/>
                  <a:gd name="T9" fmla="*/ 108 h 119"/>
                  <a:gd name="T10" fmla="*/ 108 w 118"/>
                  <a:gd name="T11" fmla="*/ 95 h 119"/>
                  <a:gd name="T12" fmla="*/ 101 w 118"/>
                  <a:gd name="T13" fmla="*/ 89 h 119"/>
                  <a:gd name="T14" fmla="*/ 109 w 118"/>
                  <a:gd name="T15" fmla="*/ 69 h 119"/>
                  <a:gd name="T16" fmla="*/ 118 w 118"/>
                  <a:gd name="T17" fmla="*/ 69 h 119"/>
                  <a:gd name="T18" fmla="*/ 118 w 118"/>
                  <a:gd name="T19" fmla="*/ 50 h 119"/>
                  <a:gd name="T20" fmla="*/ 109 w 118"/>
                  <a:gd name="T21" fmla="*/ 50 h 119"/>
                  <a:gd name="T22" fmla="*/ 101 w 118"/>
                  <a:gd name="T23" fmla="*/ 31 h 119"/>
                  <a:gd name="T24" fmla="*/ 108 w 118"/>
                  <a:gd name="T25" fmla="*/ 24 h 119"/>
                  <a:gd name="T26" fmla="*/ 94 w 118"/>
                  <a:gd name="T27" fmla="*/ 11 h 119"/>
                  <a:gd name="T28" fmla="*/ 88 w 118"/>
                  <a:gd name="T29" fmla="*/ 17 h 119"/>
                  <a:gd name="T30" fmla="*/ 68 w 118"/>
                  <a:gd name="T31" fmla="*/ 9 h 119"/>
                  <a:gd name="T32" fmla="*/ 68 w 118"/>
                  <a:gd name="T33" fmla="*/ 0 h 119"/>
                  <a:gd name="T34" fmla="*/ 59 w 118"/>
                  <a:gd name="T35" fmla="*/ 0 h 119"/>
                  <a:gd name="T36" fmla="*/ 59 w 118"/>
                  <a:gd name="T37" fmla="*/ 22 h 119"/>
                  <a:gd name="T38" fmla="*/ 97 w 118"/>
                  <a:gd name="T39" fmla="*/ 60 h 119"/>
                  <a:gd name="T40" fmla="*/ 59 w 118"/>
                  <a:gd name="T41" fmla="*/ 97 h 119"/>
                  <a:gd name="T42" fmla="*/ 59 w 118"/>
                  <a:gd name="T43" fmla="*/ 119 h 119"/>
                  <a:gd name="T44" fmla="*/ 17 w 118"/>
                  <a:gd name="T45" fmla="*/ 89 h 119"/>
                  <a:gd name="T46" fmla="*/ 11 w 118"/>
                  <a:gd name="T47" fmla="*/ 95 h 119"/>
                  <a:gd name="T48" fmla="*/ 24 w 118"/>
                  <a:gd name="T49" fmla="*/ 108 h 119"/>
                  <a:gd name="T50" fmla="*/ 30 w 118"/>
                  <a:gd name="T51" fmla="*/ 102 h 119"/>
                  <a:gd name="T52" fmla="*/ 50 w 118"/>
                  <a:gd name="T53" fmla="*/ 110 h 119"/>
                  <a:gd name="T54" fmla="*/ 50 w 118"/>
                  <a:gd name="T55" fmla="*/ 119 h 119"/>
                  <a:gd name="T56" fmla="*/ 59 w 118"/>
                  <a:gd name="T57" fmla="*/ 119 h 119"/>
                  <a:gd name="T58" fmla="*/ 59 w 118"/>
                  <a:gd name="T59" fmla="*/ 97 h 119"/>
                  <a:gd name="T60" fmla="*/ 59 w 118"/>
                  <a:gd name="T61" fmla="*/ 97 h 119"/>
                  <a:gd name="T62" fmla="*/ 21 w 118"/>
                  <a:gd name="T63" fmla="*/ 60 h 119"/>
                  <a:gd name="T64" fmla="*/ 59 w 118"/>
                  <a:gd name="T65" fmla="*/ 22 h 119"/>
                  <a:gd name="T66" fmla="*/ 59 w 118"/>
                  <a:gd name="T67" fmla="*/ 22 h 119"/>
                  <a:gd name="T68" fmla="*/ 59 w 118"/>
                  <a:gd name="T69" fmla="*/ 22 h 119"/>
                  <a:gd name="T70" fmla="*/ 59 w 118"/>
                  <a:gd name="T71" fmla="*/ 0 h 119"/>
                  <a:gd name="T72" fmla="*/ 50 w 118"/>
                  <a:gd name="T73" fmla="*/ 0 h 119"/>
                  <a:gd name="T74" fmla="*/ 50 w 118"/>
                  <a:gd name="T75" fmla="*/ 9 h 119"/>
                  <a:gd name="T76" fmla="*/ 30 w 118"/>
                  <a:gd name="T77" fmla="*/ 17 h 119"/>
                  <a:gd name="T78" fmla="*/ 24 w 118"/>
                  <a:gd name="T79" fmla="*/ 11 h 119"/>
                  <a:gd name="T80" fmla="*/ 11 w 118"/>
                  <a:gd name="T81" fmla="*/ 24 h 119"/>
                  <a:gd name="T82" fmla="*/ 17 w 118"/>
                  <a:gd name="T83" fmla="*/ 31 h 119"/>
                  <a:gd name="T84" fmla="*/ 9 w 118"/>
                  <a:gd name="T85" fmla="*/ 50 h 119"/>
                  <a:gd name="T86" fmla="*/ 0 w 118"/>
                  <a:gd name="T87" fmla="*/ 50 h 119"/>
                  <a:gd name="T88" fmla="*/ 0 w 118"/>
                  <a:gd name="T89" fmla="*/ 69 h 119"/>
                  <a:gd name="T90" fmla="*/ 9 w 118"/>
                  <a:gd name="T91" fmla="*/ 69 h 119"/>
                  <a:gd name="T92" fmla="*/ 17 w 118"/>
                  <a:gd name="T93" fmla="*/ 8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9">
                    <a:moveTo>
                      <a:pt x="59" y="119"/>
                    </a:moveTo>
                    <a:cubicBezTo>
                      <a:pt x="68" y="119"/>
                      <a:pt x="68" y="119"/>
                      <a:pt x="68" y="119"/>
                    </a:cubicBezTo>
                    <a:cubicBezTo>
                      <a:pt x="68" y="110"/>
                      <a:pt x="68" y="110"/>
                      <a:pt x="68" y="110"/>
                    </a:cubicBezTo>
                    <a:cubicBezTo>
                      <a:pt x="76" y="109"/>
                      <a:pt x="82" y="106"/>
                      <a:pt x="88" y="102"/>
                    </a:cubicBezTo>
                    <a:cubicBezTo>
                      <a:pt x="94" y="108"/>
                      <a:pt x="94" y="108"/>
                      <a:pt x="94" y="108"/>
                    </a:cubicBezTo>
                    <a:cubicBezTo>
                      <a:pt x="108" y="95"/>
                      <a:pt x="108" y="95"/>
                      <a:pt x="108" y="95"/>
                    </a:cubicBezTo>
                    <a:cubicBezTo>
                      <a:pt x="101" y="89"/>
                      <a:pt x="101" y="89"/>
                      <a:pt x="101" y="89"/>
                    </a:cubicBezTo>
                    <a:cubicBezTo>
                      <a:pt x="105" y="83"/>
                      <a:pt x="108" y="76"/>
                      <a:pt x="109" y="69"/>
                    </a:cubicBezTo>
                    <a:cubicBezTo>
                      <a:pt x="118" y="69"/>
                      <a:pt x="118" y="69"/>
                      <a:pt x="118" y="69"/>
                    </a:cubicBezTo>
                    <a:cubicBezTo>
                      <a:pt x="118" y="50"/>
                      <a:pt x="118" y="50"/>
                      <a:pt x="118" y="50"/>
                    </a:cubicBezTo>
                    <a:cubicBezTo>
                      <a:pt x="109" y="50"/>
                      <a:pt x="109" y="50"/>
                      <a:pt x="109" y="50"/>
                    </a:cubicBezTo>
                    <a:cubicBezTo>
                      <a:pt x="108" y="43"/>
                      <a:pt x="105" y="36"/>
                      <a:pt x="101" y="31"/>
                    </a:cubicBezTo>
                    <a:cubicBezTo>
                      <a:pt x="108" y="24"/>
                      <a:pt x="108" y="24"/>
                      <a:pt x="108" y="24"/>
                    </a:cubicBezTo>
                    <a:cubicBezTo>
                      <a:pt x="94" y="11"/>
                      <a:pt x="94" y="11"/>
                      <a:pt x="94" y="11"/>
                    </a:cubicBezTo>
                    <a:cubicBezTo>
                      <a:pt x="88" y="17"/>
                      <a:pt x="88" y="17"/>
                      <a:pt x="88" y="17"/>
                    </a:cubicBezTo>
                    <a:cubicBezTo>
                      <a:pt x="82" y="13"/>
                      <a:pt x="76" y="11"/>
                      <a:pt x="68" y="9"/>
                    </a:cubicBezTo>
                    <a:cubicBezTo>
                      <a:pt x="68" y="0"/>
                      <a:pt x="68" y="0"/>
                      <a:pt x="68" y="0"/>
                    </a:cubicBezTo>
                    <a:cubicBezTo>
                      <a:pt x="59" y="0"/>
                      <a:pt x="59" y="0"/>
                      <a:pt x="59" y="0"/>
                    </a:cubicBezTo>
                    <a:cubicBezTo>
                      <a:pt x="59" y="22"/>
                      <a:pt x="59" y="22"/>
                      <a:pt x="59" y="22"/>
                    </a:cubicBezTo>
                    <a:cubicBezTo>
                      <a:pt x="80" y="22"/>
                      <a:pt x="97" y="39"/>
                      <a:pt x="97" y="60"/>
                    </a:cubicBezTo>
                    <a:cubicBezTo>
                      <a:pt x="97" y="81"/>
                      <a:pt x="80" y="97"/>
                      <a:pt x="59" y="97"/>
                    </a:cubicBezTo>
                    <a:lnTo>
                      <a:pt x="59" y="119"/>
                    </a:lnTo>
                    <a:close/>
                    <a:moveTo>
                      <a:pt x="17" y="89"/>
                    </a:moveTo>
                    <a:cubicBezTo>
                      <a:pt x="11" y="95"/>
                      <a:pt x="11" y="95"/>
                      <a:pt x="11" y="95"/>
                    </a:cubicBezTo>
                    <a:cubicBezTo>
                      <a:pt x="24" y="108"/>
                      <a:pt x="24" y="108"/>
                      <a:pt x="24" y="108"/>
                    </a:cubicBezTo>
                    <a:cubicBezTo>
                      <a:pt x="30" y="102"/>
                      <a:pt x="30" y="102"/>
                      <a:pt x="30" y="102"/>
                    </a:cubicBezTo>
                    <a:cubicBezTo>
                      <a:pt x="36" y="106"/>
                      <a:pt x="42" y="109"/>
                      <a:pt x="50" y="110"/>
                    </a:cubicBezTo>
                    <a:cubicBezTo>
                      <a:pt x="50" y="119"/>
                      <a:pt x="50" y="119"/>
                      <a:pt x="50" y="119"/>
                    </a:cubicBezTo>
                    <a:cubicBezTo>
                      <a:pt x="59" y="119"/>
                      <a:pt x="59" y="119"/>
                      <a:pt x="59" y="119"/>
                    </a:cubicBezTo>
                    <a:cubicBezTo>
                      <a:pt x="59" y="97"/>
                      <a:pt x="59" y="97"/>
                      <a:pt x="59" y="97"/>
                    </a:cubicBezTo>
                    <a:cubicBezTo>
                      <a:pt x="59" y="97"/>
                      <a:pt x="59" y="97"/>
                      <a:pt x="59" y="97"/>
                    </a:cubicBezTo>
                    <a:cubicBezTo>
                      <a:pt x="38" y="97"/>
                      <a:pt x="21" y="81"/>
                      <a:pt x="21" y="60"/>
                    </a:cubicBezTo>
                    <a:cubicBezTo>
                      <a:pt x="21" y="39"/>
                      <a:pt x="38" y="22"/>
                      <a:pt x="59" y="22"/>
                    </a:cubicBezTo>
                    <a:cubicBezTo>
                      <a:pt x="59" y="22"/>
                      <a:pt x="59" y="22"/>
                      <a:pt x="59" y="22"/>
                    </a:cubicBezTo>
                    <a:cubicBezTo>
                      <a:pt x="59" y="22"/>
                      <a:pt x="59" y="22"/>
                      <a:pt x="59" y="22"/>
                    </a:cubicBezTo>
                    <a:cubicBezTo>
                      <a:pt x="59" y="0"/>
                      <a:pt x="59" y="0"/>
                      <a:pt x="59" y="0"/>
                    </a:cubicBezTo>
                    <a:cubicBezTo>
                      <a:pt x="50" y="0"/>
                      <a:pt x="50" y="0"/>
                      <a:pt x="50" y="0"/>
                    </a:cubicBezTo>
                    <a:cubicBezTo>
                      <a:pt x="50" y="9"/>
                      <a:pt x="50" y="9"/>
                      <a:pt x="50" y="9"/>
                    </a:cubicBezTo>
                    <a:cubicBezTo>
                      <a:pt x="42" y="11"/>
                      <a:pt x="36" y="13"/>
                      <a:pt x="30" y="17"/>
                    </a:cubicBezTo>
                    <a:cubicBezTo>
                      <a:pt x="24" y="11"/>
                      <a:pt x="24" y="11"/>
                      <a:pt x="24" y="11"/>
                    </a:cubicBezTo>
                    <a:cubicBezTo>
                      <a:pt x="11" y="24"/>
                      <a:pt x="11" y="24"/>
                      <a:pt x="11" y="24"/>
                    </a:cubicBezTo>
                    <a:cubicBezTo>
                      <a:pt x="17" y="31"/>
                      <a:pt x="17" y="31"/>
                      <a:pt x="17" y="31"/>
                    </a:cubicBezTo>
                    <a:cubicBezTo>
                      <a:pt x="13" y="36"/>
                      <a:pt x="10" y="43"/>
                      <a:pt x="9" y="50"/>
                    </a:cubicBezTo>
                    <a:cubicBezTo>
                      <a:pt x="0" y="50"/>
                      <a:pt x="0" y="50"/>
                      <a:pt x="0" y="50"/>
                    </a:cubicBezTo>
                    <a:cubicBezTo>
                      <a:pt x="0" y="69"/>
                      <a:pt x="0" y="69"/>
                      <a:pt x="0" y="69"/>
                    </a:cubicBezTo>
                    <a:cubicBezTo>
                      <a:pt x="9" y="69"/>
                      <a:pt x="9" y="69"/>
                      <a:pt x="9" y="69"/>
                    </a:cubicBezTo>
                    <a:cubicBezTo>
                      <a:pt x="10" y="76"/>
                      <a:pt x="13" y="83"/>
                      <a:pt x="17"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84" name="Freeform 60"/>
              <p:cNvSpPr>
                <a:spLocks noEditPoints="1"/>
              </p:cNvSpPr>
              <p:nvPr/>
            </p:nvSpPr>
            <p:spPr bwMode="auto">
              <a:xfrm>
                <a:off x="-1355725" y="3586163"/>
                <a:ext cx="300038" cy="300038"/>
              </a:xfrm>
              <a:custGeom>
                <a:avLst/>
                <a:gdLst>
                  <a:gd name="T0" fmla="*/ 74 w 80"/>
                  <a:gd name="T1" fmla="*/ 33 h 80"/>
                  <a:gd name="T2" fmla="*/ 80 w 80"/>
                  <a:gd name="T3" fmla="*/ 31 h 80"/>
                  <a:gd name="T4" fmla="*/ 74 w 80"/>
                  <a:gd name="T5" fmla="*/ 17 h 80"/>
                  <a:gd name="T6" fmla="*/ 68 w 80"/>
                  <a:gd name="T7" fmla="*/ 20 h 80"/>
                  <a:gd name="T8" fmla="*/ 60 w 80"/>
                  <a:gd name="T9" fmla="*/ 11 h 80"/>
                  <a:gd name="T10" fmla="*/ 62 w 80"/>
                  <a:gd name="T11" fmla="*/ 5 h 80"/>
                  <a:gd name="T12" fmla="*/ 48 w 80"/>
                  <a:gd name="T13" fmla="*/ 0 h 80"/>
                  <a:gd name="T14" fmla="*/ 46 w 80"/>
                  <a:gd name="T15" fmla="*/ 5 h 80"/>
                  <a:gd name="T16" fmla="*/ 40 w 80"/>
                  <a:gd name="T17" fmla="*/ 5 h 80"/>
                  <a:gd name="T18" fmla="*/ 40 w 80"/>
                  <a:gd name="T19" fmla="*/ 16 h 80"/>
                  <a:gd name="T20" fmla="*/ 62 w 80"/>
                  <a:gd name="T21" fmla="*/ 31 h 80"/>
                  <a:gd name="T22" fmla="*/ 49 w 80"/>
                  <a:gd name="T23" fmla="*/ 61 h 80"/>
                  <a:gd name="T24" fmla="*/ 49 w 80"/>
                  <a:gd name="T25" fmla="*/ 61 h 80"/>
                  <a:gd name="T26" fmla="*/ 40 w 80"/>
                  <a:gd name="T27" fmla="*/ 63 h 80"/>
                  <a:gd name="T28" fmla="*/ 40 w 80"/>
                  <a:gd name="T29" fmla="*/ 63 h 80"/>
                  <a:gd name="T30" fmla="*/ 40 w 80"/>
                  <a:gd name="T31" fmla="*/ 75 h 80"/>
                  <a:gd name="T32" fmla="*/ 46 w 80"/>
                  <a:gd name="T33" fmla="*/ 74 h 80"/>
                  <a:gd name="T34" fmla="*/ 49 w 80"/>
                  <a:gd name="T35" fmla="*/ 80 h 80"/>
                  <a:gd name="T36" fmla="*/ 63 w 80"/>
                  <a:gd name="T37" fmla="*/ 74 h 80"/>
                  <a:gd name="T38" fmla="*/ 60 w 80"/>
                  <a:gd name="T39" fmla="*/ 68 h 80"/>
                  <a:gd name="T40" fmla="*/ 69 w 80"/>
                  <a:gd name="T41" fmla="*/ 60 h 80"/>
                  <a:gd name="T42" fmla="*/ 74 w 80"/>
                  <a:gd name="T43" fmla="*/ 62 h 80"/>
                  <a:gd name="T44" fmla="*/ 80 w 80"/>
                  <a:gd name="T45" fmla="*/ 48 h 80"/>
                  <a:gd name="T46" fmla="*/ 74 w 80"/>
                  <a:gd name="T47" fmla="*/ 46 h 80"/>
                  <a:gd name="T48" fmla="*/ 74 w 80"/>
                  <a:gd name="T49" fmla="*/ 33 h 80"/>
                  <a:gd name="T50" fmla="*/ 40 w 80"/>
                  <a:gd name="T51" fmla="*/ 5 h 80"/>
                  <a:gd name="T52" fmla="*/ 33 w 80"/>
                  <a:gd name="T53" fmla="*/ 5 h 80"/>
                  <a:gd name="T54" fmla="*/ 31 w 80"/>
                  <a:gd name="T55" fmla="*/ 0 h 80"/>
                  <a:gd name="T56" fmla="*/ 17 w 80"/>
                  <a:gd name="T57" fmla="*/ 6 h 80"/>
                  <a:gd name="T58" fmla="*/ 20 w 80"/>
                  <a:gd name="T59" fmla="*/ 11 h 80"/>
                  <a:gd name="T60" fmla="*/ 11 w 80"/>
                  <a:gd name="T61" fmla="*/ 20 h 80"/>
                  <a:gd name="T62" fmla="*/ 5 w 80"/>
                  <a:gd name="T63" fmla="*/ 18 h 80"/>
                  <a:gd name="T64" fmla="*/ 0 w 80"/>
                  <a:gd name="T65" fmla="*/ 32 h 80"/>
                  <a:gd name="T66" fmla="*/ 5 w 80"/>
                  <a:gd name="T67" fmla="*/ 34 h 80"/>
                  <a:gd name="T68" fmla="*/ 6 w 80"/>
                  <a:gd name="T69" fmla="*/ 46 h 80"/>
                  <a:gd name="T70" fmla="*/ 0 w 80"/>
                  <a:gd name="T71" fmla="*/ 49 h 80"/>
                  <a:gd name="T72" fmla="*/ 6 w 80"/>
                  <a:gd name="T73" fmla="*/ 62 h 80"/>
                  <a:gd name="T74" fmla="*/ 11 w 80"/>
                  <a:gd name="T75" fmla="*/ 60 h 80"/>
                  <a:gd name="T76" fmla="*/ 20 w 80"/>
                  <a:gd name="T77" fmla="*/ 69 h 80"/>
                  <a:gd name="T78" fmla="*/ 18 w 80"/>
                  <a:gd name="T79" fmla="*/ 74 h 80"/>
                  <a:gd name="T80" fmla="*/ 32 w 80"/>
                  <a:gd name="T81" fmla="*/ 80 h 80"/>
                  <a:gd name="T82" fmla="*/ 34 w 80"/>
                  <a:gd name="T83" fmla="*/ 74 h 80"/>
                  <a:gd name="T84" fmla="*/ 40 w 80"/>
                  <a:gd name="T85" fmla="*/ 75 h 80"/>
                  <a:gd name="T86" fmla="*/ 40 w 80"/>
                  <a:gd name="T87" fmla="*/ 63 h 80"/>
                  <a:gd name="T88" fmla="*/ 18 w 80"/>
                  <a:gd name="T89" fmla="*/ 49 h 80"/>
                  <a:gd name="T90" fmla="*/ 31 w 80"/>
                  <a:gd name="T91" fmla="*/ 18 h 80"/>
                  <a:gd name="T92" fmla="*/ 40 w 80"/>
                  <a:gd name="T93" fmla="*/ 16 h 80"/>
                  <a:gd name="T94" fmla="*/ 40 w 80"/>
                  <a:gd name="T95" fmla="*/ 16 h 80"/>
                  <a:gd name="T96" fmla="*/ 40 w 80"/>
                  <a:gd name="T97"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 h="80">
                    <a:moveTo>
                      <a:pt x="74" y="33"/>
                    </a:moveTo>
                    <a:cubicBezTo>
                      <a:pt x="80" y="31"/>
                      <a:pt x="80" y="31"/>
                      <a:pt x="80" y="31"/>
                    </a:cubicBezTo>
                    <a:cubicBezTo>
                      <a:pt x="74" y="17"/>
                      <a:pt x="74" y="17"/>
                      <a:pt x="74" y="17"/>
                    </a:cubicBezTo>
                    <a:cubicBezTo>
                      <a:pt x="68" y="20"/>
                      <a:pt x="68" y="20"/>
                      <a:pt x="68" y="20"/>
                    </a:cubicBezTo>
                    <a:cubicBezTo>
                      <a:pt x="66" y="16"/>
                      <a:pt x="63" y="13"/>
                      <a:pt x="60" y="11"/>
                    </a:cubicBezTo>
                    <a:cubicBezTo>
                      <a:pt x="62" y="5"/>
                      <a:pt x="62" y="5"/>
                      <a:pt x="62" y="5"/>
                    </a:cubicBezTo>
                    <a:cubicBezTo>
                      <a:pt x="48" y="0"/>
                      <a:pt x="48" y="0"/>
                      <a:pt x="48" y="0"/>
                    </a:cubicBezTo>
                    <a:cubicBezTo>
                      <a:pt x="46" y="5"/>
                      <a:pt x="46" y="5"/>
                      <a:pt x="46" y="5"/>
                    </a:cubicBezTo>
                    <a:cubicBezTo>
                      <a:pt x="44" y="5"/>
                      <a:pt x="42" y="5"/>
                      <a:pt x="40" y="5"/>
                    </a:cubicBezTo>
                    <a:cubicBezTo>
                      <a:pt x="40" y="16"/>
                      <a:pt x="40" y="16"/>
                      <a:pt x="40" y="16"/>
                    </a:cubicBezTo>
                    <a:cubicBezTo>
                      <a:pt x="49" y="16"/>
                      <a:pt x="58" y="22"/>
                      <a:pt x="62" y="31"/>
                    </a:cubicBezTo>
                    <a:cubicBezTo>
                      <a:pt x="67" y="43"/>
                      <a:pt x="61" y="56"/>
                      <a:pt x="49" y="61"/>
                    </a:cubicBezTo>
                    <a:cubicBezTo>
                      <a:pt x="49" y="61"/>
                      <a:pt x="49" y="61"/>
                      <a:pt x="49" y="61"/>
                    </a:cubicBezTo>
                    <a:cubicBezTo>
                      <a:pt x="46" y="63"/>
                      <a:pt x="43" y="63"/>
                      <a:pt x="40" y="63"/>
                    </a:cubicBezTo>
                    <a:cubicBezTo>
                      <a:pt x="40" y="63"/>
                      <a:pt x="40" y="63"/>
                      <a:pt x="40" y="63"/>
                    </a:cubicBezTo>
                    <a:cubicBezTo>
                      <a:pt x="40" y="75"/>
                      <a:pt x="40" y="75"/>
                      <a:pt x="40" y="75"/>
                    </a:cubicBezTo>
                    <a:cubicBezTo>
                      <a:pt x="42" y="75"/>
                      <a:pt x="44" y="75"/>
                      <a:pt x="46" y="74"/>
                    </a:cubicBezTo>
                    <a:cubicBezTo>
                      <a:pt x="49" y="80"/>
                      <a:pt x="49" y="80"/>
                      <a:pt x="49" y="80"/>
                    </a:cubicBezTo>
                    <a:cubicBezTo>
                      <a:pt x="63" y="74"/>
                      <a:pt x="63" y="74"/>
                      <a:pt x="63" y="74"/>
                    </a:cubicBezTo>
                    <a:cubicBezTo>
                      <a:pt x="60" y="68"/>
                      <a:pt x="60" y="68"/>
                      <a:pt x="60" y="68"/>
                    </a:cubicBezTo>
                    <a:cubicBezTo>
                      <a:pt x="64" y="66"/>
                      <a:pt x="67" y="63"/>
                      <a:pt x="69" y="60"/>
                    </a:cubicBezTo>
                    <a:cubicBezTo>
                      <a:pt x="74" y="62"/>
                      <a:pt x="74" y="62"/>
                      <a:pt x="74" y="62"/>
                    </a:cubicBezTo>
                    <a:cubicBezTo>
                      <a:pt x="80" y="48"/>
                      <a:pt x="80" y="48"/>
                      <a:pt x="80" y="48"/>
                    </a:cubicBezTo>
                    <a:cubicBezTo>
                      <a:pt x="74" y="46"/>
                      <a:pt x="74" y="46"/>
                      <a:pt x="74" y="46"/>
                    </a:cubicBezTo>
                    <a:cubicBezTo>
                      <a:pt x="75" y="42"/>
                      <a:pt x="75" y="37"/>
                      <a:pt x="74" y="33"/>
                    </a:cubicBezTo>
                    <a:close/>
                    <a:moveTo>
                      <a:pt x="40" y="5"/>
                    </a:moveTo>
                    <a:cubicBezTo>
                      <a:pt x="38" y="5"/>
                      <a:pt x="36" y="5"/>
                      <a:pt x="33" y="5"/>
                    </a:cubicBezTo>
                    <a:cubicBezTo>
                      <a:pt x="31" y="0"/>
                      <a:pt x="31" y="0"/>
                      <a:pt x="31" y="0"/>
                    </a:cubicBezTo>
                    <a:cubicBezTo>
                      <a:pt x="17" y="6"/>
                      <a:pt x="17" y="6"/>
                      <a:pt x="17" y="6"/>
                    </a:cubicBezTo>
                    <a:cubicBezTo>
                      <a:pt x="20" y="11"/>
                      <a:pt x="20" y="11"/>
                      <a:pt x="20" y="11"/>
                    </a:cubicBezTo>
                    <a:cubicBezTo>
                      <a:pt x="16" y="14"/>
                      <a:pt x="13" y="17"/>
                      <a:pt x="11" y="20"/>
                    </a:cubicBezTo>
                    <a:cubicBezTo>
                      <a:pt x="5" y="18"/>
                      <a:pt x="5" y="18"/>
                      <a:pt x="5" y="18"/>
                    </a:cubicBezTo>
                    <a:cubicBezTo>
                      <a:pt x="0" y="32"/>
                      <a:pt x="0" y="32"/>
                      <a:pt x="0" y="32"/>
                    </a:cubicBezTo>
                    <a:cubicBezTo>
                      <a:pt x="5" y="34"/>
                      <a:pt x="5" y="34"/>
                      <a:pt x="5" y="34"/>
                    </a:cubicBezTo>
                    <a:cubicBezTo>
                      <a:pt x="5" y="38"/>
                      <a:pt x="5" y="42"/>
                      <a:pt x="6" y="46"/>
                    </a:cubicBezTo>
                    <a:cubicBezTo>
                      <a:pt x="0" y="49"/>
                      <a:pt x="0" y="49"/>
                      <a:pt x="0" y="49"/>
                    </a:cubicBezTo>
                    <a:cubicBezTo>
                      <a:pt x="6" y="62"/>
                      <a:pt x="6" y="62"/>
                      <a:pt x="6" y="62"/>
                    </a:cubicBezTo>
                    <a:cubicBezTo>
                      <a:pt x="11" y="60"/>
                      <a:pt x="11" y="60"/>
                      <a:pt x="11" y="60"/>
                    </a:cubicBezTo>
                    <a:cubicBezTo>
                      <a:pt x="14" y="63"/>
                      <a:pt x="17" y="66"/>
                      <a:pt x="20" y="69"/>
                    </a:cubicBezTo>
                    <a:cubicBezTo>
                      <a:pt x="18" y="74"/>
                      <a:pt x="18" y="74"/>
                      <a:pt x="18" y="74"/>
                    </a:cubicBezTo>
                    <a:cubicBezTo>
                      <a:pt x="32" y="80"/>
                      <a:pt x="32" y="80"/>
                      <a:pt x="32" y="80"/>
                    </a:cubicBezTo>
                    <a:cubicBezTo>
                      <a:pt x="34" y="74"/>
                      <a:pt x="34" y="74"/>
                      <a:pt x="34" y="74"/>
                    </a:cubicBezTo>
                    <a:cubicBezTo>
                      <a:pt x="36" y="75"/>
                      <a:pt x="38" y="75"/>
                      <a:pt x="40" y="75"/>
                    </a:cubicBezTo>
                    <a:cubicBezTo>
                      <a:pt x="40" y="63"/>
                      <a:pt x="40" y="63"/>
                      <a:pt x="40" y="63"/>
                    </a:cubicBezTo>
                    <a:cubicBezTo>
                      <a:pt x="31" y="63"/>
                      <a:pt x="22" y="58"/>
                      <a:pt x="18" y="49"/>
                    </a:cubicBezTo>
                    <a:cubicBezTo>
                      <a:pt x="13" y="37"/>
                      <a:pt x="19" y="23"/>
                      <a:pt x="31" y="18"/>
                    </a:cubicBezTo>
                    <a:cubicBezTo>
                      <a:pt x="34" y="17"/>
                      <a:pt x="37" y="16"/>
                      <a:pt x="40" y="16"/>
                    </a:cubicBezTo>
                    <a:cubicBezTo>
                      <a:pt x="40" y="16"/>
                      <a:pt x="40" y="16"/>
                      <a:pt x="40" y="16"/>
                    </a:cubicBezTo>
                    <a:lnTo>
                      <a:pt x="4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85" name="Rectangle 61"/>
              <p:cNvSpPr>
                <a:spLocks noChangeArrowheads="1"/>
              </p:cNvSpPr>
              <p:nvPr/>
            </p:nvSpPr>
            <p:spPr bwMode="auto">
              <a:xfrm>
                <a:off x="-3163888" y="6438900"/>
                <a:ext cx="82550" cy="549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86" name="Rectangle 62"/>
              <p:cNvSpPr>
                <a:spLocks noChangeArrowheads="1"/>
              </p:cNvSpPr>
              <p:nvPr/>
            </p:nvSpPr>
            <p:spPr bwMode="auto">
              <a:xfrm>
                <a:off x="-3282950" y="6740525"/>
                <a:ext cx="82550" cy="247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87" name="Rectangle 63"/>
              <p:cNvSpPr>
                <a:spLocks noChangeArrowheads="1"/>
              </p:cNvSpPr>
              <p:nvPr/>
            </p:nvSpPr>
            <p:spPr bwMode="auto">
              <a:xfrm>
                <a:off x="-3403600" y="6521450"/>
                <a:ext cx="82550" cy="466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88" name="Rectangle 64"/>
              <p:cNvSpPr>
                <a:spLocks noChangeArrowheads="1"/>
              </p:cNvSpPr>
              <p:nvPr/>
            </p:nvSpPr>
            <p:spPr bwMode="auto">
              <a:xfrm>
                <a:off x="-3524250" y="6669088"/>
                <a:ext cx="82550" cy="319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89" name="Rectangle 65"/>
              <p:cNvSpPr>
                <a:spLocks noChangeArrowheads="1"/>
              </p:cNvSpPr>
              <p:nvPr/>
            </p:nvSpPr>
            <p:spPr bwMode="auto">
              <a:xfrm>
                <a:off x="-3644900" y="6615113"/>
                <a:ext cx="82550" cy="373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90" name="Rectangle 66"/>
              <p:cNvSpPr>
                <a:spLocks noChangeArrowheads="1"/>
              </p:cNvSpPr>
              <p:nvPr/>
            </p:nvSpPr>
            <p:spPr bwMode="auto">
              <a:xfrm>
                <a:off x="-3163888" y="6375400"/>
                <a:ext cx="825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91" name="Rectangle 67"/>
              <p:cNvSpPr>
                <a:spLocks noChangeArrowheads="1"/>
              </p:cNvSpPr>
              <p:nvPr/>
            </p:nvSpPr>
            <p:spPr bwMode="auto">
              <a:xfrm>
                <a:off x="-3403600" y="6461125"/>
                <a:ext cx="825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92" name="Rectangle 68"/>
              <p:cNvSpPr>
                <a:spLocks noChangeArrowheads="1"/>
              </p:cNvSpPr>
              <p:nvPr/>
            </p:nvSpPr>
            <p:spPr bwMode="auto">
              <a:xfrm>
                <a:off x="-3524250" y="6608763"/>
                <a:ext cx="82550"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93" name="Rectangle 69"/>
              <p:cNvSpPr>
                <a:spLocks noChangeArrowheads="1"/>
              </p:cNvSpPr>
              <p:nvPr/>
            </p:nvSpPr>
            <p:spPr bwMode="auto">
              <a:xfrm>
                <a:off x="-3644900" y="6556375"/>
                <a:ext cx="82550"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94" name="Rectangle 70"/>
              <p:cNvSpPr>
                <a:spLocks noChangeArrowheads="1"/>
              </p:cNvSpPr>
              <p:nvPr/>
            </p:nvSpPr>
            <p:spPr bwMode="auto">
              <a:xfrm>
                <a:off x="-3282950" y="6680200"/>
                <a:ext cx="82550"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95" name="Freeform 71"/>
              <p:cNvSpPr/>
              <p:nvPr/>
            </p:nvSpPr>
            <p:spPr bwMode="auto">
              <a:xfrm>
                <a:off x="-4775200" y="2060575"/>
                <a:ext cx="560388" cy="331788"/>
              </a:xfrm>
              <a:custGeom>
                <a:avLst/>
                <a:gdLst>
                  <a:gd name="T0" fmla="*/ 84 w 149"/>
                  <a:gd name="T1" fmla="*/ 0 h 88"/>
                  <a:gd name="T2" fmla="*/ 84 w 149"/>
                  <a:gd name="T3" fmla="*/ 15 h 88"/>
                  <a:gd name="T4" fmla="*/ 0 w 149"/>
                  <a:gd name="T5" fmla="*/ 88 h 88"/>
                  <a:gd name="T6" fmla="*/ 84 w 149"/>
                  <a:gd name="T7" fmla="*/ 71 h 88"/>
                  <a:gd name="T8" fmla="*/ 84 w 149"/>
                  <a:gd name="T9" fmla="*/ 86 h 88"/>
                  <a:gd name="T10" fmla="*/ 149 w 149"/>
                  <a:gd name="T11" fmla="*/ 43 h 88"/>
                  <a:gd name="T12" fmla="*/ 84 w 14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149" h="88">
                    <a:moveTo>
                      <a:pt x="84" y="0"/>
                    </a:moveTo>
                    <a:cubicBezTo>
                      <a:pt x="84" y="15"/>
                      <a:pt x="84" y="15"/>
                      <a:pt x="84" y="15"/>
                    </a:cubicBezTo>
                    <a:cubicBezTo>
                      <a:pt x="9" y="15"/>
                      <a:pt x="0" y="88"/>
                      <a:pt x="0" y="88"/>
                    </a:cubicBezTo>
                    <a:cubicBezTo>
                      <a:pt x="0" y="88"/>
                      <a:pt x="23" y="71"/>
                      <a:pt x="84" y="71"/>
                    </a:cubicBezTo>
                    <a:cubicBezTo>
                      <a:pt x="84" y="86"/>
                      <a:pt x="84" y="86"/>
                      <a:pt x="84" y="86"/>
                    </a:cubicBezTo>
                    <a:cubicBezTo>
                      <a:pt x="149" y="43"/>
                      <a:pt x="149" y="43"/>
                      <a:pt x="149" y="43"/>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96" name="Freeform 72"/>
              <p:cNvSpPr/>
              <p:nvPr/>
            </p:nvSpPr>
            <p:spPr bwMode="auto">
              <a:xfrm>
                <a:off x="-4832350" y="2354263"/>
                <a:ext cx="557213" cy="330200"/>
              </a:xfrm>
              <a:custGeom>
                <a:avLst/>
                <a:gdLst>
                  <a:gd name="T0" fmla="*/ 65 w 148"/>
                  <a:gd name="T1" fmla="*/ 88 h 88"/>
                  <a:gd name="T2" fmla="*/ 65 w 148"/>
                  <a:gd name="T3" fmla="*/ 73 h 88"/>
                  <a:gd name="T4" fmla="*/ 148 w 148"/>
                  <a:gd name="T5" fmla="*/ 0 h 88"/>
                  <a:gd name="T6" fmla="*/ 65 w 148"/>
                  <a:gd name="T7" fmla="*/ 17 h 88"/>
                  <a:gd name="T8" fmla="*/ 65 w 148"/>
                  <a:gd name="T9" fmla="*/ 2 h 88"/>
                  <a:gd name="T10" fmla="*/ 0 w 148"/>
                  <a:gd name="T11" fmla="*/ 45 h 88"/>
                  <a:gd name="T12" fmla="*/ 65 w 14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48" h="88">
                    <a:moveTo>
                      <a:pt x="65" y="88"/>
                    </a:moveTo>
                    <a:cubicBezTo>
                      <a:pt x="65" y="73"/>
                      <a:pt x="65" y="73"/>
                      <a:pt x="65" y="73"/>
                    </a:cubicBezTo>
                    <a:cubicBezTo>
                      <a:pt x="140" y="73"/>
                      <a:pt x="148" y="0"/>
                      <a:pt x="148" y="0"/>
                    </a:cubicBezTo>
                    <a:cubicBezTo>
                      <a:pt x="148" y="0"/>
                      <a:pt x="126" y="17"/>
                      <a:pt x="65" y="17"/>
                    </a:cubicBezTo>
                    <a:cubicBezTo>
                      <a:pt x="65" y="2"/>
                      <a:pt x="65" y="2"/>
                      <a:pt x="65" y="2"/>
                    </a:cubicBezTo>
                    <a:cubicBezTo>
                      <a:pt x="0" y="45"/>
                      <a:pt x="0" y="45"/>
                      <a:pt x="0" y="45"/>
                    </a:cubicBezTo>
                    <a:lnTo>
                      <a:pt x="6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97" name="Freeform 73"/>
              <p:cNvSpPr>
                <a:spLocks noEditPoints="1"/>
              </p:cNvSpPr>
              <p:nvPr/>
            </p:nvSpPr>
            <p:spPr bwMode="auto">
              <a:xfrm>
                <a:off x="-2119313" y="1884363"/>
                <a:ext cx="703263" cy="698500"/>
              </a:xfrm>
              <a:custGeom>
                <a:avLst/>
                <a:gdLst>
                  <a:gd name="T0" fmla="*/ 140 w 187"/>
                  <a:gd name="T1" fmla="*/ 174 h 186"/>
                  <a:gd name="T2" fmla="*/ 174 w 187"/>
                  <a:gd name="T3" fmla="*/ 140 h 186"/>
                  <a:gd name="T4" fmla="*/ 185 w 187"/>
                  <a:gd name="T5" fmla="*/ 112 h 186"/>
                  <a:gd name="T6" fmla="*/ 185 w 187"/>
                  <a:gd name="T7" fmla="*/ 74 h 186"/>
                  <a:gd name="T8" fmla="*/ 174 w 187"/>
                  <a:gd name="T9" fmla="*/ 47 h 186"/>
                  <a:gd name="T10" fmla="*/ 140 w 187"/>
                  <a:gd name="T11" fmla="*/ 12 h 186"/>
                  <a:gd name="T12" fmla="*/ 128 w 187"/>
                  <a:gd name="T13" fmla="*/ 6 h 186"/>
                  <a:gd name="T14" fmla="*/ 100 w 187"/>
                  <a:gd name="T15" fmla="*/ 0 h 186"/>
                  <a:gd name="T16" fmla="*/ 104 w 187"/>
                  <a:gd name="T17" fmla="*/ 9 h 186"/>
                  <a:gd name="T18" fmla="*/ 115 w 187"/>
                  <a:gd name="T19" fmla="*/ 9 h 186"/>
                  <a:gd name="T20" fmla="*/ 126 w 187"/>
                  <a:gd name="T21" fmla="*/ 12 h 186"/>
                  <a:gd name="T22" fmla="*/ 123 w 187"/>
                  <a:gd name="T23" fmla="*/ 14 h 186"/>
                  <a:gd name="T24" fmla="*/ 108 w 187"/>
                  <a:gd name="T25" fmla="*/ 20 h 186"/>
                  <a:gd name="T26" fmla="*/ 110 w 187"/>
                  <a:gd name="T27" fmla="*/ 29 h 186"/>
                  <a:gd name="T28" fmla="*/ 119 w 187"/>
                  <a:gd name="T29" fmla="*/ 36 h 186"/>
                  <a:gd name="T30" fmla="*/ 132 w 187"/>
                  <a:gd name="T31" fmla="*/ 18 h 186"/>
                  <a:gd name="T32" fmla="*/ 142 w 187"/>
                  <a:gd name="T33" fmla="*/ 21 h 186"/>
                  <a:gd name="T34" fmla="*/ 150 w 187"/>
                  <a:gd name="T35" fmla="*/ 25 h 186"/>
                  <a:gd name="T36" fmla="*/ 154 w 187"/>
                  <a:gd name="T37" fmla="*/ 38 h 186"/>
                  <a:gd name="T38" fmla="*/ 151 w 187"/>
                  <a:gd name="T39" fmla="*/ 45 h 186"/>
                  <a:gd name="T40" fmla="*/ 146 w 187"/>
                  <a:gd name="T41" fmla="*/ 40 h 186"/>
                  <a:gd name="T42" fmla="*/ 135 w 187"/>
                  <a:gd name="T43" fmla="*/ 41 h 186"/>
                  <a:gd name="T44" fmla="*/ 143 w 187"/>
                  <a:gd name="T45" fmla="*/ 46 h 186"/>
                  <a:gd name="T46" fmla="*/ 123 w 187"/>
                  <a:gd name="T47" fmla="*/ 54 h 186"/>
                  <a:gd name="T48" fmla="*/ 113 w 187"/>
                  <a:gd name="T49" fmla="*/ 60 h 186"/>
                  <a:gd name="T50" fmla="*/ 101 w 187"/>
                  <a:gd name="T51" fmla="*/ 72 h 186"/>
                  <a:gd name="T52" fmla="*/ 108 w 187"/>
                  <a:gd name="T53" fmla="*/ 110 h 186"/>
                  <a:gd name="T54" fmla="*/ 118 w 187"/>
                  <a:gd name="T55" fmla="*/ 113 h 186"/>
                  <a:gd name="T56" fmla="*/ 129 w 187"/>
                  <a:gd name="T57" fmla="*/ 116 h 186"/>
                  <a:gd name="T58" fmla="*/ 146 w 187"/>
                  <a:gd name="T59" fmla="*/ 126 h 186"/>
                  <a:gd name="T60" fmla="*/ 155 w 187"/>
                  <a:gd name="T61" fmla="*/ 135 h 186"/>
                  <a:gd name="T62" fmla="*/ 169 w 187"/>
                  <a:gd name="T63" fmla="*/ 139 h 186"/>
                  <a:gd name="T64" fmla="*/ 107 w 187"/>
                  <a:gd name="T65" fmla="*/ 163 h 186"/>
                  <a:gd name="T66" fmla="*/ 1 w 187"/>
                  <a:gd name="T67" fmla="*/ 79 h 186"/>
                  <a:gd name="T68" fmla="*/ 3 w 187"/>
                  <a:gd name="T69" fmla="*/ 116 h 186"/>
                  <a:gd name="T70" fmla="*/ 20 w 187"/>
                  <a:gd name="T71" fmla="*/ 151 h 186"/>
                  <a:gd name="T72" fmla="*/ 59 w 187"/>
                  <a:gd name="T73" fmla="*/ 180 h 186"/>
                  <a:gd name="T74" fmla="*/ 95 w 187"/>
                  <a:gd name="T75" fmla="*/ 148 h 186"/>
                  <a:gd name="T76" fmla="*/ 92 w 187"/>
                  <a:gd name="T77" fmla="*/ 133 h 186"/>
                  <a:gd name="T78" fmla="*/ 97 w 187"/>
                  <a:gd name="T79" fmla="*/ 119 h 186"/>
                  <a:gd name="T80" fmla="*/ 85 w 187"/>
                  <a:gd name="T81" fmla="*/ 115 h 186"/>
                  <a:gd name="T82" fmla="*/ 73 w 187"/>
                  <a:gd name="T83" fmla="*/ 107 h 186"/>
                  <a:gd name="T84" fmla="*/ 54 w 187"/>
                  <a:gd name="T85" fmla="*/ 99 h 186"/>
                  <a:gd name="T86" fmla="*/ 45 w 187"/>
                  <a:gd name="T87" fmla="*/ 83 h 186"/>
                  <a:gd name="T88" fmla="*/ 41 w 187"/>
                  <a:gd name="T89" fmla="*/ 81 h 186"/>
                  <a:gd name="T90" fmla="*/ 40 w 187"/>
                  <a:gd name="T91" fmla="*/ 84 h 186"/>
                  <a:gd name="T92" fmla="*/ 34 w 187"/>
                  <a:gd name="T93" fmla="*/ 69 h 186"/>
                  <a:gd name="T94" fmla="*/ 34 w 187"/>
                  <a:gd name="T95" fmla="*/ 53 h 186"/>
                  <a:gd name="T96" fmla="*/ 41 w 187"/>
                  <a:gd name="T97" fmla="*/ 36 h 186"/>
                  <a:gd name="T98" fmla="*/ 40 w 187"/>
                  <a:gd name="T99" fmla="*/ 26 h 186"/>
                  <a:gd name="T100" fmla="*/ 84 w 187"/>
                  <a:gd name="T101" fmla="*/ 7 h 186"/>
                  <a:gd name="T102" fmla="*/ 100 w 187"/>
                  <a:gd name="T103" fmla="*/ 0 h 186"/>
                  <a:gd name="T104" fmla="*/ 58 w 187"/>
                  <a:gd name="T105" fmla="*/ 7 h 186"/>
                  <a:gd name="T106" fmla="*/ 27 w 187"/>
                  <a:gd name="T107" fmla="*/ 27 h 186"/>
                  <a:gd name="T108" fmla="*/ 6 w 187"/>
                  <a:gd name="T109" fmla="*/ 59 h 186"/>
                  <a:gd name="T110" fmla="*/ 99 w 187"/>
                  <a:gd name="T111" fmla="*/ 117 h 186"/>
                  <a:gd name="T112" fmla="*/ 86 w 187"/>
                  <a:gd name="T113" fmla="*/ 103 h 186"/>
                  <a:gd name="T114" fmla="*/ 83 w 187"/>
                  <a:gd name="T115" fmla="*/ 94 h 186"/>
                  <a:gd name="T116" fmla="*/ 67 w 187"/>
                  <a:gd name="T117" fmla="*/ 97 h 186"/>
                  <a:gd name="T118" fmla="*/ 75 w 187"/>
                  <a:gd name="T119" fmla="*/ 77 h 186"/>
                  <a:gd name="T120" fmla="*/ 92 w 187"/>
                  <a:gd name="T121" fmla="*/ 77 h 186"/>
                  <a:gd name="T122" fmla="*/ 97 w 187"/>
                  <a:gd name="T123" fmla="*/ 7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 h="186">
                    <a:moveTo>
                      <a:pt x="100" y="186"/>
                    </a:moveTo>
                    <a:cubicBezTo>
                      <a:pt x="105" y="186"/>
                      <a:pt x="109" y="185"/>
                      <a:pt x="114" y="184"/>
                    </a:cubicBezTo>
                    <a:cubicBezTo>
                      <a:pt x="117" y="183"/>
                      <a:pt x="120" y="183"/>
                      <a:pt x="123" y="182"/>
                    </a:cubicBezTo>
                    <a:cubicBezTo>
                      <a:pt x="125" y="181"/>
                      <a:pt x="126" y="181"/>
                      <a:pt x="128" y="180"/>
                    </a:cubicBezTo>
                    <a:cubicBezTo>
                      <a:pt x="130" y="179"/>
                      <a:pt x="133" y="178"/>
                      <a:pt x="136" y="176"/>
                    </a:cubicBezTo>
                    <a:cubicBezTo>
                      <a:pt x="137" y="176"/>
                      <a:pt x="139" y="175"/>
                      <a:pt x="140" y="174"/>
                    </a:cubicBezTo>
                    <a:cubicBezTo>
                      <a:pt x="146" y="171"/>
                      <a:pt x="151" y="167"/>
                      <a:pt x="156" y="162"/>
                    </a:cubicBezTo>
                    <a:cubicBezTo>
                      <a:pt x="157" y="161"/>
                      <a:pt x="158" y="160"/>
                      <a:pt x="159" y="159"/>
                    </a:cubicBezTo>
                    <a:cubicBezTo>
                      <a:pt x="160" y="158"/>
                      <a:pt x="161" y="157"/>
                      <a:pt x="162" y="156"/>
                    </a:cubicBezTo>
                    <a:cubicBezTo>
                      <a:pt x="164" y="154"/>
                      <a:pt x="165" y="152"/>
                      <a:pt x="167" y="151"/>
                    </a:cubicBezTo>
                    <a:cubicBezTo>
                      <a:pt x="169" y="148"/>
                      <a:pt x="171" y="145"/>
                      <a:pt x="173" y="142"/>
                    </a:cubicBezTo>
                    <a:cubicBezTo>
                      <a:pt x="173" y="141"/>
                      <a:pt x="174" y="140"/>
                      <a:pt x="174" y="140"/>
                    </a:cubicBezTo>
                    <a:cubicBezTo>
                      <a:pt x="175" y="138"/>
                      <a:pt x="176" y="137"/>
                      <a:pt x="177" y="136"/>
                    </a:cubicBezTo>
                    <a:cubicBezTo>
                      <a:pt x="177" y="135"/>
                      <a:pt x="177" y="134"/>
                      <a:pt x="178" y="134"/>
                    </a:cubicBezTo>
                    <a:cubicBezTo>
                      <a:pt x="178" y="132"/>
                      <a:pt x="179" y="131"/>
                      <a:pt x="179" y="129"/>
                    </a:cubicBezTo>
                    <a:cubicBezTo>
                      <a:pt x="180" y="128"/>
                      <a:pt x="181" y="127"/>
                      <a:pt x="181" y="125"/>
                    </a:cubicBezTo>
                    <a:cubicBezTo>
                      <a:pt x="182" y="122"/>
                      <a:pt x="183" y="119"/>
                      <a:pt x="184" y="116"/>
                    </a:cubicBezTo>
                    <a:cubicBezTo>
                      <a:pt x="184" y="115"/>
                      <a:pt x="185" y="113"/>
                      <a:pt x="185" y="112"/>
                    </a:cubicBezTo>
                    <a:cubicBezTo>
                      <a:pt x="185" y="110"/>
                      <a:pt x="185" y="109"/>
                      <a:pt x="186" y="107"/>
                    </a:cubicBezTo>
                    <a:cubicBezTo>
                      <a:pt x="186" y="106"/>
                      <a:pt x="186" y="104"/>
                      <a:pt x="186" y="103"/>
                    </a:cubicBezTo>
                    <a:cubicBezTo>
                      <a:pt x="187" y="99"/>
                      <a:pt x="187" y="96"/>
                      <a:pt x="187" y="93"/>
                    </a:cubicBezTo>
                    <a:cubicBezTo>
                      <a:pt x="187" y="90"/>
                      <a:pt x="187" y="87"/>
                      <a:pt x="186" y="83"/>
                    </a:cubicBezTo>
                    <a:cubicBezTo>
                      <a:pt x="186" y="82"/>
                      <a:pt x="186" y="80"/>
                      <a:pt x="186" y="79"/>
                    </a:cubicBezTo>
                    <a:cubicBezTo>
                      <a:pt x="185" y="77"/>
                      <a:pt x="185" y="76"/>
                      <a:pt x="185" y="74"/>
                    </a:cubicBezTo>
                    <a:cubicBezTo>
                      <a:pt x="185" y="73"/>
                      <a:pt x="184" y="71"/>
                      <a:pt x="184" y="70"/>
                    </a:cubicBezTo>
                    <a:cubicBezTo>
                      <a:pt x="183" y="67"/>
                      <a:pt x="182" y="64"/>
                      <a:pt x="181" y="61"/>
                    </a:cubicBezTo>
                    <a:cubicBezTo>
                      <a:pt x="181" y="60"/>
                      <a:pt x="181" y="60"/>
                      <a:pt x="180" y="59"/>
                    </a:cubicBezTo>
                    <a:cubicBezTo>
                      <a:pt x="179" y="57"/>
                      <a:pt x="179" y="55"/>
                      <a:pt x="178" y="53"/>
                    </a:cubicBezTo>
                    <a:cubicBezTo>
                      <a:pt x="177" y="52"/>
                      <a:pt x="177" y="51"/>
                      <a:pt x="177" y="51"/>
                    </a:cubicBezTo>
                    <a:cubicBezTo>
                      <a:pt x="176" y="49"/>
                      <a:pt x="175" y="48"/>
                      <a:pt x="174" y="47"/>
                    </a:cubicBezTo>
                    <a:cubicBezTo>
                      <a:pt x="172" y="43"/>
                      <a:pt x="170" y="39"/>
                      <a:pt x="167" y="35"/>
                    </a:cubicBezTo>
                    <a:cubicBezTo>
                      <a:pt x="165" y="34"/>
                      <a:pt x="164" y="32"/>
                      <a:pt x="162" y="30"/>
                    </a:cubicBezTo>
                    <a:cubicBezTo>
                      <a:pt x="161" y="29"/>
                      <a:pt x="160" y="28"/>
                      <a:pt x="159" y="27"/>
                    </a:cubicBezTo>
                    <a:cubicBezTo>
                      <a:pt x="158" y="26"/>
                      <a:pt x="157" y="25"/>
                      <a:pt x="156" y="24"/>
                    </a:cubicBezTo>
                    <a:cubicBezTo>
                      <a:pt x="154" y="22"/>
                      <a:pt x="152" y="20"/>
                      <a:pt x="149" y="18"/>
                    </a:cubicBezTo>
                    <a:cubicBezTo>
                      <a:pt x="146" y="16"/>
                      <a:pt x="143" y="14"/>
                      <a:pt x="140" y="12"/>
                    </a:cubicBezTo>
                    <a:cubicBezTo>
                      <a:pt x="139" y="11"/>
                      <a:pt x="137" y="11"/>
                      <a:pt x="136" y="10"/>
                    </a:cubicBezTo>
                    <a:cubicBezTo>
                      <a:pt x="135" y="10"/>
                      <a:pt x="135" y="9"/>
                      <a:pt x="134" y="9"/>
                    </a:cubicBezTo>
                    <a:cubicBezTo>
                      <a:pt x="133" y="9"/>
                      <a:pt x="133" y="8"/>
                      <a:pt x="132" y="8"/>
                    </a:cubicBezTo>
                    <a:cubicBezTo>
                      <a:pt x="131" y="8"/>
                      <a:pt x="131" y="8"/>
                      <a:pt x="131" y="7"/>
                    </a:cubicBezTo>
                    <a:cubicBezTo>
                      <a:pt x="130" y="7"/>
                      <a:pt x="129" y="7"/>
                      <a:pt x="128" y="6"/>
                    </a:cubicBezTo>
                    <a:cubicBezTo>
                      <a:pt x="128" y="6"/>
                      <a:pt x="128" y="6"/>
                      <a:pt x="128" y="6"/>
                    </a:cubicBezTo>
                    <a:cubicBezTo>
                      <a:pt x="126" y="6"/>
                      <a:pt x="125" y="5"/>
                      <a:pt x="124" y="5"/>
                    </a:cubicBezTo>
                    <a:cubicBezTo>
                      <a:pt x="124" y="5"/>
                      <a:pt x="124" y="5"/>
                      <a:pt x="123" y="5"/>
                    </a:cubicBezTo>
                    <a:cubicBezTo>
                      <a:pt x="121" y="4"/>
                      <a:pt x="118" y="3"/>
                      <a:pt x="115" y="2"/>
                    </a:cubicBezTo>
                    <a:cubicBezTo>
                      <a:pt x="114" y="2"/>
                      <a:pt x="113" y="2"/>
                      <a:pt x="112" y="2"/>
                    </a:cubicBezTo>
                    <a:cubicBezTo>
                      <a:pt x="111" y="1"/>
                      <a:pt x="111" y="1"/>
                      <a:pt x="110" y="1"/>
                    </a:cubicBezTo>
                    <a:cubicBezTo>
                      <a:pt x="107" y="1"/>
                      <a:pt x="103" y="0"/>
                      <a:pt x="100" y="0"/>
                    </a:cubicBezTo>
                    <a:cubicBezTo>
                      <a:pt x="100" y="5"/>
                      <a:pt x="100" y="5"/>
                      <a:pt x="100" y="5"/>
                    </a:cubicBezTo>
                    <a:cubicBezTo>
                      <a:pt x="104" y="5"/>
                      <a:pt x="107" y="6"/>
                      <a:pt x="111" y="6"/>
                    </a:cubicBezTo>
                    <a:cubicBezTo>
                      <a:pt x="111" y="7"/>
                      <a:pt x="110" y="7"/>
                      <a:pt x="109" y="7"/>
                    </a:cubicBezTo>
                    <a:cubicBezTo>
                      <a:pt x="109" y="7"/>
                      <a:pt x="108" y="8"/>
                      <a:pt x="108" y="8"/>
                    </a:cubicBezTo>
                    <a:cubicBezTo>
                      <a:pt x="106" y="8"/>
                      <a:pt x="104" y="8"/>
                      <a:pt x="103" y="8"/>
                    </a:cubicBezTo>
                    <a:cubicBezTo>
                      <a:pt x="103" y="8"/>
                      <a:pt x="104" y="9"/>
                      <a:pt x="104" y="9"/>
                    </a:cubicBezTo>
                    <a:cubicBezTo>
                      <a:pt x="106" y="10"/>
                      <a:pt x="107" y="10"/>
                      <a:pt x="109" y="10"/>
                    </a:cubicBezTo>
                    <a:cubicBezTo>
                      <a:pt x="110" y="10"/>
                      <a:pt x="111" y="10"/>
                      <a:pt x="112" y="9"/>
                    </a:cubicBezTo>
                    <a:cubicBezTo>
                      <a:pt x="112" y="9"/>
                      <a:pt x="112" y="8"/>
                      <a:pt x="113" y="8"/>
                    </a:cubicBezTo>
                    <a:cubicBezTo>
                      <a:pt x="113" y="7"/>
                      <a:pt x="113" y="7"/>
                      <a:pt x="114" y="7"/>
                    </a:cubicBezTo>
                    <a:cubicBezTo>
                      <a:pt x="115" y="7"/>
                      <a:pt x="116" y="7"/>
                      <a:pt x="117" y="8"/>
                    </a:cubicBezTo>
                    <a:cubicBezTo>
                      <a:pt x="116" y="8"/>
                      <a:pt x="115" y="8"/>
                      <a:pt x="115" y="9"/>
                    </a:cubicBezTo>
                    <a:cubicBezTo>
                      <a:pt x="116" y="10"/>
                      <a:pt x="118" y="9"/>
                      <a:pt x="118" y="8"/>
                    </a:cubicBezTo>
                    <a:cubicBezTo>
                      <a:pt x="119" y="8"/>
                      <a:pt x="119" y="8"/>
                      <a:pt x="119" y="8"/>
                    </a:cubicBezTo>
                    <a:cubicBezTo>
                      <a:pt x="120" y="9"/>
                      <a:pt x="122" y="9"/>
                      <a:pt x="123" y="10"/>
                    </a:cubicBezTo>
                    <a:cubicBezTo>
                      <a:pt x="125" y="11"/>
                      <a:pt x="127" y="11"/>
                      <a:pt x="129" y="12"/>
                    </a:cubicBezTo>
                    <a:cubicBezTo>
                      <a:pt x="129" y="12"/>
                      <a:pt x="128" y="13"/>
                      <a:pt x="128" y="13"/>
                    </a:cubicBezTo>
                    <a:cubicBezTo>
                      <a:pt x="127" y="13"/>
                      <a:pt x="127" y="12"/>
                      <a:pt x="126" y="12"/>
                    </a:cubicBezTo>
                    <a:cubicBezTo>
                      <a:pt x="126" y="13"/>
                      <a:pt x="127" y="13"/>
                      <a:pt x="128" y="14"/>
                    </a:cubicBezTo>
                    <a:cubicBezTo>
                      <a:pt x="129" y="15"/>
                      <a:pt x="129" y="15"/>
                      <a:pt x="130" y="16"/>
                    </a:cubicBezTo>
                    <a:cubicBezTo>
                      <a:pt x="129" y="18"/>
                      <a:pt x="128" y="16"/>
                      <a:pt x="126" y="16"/>
                    </a:cubicBezTo>
                    <a:cubicBezTo>
                      <a:pt x="125" y="16"/>
                      <a:pt x="123" y="19"/>
                      <a:pt x="122" y="16"/>
                    </a:cubicBezTo>
                    <a:cubicBezTo>
                      <a:pt x="122" y="15"/>
                      <a:pt x="123" y="15"/>
                      <a:pt x="124" y="14"/>
                    </a:cubicBezTo>
                    <a:cubicBezTo>
                      <a:pt x="123" y="14"/>
                      <a:pt x="123" y="14"/>
                      <a:pt x="123" y="14"/>
                    </a:cubicBezTo>
                    <a:cubicBezTo>
                      <a:pt x="122" y="14"/>
                      <a:pt x="122" y="15"/>
                      <a:pt x="121" y="15"/>
                    </a:cubicBezTo>
                    <a:cubicBezTo>
                      <a:pt x="121" y="15"/>
                      <a:pt x="120" y="16"/>
                      <a:pt x="119" y="16"/>
                    </a:cubicBezTo>
                    <a:cubicBezTo>
                      <a:pt x="119" y="16"/>
                      <a:pt x="118" y="16"/>
                      <a:pt x="117" y="16"/>
                    </a:cubicBezTo>
                    <a:cubicBezTo>
                      <a:pt x="116" y="16"/>
                      <a:pt x="115" y="17"/>
                      <a:pt x="114" y="18"/>
                    </a:cubicBezTo>
                    <a:cubicBezTo>
                      <a:pt x="113" y="18"/>
                      <a:pt x="113" y="18"/>
                      <a:pt x="112" y="18"/>
                    </a:cubicBezTo>
                    <a:cubicBezTo>
                      <a:pt x="111" y="18"/>
                      <a:pt x="110" y="19"/>
                      <a:pt x="108" y="20"/>
                    </a:cubicBezTo>
                    <a:cubicBezTo>
                      <a:pt x="107" y="20"/>
                      <a:pt x="106" y="21"/>
                      <a:pt x="105" y="22"/>
                    </a:cubicBezTo>
                    <a:cubicBezTo>
                      <a:pt x="104" y="22"/>
                      <a:pt x="103" y="24"/>
                      <a:pt x="103" y="24"/>
                    </a:cubicBezTo>
                    <a:cubicBezTo>
                      <a:pt x="103" y="25"/>
                      <a:pt x="105" y="25"/>
                      <a:pt x="105" y="25"/>
                    </a:cubicBezTo>
                    <a:cubicBezTo>
                      <a:pt x="105" y="26"/>
                      <a:pt x="104" y="27"/>
                      <a:pt x="104" y="27"/>
                    </a:cubicBezTo>
                    <a:cubicBezTo>
                      <a:pt x="105" y="28"/>
                      <a:pt x="106" y="27"/>
                      <a:pt x="107" y="27"/>
                    </a:cubicBezTo>
                    <a:cubicBezTo>
                      <a:pt x="108" y="27"/>
                      <a:pt x="109" y="29"/>
                      <a:pt x="110" y="29"/>
                    </a:cubicBezTo>
                    <a:cubicBezTo>
                      <a:pt x="111" y="30"/>
                      <a:pt x="112" y="30"/>
                      <a:pt x="113" y="31"/>
                    </a:cubicBezTo>
                    <a:cubicBezTo>
                      <a:pt x="115" y="31"/>
                      <a:pt x="116" y="30"/>
                      <a:pt x="117" y="31"/>
                    </a:cubicBezTo>
                    <a:cubicBezTo>
                      <a:pt x="117" y="32"/>
                      <a:pt x="115" y="33"/>
                      <a:pt x="115" y="33"/>
                    </a:cubicBezTo>
                    <a:cubicBezTo>
                      <a:pt x="116" y="34"/>
                      <a:pt x="115" y="35"/>
                      <a:pt x="115" y="36"/>
                    </a:cubicBezTo>
                    <a:cubicBezTo>
                      <a:pt x="115" y="36"/>
                      <a:pt x="115" y="37"/>
                      <a:pt x="116" y="38"/>
                    </a:cubicBezTo>
                    <a:cubicBezTo>
                      <a:pt x="117" y="38"/>
                      <a:pt x="119" y="37"/>
                      <a:pt x="119" y="36"/>
                    </a:cubicBezTo>
                    <a:cubicBezTo>
                      <a:pt x="120" y="34"/>
                      <a:pt x="119" y="33"/>
                      <a:pt x="120" y="32"/>
                    </a:cubicBezTo>
                    <a:cubicBezTo>
                      <a:pt x="125" y="32"/>
                      <a:pt x="129" y="30"/>
                      <a:pt x="129" y="25"/>
                    </a:cubicBezTo>
                    <a:cubicBezTo>
                      <a:pt x="129" y="24"/>
                      <a:pt x="128" y="24"/>
                      <a:pt x="128" y="23"/>
                    </a:cubicBezTo>
                    <a:cubicBezTo>
                      <a:pt x="129" y="23"/>
                      <a:pt x="130" y="22"/>
                      <a:pt x="130" y="21"/>
                    </a:cubicBezTo>
                    <a:cubicBezTo>
                      <a:pt x="130" y="21"/>
                      <a:pt x="131" y="20"/>
                      <a:pt x="131" y="20"/>
                    </a:cubicBezTo>
                    <a:cubicBezTo>
                      <a:pt x="131" y="19"/>
                      <a:pt x="132" y="18"/>
                      <a:pt x="132" y="18"/>
                    </a:cubicBezTo>
                    <a:cubicBezTo>
                      <a:pt x="132" y="18"/>
                      <a:pt x="132" y="18"/>
                      <a:pt x="132" y="18"/>
                    </a:cubicBezTo>
                    <a:cubicBezTo>
                      <a:pt x="133" y="18"/>
                      <a:pt x="133" y="18"/>
                      <a:pt x="134" y="18"/>
                    </a:cubicBezTo>
                    <a:cubicBezTo>
                      <a:pt x="134" y="18"/>
                      <a:pt x="135" y="19"/>
                      <a:pt x="136" y="19"/>
                    </a:cubicBezTo>
                    <a:cubicBezTo>
                      <a:pt x="137" y="19"/>
                      <a:pt x="137" y="18"/>
                      <a:pt x="138" y="18"/>
                    </a:cubicBezTo>
                    <a:cubicBezTo>
                      <a:pt x="139" y="19"/>
                      <a:pt x="139" y="20"/>
                      <a:pt x="140" y="20"/>
                    </a:cubicBezTo>
                    <a:cubicBezTo>
                      <a:pt x="141" y="21"/>
                      <a:pt x="142" y="21"/>
                      <a:pt x="142" y="21"/>
                    </a:cubicBezTo>
                    <a:cubicBezTo>
                      <a:pt x="142" y="22"/>
                      <a:pt x="141" y="22"/>
                      <a:pt x="141" y="23"/>
                    </a:cubicBezTo>
                    <a:cubicBezTo>
                      <a:pt x="141" y="23"/>
                      <a:pt x="141" y="23"/>
                      <a:pt x="141" y="23"/>
                    </a:cubicBezTo>
                    <a:cubicBezTo>
                      <a:pt x="141" y="24"/>
                      <a:pt x="142" y="25"/>
                      <a:pt x="142" y="25"/>
                    </a:cubicBezTo>
                    <a:cubicBezTo>
                      <a:pt x="143" y="25"/>
                      <a:pt x="144" y="25"/>
                      <a:pt x="145" y="25"/>
                    </a:cubicBezTo>
                    <a:cubicBezTo>
                      <a:pt x="146" y="24"/>
                      <a:pt x="146" y="23"/>
                      <a:pt x="147" y="23"/>
                    </a:cubicBezTo>
                    <a:cubicBezTo>
                      <a:pt x="148" y="24"/>
                      <a:pt x="149" y="24"/>
                      <a:pt x="150" y="25"/>
                    </a:cubicBezTo>
                    <a:cubicBezTo>
                      <a:pt x="150" y="26"/>
                      <a:pt x="150" y="26"/>
                      <a:pt x="150" y="26"/>
                    </a:cubicBezTo>
                    <a:cubicBezTo>
                      <a:pt x="150" y="27"/>
                      <a:pt x="150" y="28"/>
                      <a:pt x="150" y="29"/>
                    </a:cubicBezTo>
                    <a:cubicBezTo>
                      <a:pt x="150" y="31"/>
                      <a:pt x="152" y="31"/>
                      <a:pt x="153" y="32"/>
                    </a:cubicBezTo>
                    <a:cubicBezTo>
                      <a:pt x="154" y="32"/>
                      <a:pt x="154" y="33"/>
                      <a:pt x="154" y="33"/>
                    </a:cubicBezTo>
                    <a:cubicBezTo>
                      <a:pt x="155" y="34"/>
                      <a:pt x="155" y="34"/>
                      <a:pt x="155" y="34"/>
                    </a:cubicBezTo>
                    <a:cubicBezTo>
                      <a:pt x="155" y="36"/>
                      <a:pt x="154" y="36"/>
                      <a:pt x="154" y="38"/>
                    </a:cubicBezTo>
                    <a:cubicBezTo>
                      <a:pt x="154" y="39"/>
                      <a:pt x="153" y="39"/>
                      <a:pt x="153" y="40"/>
                    </a:cubicBezTo>
                    <a:cubicBezTo>
                      <a:pt x="153" y="41"/>
                      <a:pt x="155" y="40"/>
                      <a:pt x="156" y="41"/>
                    </a:cubicBezTo>
                    <a:cubicBezTo>
                      <a:pt x="156" y="42"/>
                      <a:pt x="156" y="43"/>
                      <a:pt x="155" y="44"/>
                    </a:cubicBezTo>
                    <a:cubicBezTo>
                      <a:pt x="156" y="44"/>
                      <a:pt x="156" y="46"/>
                      <a:pt x="155" y="46"/>
                    </a:cubicBezTo>
                    <a:cubicBezTo>
                      <a:pt x="154" y="46"/>
                      <a:pt x="154" y="45"/>
                      <a:pt x="153" y="45"/>
                    </a:cubicBezTo>
                    <a:cubicBezTo>
                      <a:pt x="152" y="45"/>
                      <a:pt x="152" y="45"/>
                      <a:pt x="151" y="45"/>
                    </a:cubicBezTo>
                    <a:cubicBezTo>
                      <a:pt x="151" y="45"/>
                      <a:pt x="150" y="44"/>
                      <a:pt x="150" y="44"/>
                    </a:cubicBezTo>
                    <a:cubicBezTo>
                      <a:pt x="148" y="44"/>
                      <a:pt x="147" y="45"/>
                      <a:pt x="146" y="44"/>
                    </a:cubicBezTo>
                    <a:cubicBezTo>
                      <a:pt x="147" y="42"/>
                      <a:pt x="149" y="41"/>
                      <a:pt x="151" y="39"/>
                    </a:cubicBezTo>
                    <a:cubicBezTo>
                      <a:pt x="151" y="39"/>
                      <a:pt x="152" y="39"/>
                      <a:pt x="152" y="38"/>
                    </a:cubicBezTo>
                    <a:cubicBezTo>
                      <a:pt x="151" y="37"/>
                      <a:pt x="150" y="38"/>
                      <a:pt x="149" y="38"/>
                    </a:cubicBezTo>
                    <a:cubicBezTo>
                      <a:pt x="148" y="39"/>
                      <a:pt x="147" y="39"/>
                      <a:pt x="146" y="40"/>
                    </a:cubicBezTo>
                    <a:cubicBezTo>
                      <a:pt x="145" y="40"/>
                      <a:pt x="142" y="39"/>
                      <a:pt x="141" y="40"/>
                    </a:cubicBezTo>
                    <a:cubicBezTo>
                      <a:pt x="141" y="41"/>
                      <a:pt x="143" y="40"/>
                      <a:pt x="142" y="42"/>
                    </a:cubicBezTo>
                    <a:cubicBezTo>
                      <a:pt x="142" y="42"/>
                      <a:pt x="141" y="42"/>
                      <a:pt x="141" y="41"/>
                    </a:cubicBezTo>
                    <a:cubicBezTo>
                      <a:pt x="140" y="41"/>
                      <a:pt x="140" y="40"/>
                      <a:pt x="140" y="40"/>
                    </a:cubicBezTo>
                    <a:cubicBezTo>
                      <a:pt x="140" y="40"/>
                      <a:pt x="138" y="39"/>
                      <a:pt x="137" y="40"/>
                    </a:cubicBezTo>
                    <a:cubicBezTo>
                      <a:pt x="136" y="40"/>
                      <a:pt x="135" y="40"/>
                      <a:pt x="135" y="41"/>
                    </a:cubicBezTo>
                    <a:cubicBezTo>
                      <a:pt x="136" y="42"/>
                      <a:pt x="138" y="41"/>
                      <a:pt x="138" y="42"/>
                    </a:cubicBezTo>
                    <a:cubicBezTo>
                      <a:pt x="138" y="43"/>
                      <a:pt x="136" y="44"/>
                      <a:pt x="136" y="46"/>
                    </a:cubicBezTo>
                    <a:cubicBezTo>
                      <a:pt x="136" y="46"/>
                      <a:pt x="137" y="47"/>
                      <a:pt x="138" y="47"/>
                    </a:cubicBezTo>
                    <a:cubicBezTo>
                      <a:pt x="138" y="48"/>
                      <a:pt x="139" y="47"/>
                      <a:pt x="139" y="47"/>
                    </a:cubicBezTo>
                    <a:cubicBezTo>
                      <a:pt x="140" y="47"/>
                      <a:pt x="140" y="48"/>
                      <a:pt x="140" y="48"/>
                    </a:cubicBezTo>
                    <a:cubicBezTo>
                      <a:pt x="141" y="47"/>
                      <a:pt x="142" y="46"/>
                      <a:pt x="143" y="46"/>
                    </a:cubicBezTo>
                    <a:cubicBezTo>
                      <a:pt x="144" y="48"/>
                      <a:pt x="142" y="48"/>
                      <a:pt x="140" y="49"/>
                    </a:cubicBezTo>
                    <a:cubicBezTo>
                      <a:pt x="139" y="49"/>
                      <a:pt x="137" y="50"/>
                      <a:pt x="135" y="50"/>
                    </a:cubicBezTo>
                    <a:cubicBezTo>
                      <a:pt x="135" y="51"/>
                      <a:pt x="132" y="53"/>
                      <a:pt x="132" y="51"/>
                    </a:cubicBezTo>
                    <a:cubicBezTo>
                      <a:pt x="132" y="50"/>
                      <a:pt x="133" y="50"/>
                      <a:pt x="133" y="49"/>
                    </a:cubicBezTo>
                    <a:cubicBezTo>
                      <a:pt x="132" y="49"/>
                      <a:pt x="130" y="50"/>
                      <a:pt x="129" y="50"/>
                    </a:cubicBezTo>
                    <a:cubicBezTo>
                      <a:pt x="127" y="51"/>
                      <a:pt x="124" y="51"/>
                      <a:pt x="123" y="54"/>
                    </a:cubicBezTo>
                    <a:cubicBezTo>
                      <a:pt x="123" y="54"/>
                      <a:pt x="123" y="55"/>
                      <a:pt x="123" y="55"/>
                    </a:cubicBezTo>
                    <a:cubicBezTo>
                      <a:pt x="123" y="56"/>
                      <a:pt x="121" y="56"/>
                      <a:pt x="121" y="56"/>
                    </a:cubicBezTo>
                    <a:cubicBezTo>
                      <a:pt x="120" y="56"/>
                      <a:pt x="119" y="57"/>
                      <a:pt x="118" y="57"/>
                    </a:cubicBezTo>
                    <a:cubicBezTo>
                      <a:pt x="118" y="57"/>
                      <a:pt x="117" y="57"/>
                      <a:pt x="117" y="57"/>
                    </a:cubicBezTo>
                    <a:cubicBezTo>
                      <a:pt x="116" y="58"/>
                      <a:pt x="116" y="59"/>
                      <a:pt x="115" y="59"/>
                    </a:cubicBezTo>
                    <a:cubicBezTo>
                      <a:pt x="114" y="60"/>
                      <a:pt x="114" y="60"/>
                      <a:pt x="113" y="60"/>
                    </a:cubicBezTo>
                    <a:cubicBezTo>
                      <a:pt x="113" y="61"/>
                      <a:pt x="113" y="62"/>
                      <a:pt x="112" y="62"/>
                    </a:cubicBezTo>
                    <a:cubicBezTo>
                      <a:pt x="111" y="62"/>
                      <a:pt x="111" y="62"/>
                      <a:pt x="110" y="62"/>
                    </a:cubicBezTo>
                    <a:cubicBezTo>
                      <a:pt x="110" y="63"/>
                      <a:pt x="111" y="65"/>
                      <a:pt x="110" y="66"/>
                    </a:cubicBezTo>
                    <a:cubicBezTo>
                      <a:pt x="109" y="67"/>
                      <a:pt x="108" y="68"/>
                      <a:pt x="106" y="69"/>
                    </a:cubicBezTo>
                    <a:cubicBezTo>
                      <a:pt x="105" y="69"/>
                      <a:pt x="105" y="69"/>
                      <a:pt x="103" y="70"/>
                    </a:cubicBezTo>
                    <a:cubicBezTo>
                      <a:pt x="103" y="70"/>
                      <a:pt x="102" y="71"/>
                      <a:pt x="101" y="72"/>
                    </a:cubicBezTo>
                    <a:cubicBezTo>
                      <a:pt x="101" y="72"/>
                      <a:pt x="100" y="72"/>
                      <a:pt x="100" y="73"/>
                    </a:cubicBezTo>
                    <a:cubicBezTo>
                      <a:pt x="100" y="116"/>
                      <a:pt x="100" y="116"/>
                      <a:pt x="100" y="116"/>
                    </a:cubicBezTo>
                    <a:cubicBezTo>
                      <a:pt x="100" y="116"/>
                      <a:pt x="101" y="115"/>
                      <a:pt x="101" y="115"/>
                    </a:cubicBezTo>
                    <a:cubicBezTo>
                      <a:pt x="102" y="114"/>
                      <a:pt x="102" y="113"/>
                      <a:pt x="103" y="112"/>
                    </a:cubicBezTo>
                    <a:cubicBezTo>
                      <a:pt x="104" y="112"/>
                      <a:pt x="105" y="112"/>
                      <a:pt x="106" y="111"/>
                    </a:cubicBezTo>
                    <a:cubicBezTo>
                      <a:pt x="107" y="111"/>
                      <a:pt x="107" y="111"/>
                      <a:pt x="108" y="110"/>
                    </a:cubicBezTo>
                    <a:cubicBezTo>
                      <a:pt x="108" y="110"/>
                      <a:pt x="109" y="109"/>
                      <a:pt x="109" y="110"/>
                    </a:cubicBezTo>
                    <a:cubicBezTo>
                      <a:pt x="110" y="111"/>
                      <a:pt x="108" y="111"/>
                      <a:pt x="109" y="112"/>
                    </a:cubicBezTo>
                    <a:cubicBezTo>
                      <a:pt x="110" y="113"/>
                      <a:pt x="111" y="111"/>
                      <a:pt x="112" y="111"/>
                    </a:cubicBezTo>
                    <a:cubicBezTo>
                      <a:pt x="112" y="111"/>
                      <a:pt x="114" y="111"/>
                      <a:pt x="114" y="112"/>
                    </a:cubicBezTo>
                    <a:cubicBezTo>
                      <a:pt x="115" y="112"/>
                      <a:pt x="115" y="113"/>
                      <a:pt x="116" y="113"/>
                    </a:cubicBezTo>
                    <a:cubicBezTo>
                      <a:pt x="117" y="113"/>
                      <a:pt x="117" y="113"/>
                      <a:pt x="118" y="113"/>
                    </a:cubicBezTo>
                    <a:cubicBezTo>
                      <a:pt x="119" y="113"/>
                      <a:pt x="120" y="114"/>
                      <a:pt x="121" y="114"/>
                    </a:cubicBezTo>
                    <a:cubicBezTo>
                      <a:pt x="122" y="114"/>
                      <a:pt x="122" y="113"/>
                      <a:pt x="123" y="113"/>
                    </a:cubicBezTo>
                    <a:cubicBezTo>
                      <a:pt x="125" y="112"/>
                      <a:pt x="125" y="113"/>
                      <a:pt x="126" y="114"/>
                    </a:cubicBezTo>
                    <a:cubicBezTo>
                      <a:pt x="127" y="114"/>
                      <a:pt x="127" y="113"/>
                      <a:pt x="128" y="113"/>
                    </a:cubicBezTo>
                    <a:cubicBezTo>
                      <a:pt x="127" y="114"/>
                      <a:pt x="128" y="115"/>
                      <a:pt x="128" y="115"/>
                    </a:cubicBezTo>
                    <a:cubicBezTo>
                      <a:pt x="129" y="116"/>
                      <a:pt x="128" y="116"/>
                      <a:pt x="129" y="116"/>
                    </a:cubicBezTo>
                    <a:cubicBezTo>
                      <a:pt x="129" y="117"/>
                      <a:pt x="130" y="117"/>
                      <a:pt x="131" y="117"/>
                    </a:cubicBezTo>
                    <a:cubicBezTo>
                      <a:pt x="132" y="118"/>
                      <a:pt x="132" y="119"/>
                      <a:pt x="133" y="120"/>
                    </a:cubicBezTo>
                    <a:cubicBezTo>
                      <a:pt x="134" y="121"/>
                      <a:pt x="135" y="122"/>
                      <a:pt x="136" y="122"/>
                    </a:cubicBezTo>
                    <a:cubicBezTo>
                      <a:pt x="137" y="122"/>
                      <a:pt x="138" y="121"/>
                      <a:pt x="139" y="121"/>
                    </a:cubicBezTo>
                    <a:cubicBezTo>
                      <a:pt x="141" y="122"/>
                      <a:pt x="143" y="123"/>
                      <a:pt x="144" y="124"/>
                    </a:cubicBezTo>
                    <a:cubicBezTo>
                      <a:pt x="145" y="124"/>
                      <a:pt x="146" y="125"/>
                      <a:pt x="146" y="126"/>
                    </a:cubicBezTo>
                    <a:cubicBezTo>
                      <a:pt x="146" y="126"/>
                      <a:pt x="146" y="127"/>
                      <a:pt x="146" y="127"/>
                    </a:cubicBezTo>
                    <a:cubicBezTo>
                      <a:pt x="147" y="129"/>
                      <a:pt x="148" y="129"/>
                      <a:pt x="148" y="131"/>
                    </a:cubicBezTo>
                    <a:cubicBezTo>
                      <a:pt x="148" y="132"/>
                      <a:pt x="149" y="132"/>
                      <a:pt x="149" y="133"/>
                    </a:cubicBezTo>
                    <a:cubicBezTo>
                      <a:pt x="150" y="133"/>
                      <a:pt x="151" y="134"/>
                      <a:pt x="151" y="134"/>
                    </a:cubicBezTo>
                    <a:cubicBezTo>
                      <a:pt x="152" y="134"/>
                      <a:pt x="152" y="134"/>
                      <a:pt x="152" y="134"/>
                    </a:cubicBezTo>
                    <a:cubicBezTo>
                      <a:pt x="154" y="134"/>
                      <a:pt x="154" y="134"/>
                      <a:pt x="155" y="135"/>
                    </a:cubicBezTo>
                    <a:cubicBezTo>
                      <a:pt x="156" y="135"/>
                      <a:pt x="157" y="135"/>
                      <a:pt x="157" y="135"/>
                    </a:cubicBezTo>
                    <a:cubicBezTo>
                      <a:pt x="158" y="136"/>
                      <a:pt x="158" y="137"/>
                      <a:pt x="158" y="137"/>
                    </a:cubicBezTo>
                    <a:cubicBezTo>
                      <a:pt x="159" y="137"/>
                      <a:pt x="160" y="137"/>
                      <a:pt x="160" y="137"/>
                    </a:cubicBezTo>
                    <a:cubicBezTo>
                      <a:pt x="161" y="137"/>
                      <a:pt x="163" y="138"/>
                      <a:pt x="164" y="138"/>
                    </a:cubicBezTo>
                    <a:cubicBezTo>
                      <a:pt x="164" y="138"/>
                      <a:pt x="165" y="138"/>
                      <a:pt x="165" y="138"/>
                    </a:cubicBezTo>
                    <a:cubicBezTo>
                      <a:pt x="167" y="138"/>
                      <a:pt x="168" y="139"/>
                      <a:pt x="169" y="139"/>
                    </a:cubicBezTo>
                    <a:cubicBezTo>
                      <a:pt x="156" y="159"/>
                      <a:pt x="137" y="173"/>
                      <a:pt x="114" y="179"/>
                    </a:cubicBezTo>
                    <a:cubicBezTo>
                      <a:pt x="114" y="178"/>
                      <a:pt x="114" y="177"/>
                      <a:pt x="114" y="176"/>
                    </a:cubicBezTo>
                    <a:cubicBezTo>
                      <a:pt x="114" y="174"/>
                      <a:pt x="114" y="173"/>
                      <a:pt x="114" y="171"/>
                    </a:cubicBezTo>
                    <a:cubicBezTo>
                      <a:pt x="113" y="170"/>
                      <a:pt x="113" y="168"/>
                      <a:pt x="113" y="167"/>
                    </a:cubicBezTo>
                    <a:cubicBezTo>
                      <a:pt x="112" y="166"/>
                      <a:pt x="110" y="165"/>
                      <a:pt x="109" y="164"/>
                    </a:cubicBezTo>
                    <a:cubicBezTo>
                      <a:pt x="108" y="164"/>
                      <a:pt x="107" y="163"/>
                      <a:pt x="107" y="163"/>
                    </a:cubicBezTo>
                    <a:cubicBezTo>
                      <a:pt x="105" y="162"/>
                      <a:pt x="102" y="161"/>
                      <a:pt x="101" y="159"/>
                    </a:cubicBezTo>
                    <a:cubicBezTo>
                      <a:pt x="101" y="159"/>
                      <a:pt x="101" y="158"/>
                      <a:pt x="101" y="157"/>
                    </a:cubicBezTo>
                    <a:cubicBezTo>
                      <a:pt x="100" y="157"/>
                      <a:pt x="100" y="156"/>
                      <a:pt x="100" y="156"/>
                    </a:cubicBezTo>
                    <a:lnTo>
                      <a:pt x="100" y="186"/>
                    </a:lnTo>
                    <a:close/>
                    <a:moveTo>
                      <a:pt x="2" y="74"/>
                    </a:moveTo>
                    <a:cubicBezTo>
                      <a:pt x="2" y="76"/>
                      <a:pt x="1" y="77"/>
                      <a:pt x="1" y="79"/>
                    </a:cubicBezTo>
                    <a:cubicBezTo>
                      <a:pt x="1" y="80"/>
                      <a:pt x="1" y="82"/>
                      <a:pt x="0" y="83"/>
                    </a:cubicBezTo>
                    <a:cubicBezTo>
                      <a:pt x="0" y="87"/>
                      <a:pt x="0" y="90"/>
                      <a:pt x="0" y="93"/>
                    </a:cubicBezTo>
                    <a:cubicBezTo>
                      <a:pt x="0" y="96"/>
                      <a:pt x="0" y="99"/>
                      <a:pt x="0" y="103"/>
                    </a:cubicBezTo>
                    <a:cubicBezTo>
                      <a:pt x="1" y="104"/>
                      <a:pt x="1" y="106"/>
                      <a:pt x="1" y="107"/>
                    </a:cubicBezTo>
                    <a:cubicBezTo>
                      <a:pt x="1" y="109"/>
                      <a:pt x="2" y="110"/>
                      <a:pt x="2" y="112"/>
                    </a:cubicBezTo>
                    <a:cubicBezTo>
                      <a:pt x="2" y="113"/>
                      <a:pt x="3" y="115"/>
                      <a:pt x="3" y="116"/>
                    </a:cubicBezTo>
                    <a:cubicBezTo>
                      <a:pt x="4" y="119"/>
                      <a:pt x="5" y="122"/>
                      <a:pt x="6" y="125"/>
                    </a:cubicBezTo>
                    <a:cubicBezTo>
                      <a:pt x="6" y="127"/>
                      <a:pt x="7" y="128"/>
                      <a:pt x="7" y="129"/>
                    </a:cubicBezTo>
                    <a:cubicBezTo>
                      <a:pt x="8" y="131"/>
                      <a:pt x="9" y="132"/>
                      <a:pt x="9" y="134"/>
                    </a:cubicBezTo>
                    <a:cubicBezTo>
                      <a:pt x="10" y="134"/>
                      <a:pt x="10" y="135"/>
                      <a:pt x="10" y="136"/>
                    </a:cubicBezTo>
                    <a:cubicBezTo>
                      <a:pt x="11" y="137"/>
                      <a:pt x="12" y="138"/>
                      <a:pt x="12" y="140"/>
                    </a:cubicBezTo>
                    <a:cubicBezTo>
                      <a:pt x="15" y="143"/>
                      <a:pt x="17" y="147"/>
                      <a:pt x="20" y="151"/>
                    </a:cubicBezTo>
                    <a:cubicBezTo>
                      <a:pt x="21" y="152"/>
                      <a:pt x="23" y="154"/>
                      <a:pt x="24" y="156"/>
                    </a:cubicBezTo>
                    <a:cubicBezTo>
                      <a:pt x="25" y="157"/>
                      <a:pt x="26" y="158"/>
                      <a:pt x="27" y="159"/>
                    </a:cubicBezTo>
                    <a:cubicBezTo>
                      <a:pt x="28" y="160"/>
                      <a:pt x="29" y="161"/>
                      <a:pt x="31" y="162"/>
                    </a:cubicBezTo>
                    <a:cubicBezTo>
                      <a:pt x="36" y="167"/>
                      <a:pt x="41" y="171"/>
                      <a:pt x="47" y="174"/>
                    </a:cubicBezTo>
                    <a:cubicBezTo>
                      <a:pt x="48" y="175"/>
                      <a:pt x="50" y="176"/>
                      <a:pt x="51" y="176"/>
                    </a:cubicBezTo>
                    <a:cubicBezTo>
                      <a:pt x="54" y="178"/>
                      <a:pt x="56" y="179"/>
                      <a:pt x="59" y="180"/>
                    </a:cubicBezTo>
                    <a:cubicBezTo>
                      <a:pt x="61" y="181"/>
                      <a:pt x="62" y="181"/>
                      <a:pt x="63" y="182"/>
                    </a:cubicBezTo>
                    <a:cubicBezTo>
                      <a:pt x="73" y="185"/>
                      <a:pt x="83" y="186"/>
                      <a:pt x="93" y="186"/>
                    </a:cubicBezTo>
                    <a:cubicBezTo>
                      <a:pt x="96" y="186"/>
                      <a:pt x="98" y="186"/>
                      <a:pt x="100" y="186"/>
                    </a:cubicBezTo>
                    <a:cubicBezTo>
                      <a:pt x="100" y="156"/>
                      <a:pt x="100" y="156"/>
                      <a:pt x="100" y="156"/>
                    </a:cubicBezTo>
                    <a:cubicBezTo>
                      <a:pt x="99" y="156"/>
                      <a:pt x="99" y="155"/>
                      <a:pt x="99" y="154"/>
                    </a:cubicBezTo>
                    <a:cubicBezTo>
                      <a:pt x="97" y="153"/>
                      <a:pt x="96" y="150"/>
                      <a:pt x="95" y="148"/>
                    </a:cubicBezTo>
                    <a:cubicBezTo>
                      <a:pt x="95" y="147"/>
                      <a:pt x="94" y="146"/>
                      <a:pt x="93" y="145"/>
                    </a:cubicBezTo>
                    <a:cubicBezTo>
                      <a:pt x="93" y="145"/>
                      <a:pt x="92" y="144"/>
                      <a:pt x="91" y="144"/>
                    </a:cubicBezTo>
                    <a:cubicBezTo>
                      <a:pt x="91" y="143"/>
                      <a:pt x="90" y="142"/>
                      <a:pt x="91" y="141"/>
                    </a:cubicBezTo>
                    <a:cubicBezTo>
                      <a:pt x="91" y="140"/>
                      <a:pt x="93" y="139"/>
                      <a:pt x="93" y="138"/>
                    </a:cubicBezTo>
                    <a:cubicBezTo>
                      <a:pt x="93" y="138"/>
                      <a:pt x="92" y="137"/>
                      <a:pt x="91" y="136"/>
                    </a:cubicBezTo>
                    <a:cubicBezTo>
                      <a:pt x="91" y="135"/>
                      <a:pt x="92" y="134"/>
                      <a:pt x="92" y="133"/>
                    </a:cubicBezTo>
                    <a:cubicBezTo>
                      <a:pt x="92" y="132"/>
                      <a:pt x="93" y="132"/>
                      <a:pt x="93" y="131"/>
                    </a:cubicBezTo>
                    <a:cubicBezTo>
                      <a:pt x="93" y="131"/>
                      <a:pt x="94" y="131"/>
                      <a:pt x="94" y="130"/>
                    </a:cubicBezTo>
                    <a:cubicBezTo>
                      <a:pt x="95" y="130"/>
                      <a:pt x="95" y="129"/>
                      <a:pt x="95" y="129"/>
                    </a:cubicBezTo>
                    <a:cubicBezTo>
                      <a:pt x="96" y="128"/>
                      <a:pt x="97" y="127"/>
                      <a:pt x="98" y="126"/>
                    </a:cubicBezTo>
                    <a:cubicBezTo>
                      <a:pt x="98" y="126"/>
                      <a:pt x="98" y="122"/>
                      <a:pt x="98" y="121"/>
                    </a:cubicBezTo>
                    <a:cubicBezTo>
                      <a:pt x="98" y="120"/>
                      <a:pt x="97" y="119"/>
                      <a:pt x="97" y="119"/>
                    </a:cubicBezTo>
                    <a:cubicBezTo>
                      <a:pt x="96" y="117"/>
                      <a:pt x="96" y="116"/>
                      <a:pt x="95" y="116"/>
                    </a:cubicBezTo>
                    <a:cubicBezTo>
                      <a:pt x="94" y="116"/>
                      <a:pt x="93" y="117"/>
                      <a:pt x="93" y="117"/>
                    </a:cubicBezTo>
                    <a:cubicBezTo>
                      <a:pt x="93" y="118"/>
                      <a:pt x="93" y="119"/>
                      <a:pt x="92" y="119"/>
                    </a:cubicBezTo>
                    <a:cubicBezTo>
                      <a:pt x="91" y="119"/>
                      <a:pt x="91" y="118"/>
                      <a:pt x="89" y="118"/>
                    </a:cubicBezTo>
                    <a:cubicBezTo>
                      <a:pt x="89" y="117"/>
                      <a:pt x="88" y="117"/>
                      <a:pt x="88" y="117"/>
                    </a:cubicBezTo>
                    <a:cubicBezTo>
                      <a:pt x="87" y="117"/>
                      <a:pt x="86" y="115"/>
                      <a:pt x="85" y="115"/>
                    </a:cubicBezTo>
                    <a:cubicBezTo>
                      <a:pt x="84" y="114"/>
                      <a:pt x="84" y="115"/>
                      <a:pt x="83" y="114"/>
                    </a:cubicBezTo>
                    <a:cubicBezTo>
                      <a:pt x="83" y="113"/>
                      <a:pt x="83" y="112"/>
                      <a:pt x="83" y="112"/>
                    </a:cubicBezTo>
                    <a:cubicBezTo>
                      <a:pt x="82" y="111"/>
                      <a:pt x="81" y="109"/>
                      <a:pt x="80" y="108"/>
                    </a:cubicBezTo>
                    <a:cubicBezTo>
                      <a:pt x="79" y="108"/>
                      <a:pt x="78" y="108"/>
                      <a:pt x="77" y="108"/>
                    </a:cubicBezTo>
                    <a:cubicBezTo>
                      <a:pt x="76" y="107"/>
                      <a:pt x="76" y="107"/>
                      <a:pt x="75" y="107"/>
                    </a:cubicBezTo>
                    <a:cubicBezTo>
                      <a:pt x="74" y="107"/>
                      <a:pt x="74" y="107"/>
                      <a:pt x="73" y="107"/>
                    </a:cubicBezTo>
                    <a:cubicBezTo>
                      <a:pt x="71" y="106"/>
                      <a:pt x="70" y="102"/>
                      <a:pt x="68" y="103"/>
                    </a:cubicBezTo>
                    <a:cubicBezTo>
                      <a:pt x="67" y="103"/>
                      <a:pt x="66" y="104"/>
                      <a:pt x="65" y="104"/>
                    </a:cubicBezTo>
                    <a:cubicBezTo>
                      <a:pt x="64" y="104"/>
                      <a:pt x="62" y="103"/>
                      <a:pt x="61" y="102"/>
                    </a:cubicBezTo>
                    <a:cubicBezTo>
                      <a:pt x="60" y="102"/>
                      <a:pt x="58" y="101"/>
                      <a:pt x="57" y="101"/>
                    </a:cubicBezTo>
                    <a:cubicBezTo>
                      <a:pt x="57" y="100"/>
                      <a:pt x="56" y="100"/>
                      <a:pt x="55" y="99"/>
                    </a:cubicBezTo>
                    <a:cubicBezTo>
                      <a:pt x="55" y="99"/>
                      <a:pt x="54" y="99"/>
                      <a:pt x="54" y="99"/>
                    </a:cubicBezTo>
                    <a:cubicBezTo>
                      <a:pt x="53" y="99"/>
                      <a:pt x="52" y="98"/>
                      <a:pt x="51" y="97"/>
                    </a:cubicBezTo>
                    <a:cubicBezTo>
                      <a:pt x="51" y="97"/>
                      <a:pt x="50" y="96"/>
                      <a:pt x="50" y="95"/>
                    </a:cubicBezTo>
                    <a:cubicBezTo>
                      <a:pt x="50" y="95"/>
                      <a:pt x="51" y="94"/>
                      <a:pt x="51" y="93"/>
                    </a:cubicBezTo>
                    <a:cubicBezTo>
                      <a:pt x="51" y="91"/>
                      <a:pt x="49" y="89"/>
                      <a:pt x="48" y="88"/>
                    </a:cubicBezTo>
                    <a:cubicBezTo>
                      <a:pt x="47" y="87"/>
                      <a:pt x="46" y="86"/>
                      <a:pt x="45" y="85"/>
                    </a:cubicBezTo>
                    <a:cubicBezTo>
                      <a:pt x="45" y="84"/>
                      <a:pt x="45" y="84"/>
                      <a:pt x="45" y="83"/>
                    </a:cubicBezTo>
                    <a:cubicBezTo>
                      <a:pt x="45" y="83"/>
                      <a:pt x="44" y="82"/>
                      <a:pt x="44" y="81"/>
                    </a:cubicBezTo>
                    <a:cubicBezTo>
                      <a:pt x="43" y="80"/>
                      <a:pt x="42" y="79"/>
                      <a:pt x="42" y="78"/>
                    </a:cubicBezTo>
                    <a:cubicBezTo>
                      <a:pt x="42" y="77"/>
                      <a:pt x="42" y="76"/>
                      <a:pt x="42" y="75"/>
                    </a:cubicBezTo>
                    <a:cubicBezTo>
                      <a:pt x="41" y="73"/>
                      <a:pt x="38" y="74"/>
                      <a:pt x="39" y="76"/>
                    </a:cubicBezTo>
                    <a:cubicBezTo>
                      <a:pt x="39" y="77"/>
                      <a:pt x="40" y="78"/>
                      <a:pt x="40" y="79"/>
                    </a:cubicBezTo>
                    <a:cubicBezTo>
                      <a:pt x="40" y="79"/>
                      <a:pt x="40" y="80"/>
                      <a:pt x="41" y="81"/>
                    </a:cubicBezTo>
                    <a:cubicBezTo>
                      <a:pt x="41" y="82"/>
                      <a:pt x="42" y="82"/>
                      <a:pt x="42" y="83"/>
                    </a:cubicBezTo>
                    <a:cubicBezTo>
                      <a:pt x="42" y="85"/>
                      <a:pt x="42" y="86"/>
                      <a:pt x="43" y="87"/>
                    </a:cubicBezTo>
                    <a:cubicBezTo>
                      <a:pt x="43" y="88"/>
                      <a:pt x="44" y="88"/>
                      <a:pt x="44" y="89"/>
                    </a:cubicBezTo>
                    <a:cubicBezTo>
                      <a:pt x="43" y="90"/>
                      <a:pt x="42" y="89"/>
                      <a:pt x="42" y="88"/>
                    </a:cubicBezTo>
                    <a:cubicBezTo>
                      <a:pt x="41" y="88"/>
                      <a:pt x="40" y="87"/>
                      <a:pt x="40" y="86"/>
                    </a:cubicBezTo>
                    <a:cubicBezTo>
                      <a:pt x="40" y="86"/>
                      <a:pt x="40" y="85"/>
                      <a:pt x="40" y="84"/>
                    </a:cubicBezTo>
                    <a:cubicBezTo>
                      <a:pt x="40" y="83"/>
                      <a:pt x="37" y="83"/>
                      <a:pt x="37" y="81"/>
                    </a:cubicBezTo>
                    <a:cubicBezTo>
                      <a:pt x="37" y="81"/>
                      <a:pt x="38" y="80"/>
                      <a:pt x="38" y="80"/>
                    </a:cubicBezTo>
                    <a:cubicBezTo>
                      <a:pt x="38" y="79"/>
                      <a:pt x="37" y="78"/>
                      <a:pt x="37" y="77"/>
                    </a:cubicBezTo>
                    <a:cubicBezTo>
                      <a:pt x="36" y="76"/>
                      <a:pt x="36" y="75"/>
                      <a:pt x="36" y="74"/>
                    </a:cubicBezTo>
                    <a:cubicBezTo>
                      <a:pt x="36" y="73"/>
                      <a:pt x="36" y="72"/>
                      <a:pt x="36" y="71"/>
                    </a:cubicBezTo>
                    <a:cubicBezTo>
                      <a:pt x="36" y="70"/>
                      <a:pt x="35" y="69"/>
                      <a:pt x="34" y="69"/>
                    </a:cubicBezTo>
                    <a:cubicBezTo>
                      <a:pt x="33" y="69"/>
                      <a:pt x="32" y="69"/>
                      <a:pt x="32" y="68"/>
                    </a:cubicBezTo>
                    <a:cubicBezTo>
                      <a:pt x="32" y="67"/>
                      <a:pt x="31" y="66"/>
                      <a:pt x="31" y="65"/>
                    </a:cubicBezTo>
                    <a:cubicBezTo>
                      <a:pt x="31" y="64"/>
                      <a:pt x="31" y="63"/>
                      <a:pt x="31" y="62"/>
                    </a:cubicBezTo>
                    <a:cubicBezTo>
                      <a:pt x="31" y="60"/>
                      <a:pt x="31" y="59"/>
                      <a:pt x="31" y="58"/>
                    </a:cubicBezTo>
                    <a:cubicBezTo>
                      <a:pt x="32" y="57"/>
                      <a:pt x="33" y="56"/>
                      <a:pt x="33" y="55"/>
                    </a:cubicBezTo>
                    <a:cubicBezTo>
                      <a:pt x="34" y="55"/>
                      <a:pt x="34" y="54"/>
                      <a:pt x="34" y="53"/>
                    </a:cubicBezTo>
                    <a:cubicBezTo>
                      <a:pt x="35" y="52"/>
                      <a:pt x="36" y="51"/>
                      <a:pt x="37" y="49"/>
                    </a:cubicBezTo>
                    <a:cubicBezTo>
                      <a:pt x="39" y="48"/>
                      <a:pt x="40" y="47"/>
                      <a:pt x="40" y="45"/>
                    </a:cubicBezTo>
                    <a:cubicBezTo>
                      <a:pt x="41" y="44"/>
                      <a:pt x="41" y="43"/>
                      <a:pt x="41" y="43"/>
                    </a:cubicBezTo>
                    <a:cubicBezTo>
                      <a:pt x="41" y="42"/>
                      <a:pt x="39" y="41"/>
                      <a:pt x="39" y="40"/>
                    </a:cubicBezTo>
                    <a:cubicBezTo>
                      <a:pt x="39" y="39"/>
                      <a:pt x="40" y="39"/>
                      <a:pt x="41" y="38"/>
                    </a:cubicBezTo>
                    <a:cubicBezTo>
                      <a:pt x="41" y="38"/>
                      <a:pt x="41" y="37"/>
                      <a:pt x="41" y="36"/>
                    </a:cubicBezTo>
                    <a:cubicBezTo>
                      <a:pt x="41" y="35"/>
                      <a:pt x="40" y="34"/>
                      <a:pt x="41" y="33"/>
                    </a:cubicBezTo>
                    <a:cubicBezTo>
                      <a:pt x="41" y="33"/>
                      <a:pt x="42" y="32"/>
                      <a:pt x="41" y="31"/>
                    </a:cubicBezTo>
                    <a:cubicBezTo>
                      <a:pt x="41" y="30"/>
                      <a:pt x="40" y="32"/>
                      <a:pt x="39" y="31"/>
                    </a:cubicBezTo>
                    <a:cubicBezTo>
                      <a:pt x="38" y="31"/>
                      <a:pt x="39" y="30"/>
                      <a:pt x="39" y="29"/>
                    </a:cubicBezTo>
                    <a:cubicBezTo>
                      <a:pt x="39" y="28"/>
                      <a:pt x="39" y="28"/>
                      <a:pt x="39" y="28"/>
                    </a:cubicBezTo>
                    <a:cubicBezTo>
                      <a:pt x="39" y="27"/>
                      <a:pt x="40" y="26"/>
                      <a:pt x="40" y="26"/>
                    </a:cubicBezTo>
                    <a:cubicBezTo>
                      <a:pt x="39" y="26"/>
                      <a:pt x="39" y="25"/>
                      <a:pt x="38" y="24"/>
                    </a:cubicBezTo>
                    <a:cubicBezTo>
                      <a:pt x="49" y="15"/>
                      <a:pt x="63" y="9"/>
                      <a:pt x="78" y="6"/>
                    </a:cubicBezTo>
                    <a:cubicBezTo>
                      <a:pt x="78" y="6"/>
                      <a:pt x="78" y="6"/>
                      <a:pt x="78" y="6"/>
                    </a:cubicBezTo>
                    <a:cubicBezTo>
                      <a:pt x="78" y="6"/>
                      <a:pt x="78" y="7"/>
                      <a:pt x="78" y="7"/>
                    </a:cubicBezTo>
                    <a:cubicBezTo>
                      <a:pt x="79" y="6"/>
                      <a:pt x="80" y="7"/>
                      <a:pt x="81" y="7"/>
                    </a:cubicBezTo>
                    <a:cubicBezTo>
                      <a:pt x="82" y="7"/>
                      <a:pt x="83" y="6"/>
                      <a:pt x="84" y="7"/>
                    </a:cubicBezTo>
                    <a:cubicBezTo>
                      <a:pt x="86" y="7"/>
                      <a:pt x="88" y="9"/>
                      <a:pt x="90" y="8"/>
                    </a:cubicBezTo>
                    <a:cubicBezTo>
                      <a:pt x="90" y="7"/>
                      <a:pt x="90" y="7"/>
                      <a:pt x="90" y="6"/>
                    </a:cubicBezTo>
                    <a:cubicBezTo>
                      <a:pt x="91" y="6"/>
                      <a:pt x="91" y="5"/>
                      <a:pt x="91" y="5"/>
                    </a:cubicBezTo>
                    <a:cubicBezTo>
                      <a:pt x="92" y="5"/>
                      <a:pt x="93" y="5"/>
                      <a:pt x="93" y="5"/>
                    </a:cubicBezTo>
                    <a:cubicBezTo>
                      <a:pt x="96" y="5"/>
                      <a:pt x="98" y="5"/>
                      <a:pt x="100" y="5"/>
                    </a:cubicBezTo>
                    <a:cubicBezTo>
                      <a:pt x="100" y="0"/>
                      <a:pt x="100" y="0"/>
                      <a:pt x="100" y="0"/>
                    </a:cubicBezTo>
                    <a:cubicBezTo>
                      <a:pt x="98" y="0"/>
                      <a:pt x="97" y="0"/>
                      <a:pt x="95" y="0"/>
                    </a:cubicBezTo>
                    <a:cubicBezTo>
                      <a:pt x="94" y="0"/>
                      <a:pt x="94" y="0"/>
                      <a:pt x="93" y="0"/>
                    </a:cubicBezTo>
                    <a:cubicBezTo>
                      <a:pt x="92" y="0"/>
                      <a:pt x="91" y="0"/>
                      <a:pt x="90" y="0"/>
                    </a:cubicBezTo>
                    <a:cubicBezTo>
                      <a:pt x="81" y="0"/>
                      <a:pt x="72" y="2"/>
                      <a:pt x="63" y="5"/>
                    </a:cubicBezTo>
                    <a:cubicBezTo>
                      <a:pt x="62" y="5"/>
                      <a:pt x="61" y="6"/>
                      <a:pt x="59" y="6"/>
                    </a:cubicBezTo>
                    <a:cubicBezTo>
                      <a:pt x="59" y="6"/>
                      <a:pt x="58" y="6"/>
                      <a:pt x="58" y="7"/>
                    </a:cubicBezTo>
                    <a:cubicBezTo>
                      <a:pt x="57" y="7"/>
                      <a:pt x="56" y="7"/>
                      <a:pt x="55" y="8"/>
                    </a:cubicBezTo>
                    <a:cubicBezTo>
                      <a:pt x="54" y="9"/>
                      <a:pt x="52" y="9"/>
                      <a:pt x="51" y="10"/>
                    </a:cubicBezTo>
                    <a:cubicBezTo>
                      <a:pt x="49" y="11"/>
                      <a:pt x="48" y="11"/>
                      <a:pt x="47" y="12"/>
                    </a:cubicBezTo>
                    <a:cubicBezTo>
                      <a:pt x="42" y="15"/>
                      <a:pt x="37" y="19"/>
                      <a:pt x="32" y="22"/>
                    </a:cubicBezTo>
                    <a:cubicBezTo>
                      <a:pt x="32" y="23"/>
                      <a:pt x="31" y="23"/>
                      <a:pt x="31" y="24"/>
                    </a:cubicBezTo>
                    <a:cubicBezTo>
                      <a:pt x="29" y="25"/>
                      <a:pt x="28" y="26"/>
                      <a:pt x="27" y="27"/>
                    </a:cubicBezTo>
                    <a:cubicBezTo>
                      <a:pt x="26" y="28"/>
                      <a:pt x="25" y="29"/>
                      <a:pt x="24" y="30"/>
                    </a:cubicBezTo>
                    <a:cubicBezTo>
                      <a:pt x="23" y="32"/>
                      <a:pt x="21" y="34"/>
                      <a:pt x="20" y="35"/>
                    </a:cubicBezTo>
                    <a:cubicBezTo>
                      <a:pt x="17" y="39"/>
                      <a:pt x="15" y="43"/>
                      <a:pt x="12" y="47"/>
                    </a:cubicBezTo>
                    <a:cubicBezTo>
                      <a:pt x="12" y="48"/>
                      <a:pt x="11" y="49"/>
                      <a:pt x="10" y="51"/>
                    </a:cubicBezTo>
                    <a:cubicBezTo>
                      <a:pt x="10" y="51"/>
                      <a:pt x="10" y="52"/>
                      <a:pt x="9" y="53"/>
                    </a:cubicBezTo>
                    <a:cubicBezTo>
                      <a:pt x="8" y="55"/>
                      <a:pt x="7" y="57"/>
                      <a:pt x="6" y="59"/>
                    </a:cubicBezTo>
                    <a:cubicBezTo>
                      <a:pt x="6" y="60"/>
                      <a:pt x="6" y="60"/>
                      <a:pt x="6" y="61"/>
                    </a:cubicBezTo>
                    <a:cubicBezTo>
                      <a:pt x="5" y="64"/>
                      <a:pt x="4" y="67"/>
                      <a:pt x="3" y="70"/>
                    </a:cubicBezTo>
                    <a:cubicBezTo>
                      <a:pt x="3" y="71"/>
                      <a:pt x="2" y="73"/>
                      <a:pt x="2" y="74"/>
                    </a:cubicBezTo>
                    <a:close/>
                    <a:moveTo>
                      <a:pt x="100" y="73"/>
                    </a:moveTo>
                    <a:cubicBezTo>
                      <a:pt x="100" y="116"/>
                      <a:pt x="100" y="116"/>
                      <a:pt x="100" y="116"/>
                    </a:cubicBezTo>
                    <a:cubicBezTo>
                      <a:pt x="100" y="117"/>
                      <a:pt x="99" y="117"/>
                      <a:pt x="99" y="117"/>
                    </a:cubicBezTo>
                    <a:cubicBezTo>
                      <a:pt x="98" y="117"/>
                      <a:pt x="97" y="116"/>
                      <a:pt x="96" y="115"/>
                    </a:cubicBezTo>
                    <a:cubicBezTo>
                      <a:pt x="94" y="114"/>
                      <a:pt x="93" y="116"/>
                      <a:pt x="91" y="116"/>
                    </a:cubicBezTo>
                    <a:cubicBezTo>
                      <a:pt x="89" y="116"/>
                      <a:pt x="87" y="113"/>
                      <a:pt x="87" y="112"/>
                    </a:cubicBezTo>
                    <a:cubicBezTo>
                      <a:pt x="87" y="111"/>
                      <a:pt x="88" y="109"/>
                      <a:pt x="88" y="108"/>
                    </a:cubicBezTo>
                    <a:cubicBezTo>
                      <a:pt x="88" y="107"/>
                      <a:pt x="88" y="106"/>
                      <a:pt x="88" y="105"/>
                    </a:cubicBezTo>
                    <a:cubicBezTo>
                      <a:pt x="88" y="104"/>
                      <a:pt x="87" y="103"/>
                      <a:pt x="86" y="103"/>
                    </a:cubicBezTo>
                    <a:cubicBezTo>
                      <a:pt x="84" y="103"/>
                      <a:pt x="82" y="104"/>
                      <a:pt x="79" y="103"/>
                    </a:cubicBezTo>
                    <a:cubicBezTo>
                      <a:pt x="79" y="102"/>
                      <a:pt x="80" y="102"/>
                      <a:pt x="80" y="101"/>
                    </a:cubicBezTo>
                    <a:cubicBezTo>
                      <a:pt x="80" y="101"/>
                      <a:pt x="80" y="100"/>
                      <a:pt x="80" y="100"/>
                    </a:cubicBezTo>
                    <a:cubicBezTo>
                      <a:pt x="81" y="99"/>
                      <a:pt x="81" y="99"/>
                      <a:pt x="82" y="98"/>
                    </a:cubicBezTo>
                    <a:cubicBezTo>
                      <a:pt x="82" y="97"/>
                      <a:pt x="82" y="97"/>
                      <a:pt x="82" y="96"/>
                    </a:cubicBezTo>
                    <a:cubicBezTo>
                      <a:pt x="82" y="95"/>
                      <a:pt x="83" y="95"/>
                      <a:pt x="83" y="94"/>
                    </a:cubicBezTo>
                    <a:cubicBezTo>
                      <a:pt x="83" y="94"/>
                      <a:pt x="83" y="93"/>
                      <a:pt x="82" y="93"/>
                    </a:cubicBezTo>
                    <a:cubicBezTo>
                      <a:pt x="80" y="93"/>
                      <a:pt x="79" y="93"/>
                      <a:pt x="78" y="93"/>
                    </a:cubicBezTo>
                    <a:cubicBezTo>
                      <a:pt x="76" y="94"/>
                      <a:pt x="77" y="97"/>
                      <a:pt x="75" y="98"/>
                    </a:cubicBezTo>
                    <a:cubicBezTo>
                      <a:pt x="74" y="98"/>
                      <a:pt x="73" y="98"/>
                      <a:pt x="72" y="98"/>
                    </a:cubicBezTo>
                    <a:cubicBezTo>
                      <a:pt x="71" y="98"/>
                      <a:pt x="70" y="99"/>
                      <a:pt x="70" y="99"/>
                    </a:cubicBezTo>
                    <a:cubicBezTo>
                      <a:pt x="69" y="99"/>
                      <a:pt x="67" y="98"/>
                      <a:pt x="67" y="97"/>
                    </a:cubicBezTo>
                    <a:cubicBezTo>
                      <a:pt x="66" y="97"/>
                      <a:pt x="65" y="94"/>
                      <a:pt x="65" y="94"/>
                    </a:cubicBezTo>
                    <a:cubicBezTo>
                      <a:pt x="64" y="91"/>
                      <a:pt x="65" y="88"/>
                      <a:pt x="66" y="86"/>
                    </a:cubicBezTo>
                    <a:cubicBezTo>
                      <a:pt x="66" y="86"/>
                      <a:pt x="67" y="85"/>
                      <a:pt x="67" y="85"/>
                    </a:cubicBezTo>
                    <a:cubicBezTo>
                      <a:pt x="67" y="84"/>
                      <a:pt x="67" y="83"/>
                      <a:pt x="67" y="82"/>
                    </a:cubicBezTo>
                    <a:cubicBezTo>
                      <a:pt x="68" y="81"/>
                      <a:pt x="69" y="80"/>
                      <a:pt x="71" y="79"/>
                    </a:cubicBezTo>
                    <a:cubicBezTo>
                      <a:pt x="72" y="79"/>
                      <a:pt x="73" y="77"/>
                      <a:pt x="75" y="77"/>
                    </a:cubicBezTo>
                    <a:cubicBezTo>
                      <a:pt x="76" y="77"/>
                      <a:pt x="77" y="78"/>
                      <a:pt x="78" y="78"/>
                    </a:cubicBezTo>
                    <a:cubicBezTo>
                      <a:pt x="79" y="78"/>
                      <a:pt x="79" y="78"/>
                      <a:pt x="80" y="78"/>
                    </a:cubicBezTo>
                    <a:cubicBezTo>
                      <a:pt x="82" y="79"/>
                      <a:pt x="82" y="77"/>
                      <a:pt x="84" y="76"/>
                    </a:cubicBezTo>
                    <a:cubicBezTo>
                      <a:pt x="85" y="76"/>
                      <a:pt x="87" y="76"/>
                      <a:pt x="88" y="76"/>
                    </a:cubicBezTo>
                    <a:cubicBezTo>
                      <a:pt x="89" y="76"/>
                      <a:pt x="90" y="77"/>
                      <a:pt x="90" y="77"/>
                    </a:cubicBezTo>
                    <a:cubicBezTo>
                      <a:pt x="91" y="77"/>
                      <a:pt x="92" y="77"/>
                      <a:pt x="92" y="77"/>
                    </a:cubicBezTo>
                    <a:cubicBezTo>
                      <a:pt x="93" y="77"/>
                      <a:pt x="94" y="78"/>
                      <a:pt x="94" y="79"/>
                    </a:cubicBezTo>
                    <a:cubicBezTo>
                      <a:pt x="94" y="80"/>
                      <a:pt x="93" y="81"/>
                      <a:pt x="93" y="82"/>
                    </a:cubicBezTo>
                    <a:cubicBezTo>
                      <a:pt x="94" y="83"/>
                      <a:pt x="96" y="83"/>
                      <a:pt x="97" y="83"/>
                    </a:cubicBezTo>
                    <a:cubicBezTo>
                      <a:pt x="98" y="83"/>
                      <a:pt x="98" y="81"/>
                      <a:pt x="97" y="80"/>
                    </a:cubicBezTo>
                    <a:cubicBezTo>
                      <a:pt x="97" y="80"/>
                      <a:pt x="98" y="79"/>
                      <a:pt x="97" y="79"/>
                    </a:cubicBezTo>
                    <a:cubicBezTo>
                      <a:pt x="97" y="78"/>
                      <a:pt x="97" y="78"/>
                      <a:pt x="97" y="77"/>
                    </a:cubicBezTo>
                    <a:cubicBezTo>
                      <a:pt x="97" y="75"/>
                      <a:pt x="98" y="74"/>
                      <a:pt x="100"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98" name="Freeform 74"/>
              <p:cNvSpPr/>
              <p:nvPr/>
            </p:nvSpPr>
            <p:spPr bwMode="auto">
              <a:xfrm>
                <a:off x="-4767263" y="6270625"/>
                <a:ext cx="231775" cy="228600"/>
              </a:xfrm>
              <a:custGeom>
                <a:avLst/>
                <a:gdLst>
                  <a:gd name="T0" fmla="*/ 14 w 62"/>
                  <a:gd name="T1" fmla="*/ 56 h 61"/>
                  <a:gd name="T2" fmla="*/ 31 w 62"/>
                  <a:gd name="T3" fmla="*/ 61 h 61"/>
                  <a:gd name="T4" fmla="*/ 62 w 62"/>
                  <a:gd name="T5" fmla="*/ 31 h 61"/>
                  <a:gd name="T6" fmla="*/ 31 w 62"/>
                  <a:gd name="T7" fmla="*/ 0 h 61"/>
                  <a:gd name="T8" fmla="*/ 0 w 62"/>
                  <a:gd name="T9" fmla="*/ 26 h 61"/>
                  <a:gd name="T10" fmla="*/ 31 w 62"/>
                  <a:gd name="T11" fmla="*/ 26 h 61"/>
                  <a:gd name="T12" fmla="*/ 41 w 62"/>
                  <a:gd name="T13" fmla="*/ 26 h 61"/>
                  <a:gd name="T14" fmla="*/ 34 w 62"/>
                  <a:gd name="T15" fmla="*/ 34 h 61"/>
                  <a:gd name="T16" fmla="*/ 14 w 62"/>
                  <a:gd name="T17"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1">
                    <a:moveTo>
                      <a:pt x="14" y="56"/>
                    </a:moveTo>
                    <a:cubicBezTo>
                      <a:pt x="19" y="60"/>
                      <a:pt x="25" y="61"/>
                      <a:pt x="31" y="61"/>
                    </a:cubicBezTo>
                    <a:cubicBezTo>
                      <a:pt x="48" y="61"/>
                      <a:pt x="62" y="48"/>
                      <a:pt x="62" y="31"/>
                    </a:cubicBezTo>
                    <a:cubicBezTo>
                      <a:pt x="62" y="14"/>
                      <a:pt x="48" y="0"/>
                      <a:pt x="31" y="0"/>
                    </a:cubicBezTo>
                    <a:cubicBezTo>
                      <a:pt x="15" y="0"/>
                      <a:pt x="3" y="11"/>
                      <a:pt x="0" y="26"/>
                    </a:cubicBezTo>
                    <a:cubicBezTo>
                      <a:pt x="31" y="26"/>
                      <a:pt x="31" y="26"/>
                      <a:pt x="31" y="26"/>
                    </a:cubicBezTo>
                    <a:cubicBezTo>
                      <a:pt x="41" y="26"/>
                      <a:pt x="41" y="26"/>
                      <a:pt x="41" y="26"/>
                    </a:cubicBezTo>
                    <a:cubicBezTo>
                      <a:pt x="34" y="34"/>
                      <a:pt x="34" y="34"/>
                      <a:pt x="34" y="34"/>
                    </a:cubicBezTo>
                    <a:lnTo>
                      <a:pt x="1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99" name="Freeform 75"/>
              <p:cNvSpPr/>
              <p:nvPr/>
            </p:nvSpPr>
            <p:spPr bwMode="auto">
              <a:xfrm>
                <a:off x="-5129213" y="6386513"/>
                <a:ext cx="477838" cy="447675"/>
              </a:xfrm>
              <a:custGeom>
                <a:avLst/>
                <a:gdLst>
                  <a:gd name="T0" fmla="*/ 57 w 127"/>
                  <a:gd name="T1" fmla="*/ 63 h 119"/>
                  <a:gd name="T2" fmla="*/ 57 w 127"/>
                  <a:gd name="T3" fmla="*/ 67 h 119"/>
                  <a:gd name="T4" fmla="*/ 57 w 127"/>
                  <a:gd name="T5" fmla="*/ 70 h 119"/>
                  <a:gd name="T6" fmla="*/ 57 w 127"/>
                  <a:gd name="T7" fmla="*/ 109 h 119"/>
                  <a:gd name="T8" fmla="*/ 42 w 127"/>
                  <a:gd name="T9" fmla="*/ 119 h 119"/>
                  <a:gd name="T10" fmla="*/ 83 w 127"/>
                  <a:gd name="T11" fmla="*/ 119 h 119"/>
                  <a:gd name="T12" fmla="*/ 70 w 127"/>
                  <a:gd name="T13" fmla="*/ 109 h 119"/>
                  <a:gd name="T14" fmla="*/ 70 w 127"/>
                  <a:gd name="T15" fmla="*/ 70 h 119"/>
                  <a:gd name="T16" fmla="*/ 70 w 127"/>
                  <a:gd name="T17" fmla="*/ 67 h 119"/>
                  <a:gd name="T18" fmla="*/ 70 w 127"/>
                  <a:gd name="T19" fmla="*/ 63 h 119"/>
                  <a:gd name="T20" fmla="*/ 106 w 127"/>
                  <a:gd name="T21" fmla="*/ 23 h 119"/>
                  <a:gd name="T22" fmla="*/ 127 w 127"/>
                  <a:gd name="T23" fmla="*/ 0 h 119"/>
                  <a:gd name="T24" fmla="*/ 96 w 127"/>
                  <a:gd name="T25" fmla="*/ 0 h 119"/>
                  <a:gd name="T26" fmla="*/ 0 w 127"/>
                  <a:gd name="T27" fmla="*/ 0 h 119"/>
                  <a:gd name="T28" fmla="*/ 57 w 127"/>
                  <a:gd name="T29" fmla="*/ 6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19">
                    <a:moveTo>
                      <a:pt x="57" y="63"/>
                    </a:moveTo>
                    <a:cubicBezTo>
                      <a:pt x="57" y="67"/>
                      <a:pt x="57" y="67"/>
                      <a:pt x="57" y="67"/>
                    </a:cubicBezTo>
                    <a:cubicBezTo>
                      <a:pt x="57" y="70"/>
                      <a:pt x="57" y="70"/>
                      <a:pt x="57" y="70"/>
                    </a:cubicBezTo>
                    <a:cubicBezTo>
                      <a:pt x="57" y="109"/>
                      <a:pt x="57" y="109"/>
                      <a:pt x="57" y="109"/>
                    </a:cubicBezTo>
                    <a:cubicBezTo>
                      <a:pt x="48" y="110"/>
                      <a:pt x="42" y="114"/>
                      <a:pt x="42" y="119"/>
                    </a:cubicBezTo>
                    <a:cubicBezTo>
                      <a:pt x="83" y="119"/>
                      <a:pt x="83" y="119"/>
                      <a:pt x="83" y="119"/>
                    </a:cubicBezTo>
                    <a:cubicBezTo>
                      <a:pt x="83" y="114"/>
                      <a:pt x="78" y="110"/>
                      <a:pt x="70" y="109"/>
                    </a:cubicBezTo>
                    <a:cubicBezTo>
                      <a:pt x="70" y="70"/>
                      <a:pt x="70" y="70"/>
                      <a:pt x="70" y="70"/>
                    </a:cubicBezTo>
                    <a:cubicBezTo>
                      <a:pt x="70" y="67"/>
                      <a:pt x="70" y="67"/>
                      <a:pt x="70" y="67"/>
                    </a:cubicBezTo>
                    <a:cubicBezTo>
                      <a:pt x="70" y="63"/>
                      <a:pt x="70" y="63"/>
                      <a:pt x="70" y="63"/>
                    </a:cubicBezTo>
                    <a:cubicBezTo>
                      <a:pt x="106" y="23"/>
                      <a:pt x="106" y="23"/>
                      <a:pt x="106" y="23"/>
                    </a:cubicBezTo>
                    <a:cubicBezTo>
                      <a:pt x="127" y="0"/>
                      <a:pt x="127" y="0"/>
                      <a:pt x="127" y="0"/>
                    </a:cubicBezTo>
                    <a:cubicBezTo>
                      <a:pt x="96" y="0"/>
                      <a:pt x="96" y="0"/>
                      <a:pt x="96" y="0"/>
                    </a:cubicBezTo>
                    <a:cubicBezTo>
                      <a:pt x="0" y="0"/>
                      <a:pt x="0" y="0"/>
                      <a:pt x="0" y="0"/>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00" name="Freeform 76"/>
              <p:cNvSpPr/>
              <p:nvPr/>
            </p:nvSpPr>
            <p:spPr bwMode="auto">
              <a:xfrm>
                <a:off x="-2576513" y="8853488"/>
                <a:ext cx="539750" cy="142875"/>
              </a:xfrm>
              <a:custGeom>
                <a:avLst/>
                <a:gdLst>
                  <a:gd name="T0" fmla="*/ 222 w 340"/>
                  <a:gd name="T1" fmla="*/ 45 h 90"/>
                  <a:gd name="T2" fmla="*/ 118 w 340"/>
                  <a:gd name="T3" fmla="*/ 45 h 90"/>
                  <a:gd name="T4" fmla="*/ 118 w 340"/>
                  <a:gd name="T5" fmla="*/ 0 h 90"/>
                  <a:gd name="T6" fmla="*/ 0 w 340"/>
                  <a:gd name="T7" fmla="*/ 0 h 90"/>
                  <a:gd name="T8" fmla="*/ 0 w 340"/>
                  <a:gd name="T9" fmla="*/ 90 h 90"/>
                  <a:gd name="T10" fmla="*/ 340 w 340"/>
                  <a:gd name="T11" fmla="*/ 90 h 90"/>
                  <a:gd name="T12" fmla="*/ 340 w 340"/>
                  <a:gd name="T13" fmla="*/ 0 h 90"/>
                  <a:gd name="T14" fmla="*/ 222 w 340"/>
                  <a:gd name="T15" fmla="*/ 0 h 90"/>
                  <a:gd name="T16" fmla="*/ 222 w 340"/>
                  <a:gd name="T1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90">
                    <a:moveTo>
                      <a:pt x="222" y="45"/>
                    </a:moveTo>
                    <a:lnTo>
                      <a:pt x="118" y="45"/>
                    </a:lnTo>
                    <a:lnTo>
                      <a:pt x="118" y="0"/>
                    </a:lnTo>
                    <a:lnTo>
                      <a:pt x="0" y="0"/>
                    </a:lnTo>
                    <a:lnTo>
                      <a:pt x="0" y="90"/>
                    </a:lnTo>
                    <a:lnTo>
                      <a:pt x="340" y="90"/>
                    </a:lnTo>
                    <a:lnTo>
                      <a:pt x="340" y="0"/>
                    </a:lnTo>
                    <a:lnTo>
                      <a:pt x="222" y="0"/>
                    </a:lnTo>
                    <a:lnTo>
                      <a:pt x="22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01" name="Rectangle 77"/>
              <p:cNvSpPr>
                <a:spLocks noChangeArrowheads="1"/>
              </p:cNvSpPr>
              <p:nvPr/>
            </p:nvSpPr>
            <p:spPr bwMode="auto">
              <a:xfrm>
                <a:off x="-2359025" y="8853488"/>
                <a:ext cx="10477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02" name="Freeform 78"/>
              <p:cNvSpPr>
                <a:spLocks noEditPoints="1"/>
              </p:cNvSpPr>
              <p:nvPr/>
            </p:nvSpPr>
            <p:spPr bwMode="auto">
              <a:xfrm>
                <a:off x="-2576513" y="8537575"/>
                <a:ext cx="539750" cy="285750"/>
              </a:xfrm>
              <a:custGeom>
                <a:avLst/>
                <a:gdLst>
                  <a:gd name="T0" fmla="*/ 253 w 340"/>
                  <a:gd name="T1" fmla="*/ 0 h 180"/>
                  <a:gd name="T2" fmla="*/ 170 w 340"/>
                  <a:gd name="T3" fmla="*/ 0 h 180"/>
                  <a:gd name="T4" fmla="*/ 170 w 340"/>
                  <a:gd name="T5" fmla="*/ 31 h 180"/>
                  <a:gd name="T6" fmla="*/ 224 w 340"/>
                  <a:gd name="T7" fmla="*/ 31 h 180"/>
                  <a:gd name="T8" fmla="*/ 224 w 340"/>
                  <a:gd name="T9" fmla="*/ 67 h 180"/>
                  <a:gd name="T10" fmla="*/ 170 w 340"/>
                  <a:gd name="T11" fmla="*/ 67 h 180"/>
                  <a:gd name="T12" fmla="*/ 170 w 340"/>
                  <a:gd name="T13" fmla="*/ 180 h 180"/>
                  <a:gd name="T14" fmla="*/ 222 w 340"/>
                  <a:gd name="T15" fmla="*/ 180 h 180"/>
                  <a:gd name="T16" fmla="*/ 340 w 340"/>
                  <a:gd name="T17" fmla="*/ 180 h 180"/>
                  <a:gd name="T18" fmla="*/ 340 w 340"/>
                  <a:gd name="T19" fmla="*/ 67 h 180"/>
                  <a:gd name="T20" fmla="*/ 253 w 340"/>
                  <a:gd name="T21" fmla="*/ 67 h 180"/>
                  <a:gd name="T22" fmla="*/ 253 w 340"/>
                  <a:gd name="T23" fmla="*/ 0 h 180"/>
                  <a:gd name="T24" fmla="*/ 170 w 340"/>
                  <a:gd name="T25" fmla="*/ 0 h 180"/>
                  <a:gd name="T26" fmla="*/ 87 w 340"/>
                  <a:gd name="T27" fmla="*/ 0 h 180"/>
                  <a:gd name="T28" fmla="*/ 87 w 340"/>
                  <a:gd name="T29" fmla="*/ 67 h 180"/>
                  <a:gd name="T30" fmla="*/ 0 w 340"/>
                  <a:gd name="T31" fmla="*/ 67 h 180"/>
                  <a:gd name="T32" fmla="*/ 0 w 340"/>
                  <a:gd name="T33" fmla="*/ 180 h 180"/>
                  <a:gd name="T34" fmla="*/ 118 w 340"/>
                  <a:gd name="T35" fmla="*/ 180 h 180"/>
                  <a:gd name="T36" fmla="*/ 170 w 340"/>
                  <a:gd name="T37" fmla="*/ 180 h 180"/>
                  <a:gd name="T38" fmla="*/ 170 w 340"/>
                  <a:gd name="T39" fmla="*/ 67 h 180"/>
                  <a:gd name="T40" fmla="*/ 116 w 340"/>
                  <a:gd name="T41" fmla="*/ 67 h 180"/>
                  <a:gd name="T42" fmla="*/ 116 w 340"/>
                  <a:gd name="T43" fmla="*/ 67 h 180"/>
                  <a:gd name="T44" fmla="*/ 116 w 340"/>
                  <a:gd name="T45" fmla="*/ 31 h 180"/>
                  <a:gd name="T46" fmla="*/ 170 w 340"/>
                  <a:gd name="T47" fmla="*/ 31 h 180"/>
                  <a:gd name="T48" fmla="*/ 170 w 340"/>
                  <a:gd name="T4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0" h="180">
                    <a:moveTo>
                      <a:pt x="253" y="0"/>
                    </a:moveTo>
                    <a:lnTo>
                      <a:pt x="170" y="0"/>
                    </a:lnTo>
                    <a:lnTo>
                      <a:pt x="170" y="31"/>
                    </a:lnTo>
                    <a:lnTo>
                      <a:pt x="224" y="31"/>
                    </a:lnTo>
                    <a:lnTo>
                      <a:pt x="224" y="67"/>
                    </a:lnTo>
                    <a:lnTo>
                      <a:pt x="170" y="67"/>
                    </a:lnTo>
                    <a:lnTo>
                      <a:pt x="170" y="180"/>
                    </a:lnTo>
                    <a:lnTo>
                      <a:pt x="222" y="180"/>
                    </a:lnTo>
                    <a:lnTo>
                      <a:pt x="340" y="180"/>
                    </a:lnTo>
                    <a:lnTo>
                      <a:pt x="340" y="67"/>
                    </a:lnTo>
                    <a:lnTo>
                      <a:pt x="253" y="67"/>
                    </a:lnTo>
                    <a:lnTo>
                      <a:pt x="253" y="0"/>
                    </a:lnTo>
                    <a:close/>
                    <a:moveTo>
                      <a:pt x="170" y="0"/>
                    </a:moveTo>
                    <a:lnTo>
                      <a:pt x="87" y="0"/>
                    </a:lnTo>
                    <a:lnTo>
                      <a:pt x="87" y="67"/>
                    </a:lnTo>
                    <a:lnTo>
                      <a:pt x="0" y="67"/>
                    </a:lnTo>
                    <a:lnTo>
                      <a:pt x="0" y="180"/>
                    </a:lnTo>
                    <a:lnTo>
                      <a:pt x="118" y="180"/>
                    </a:lnTo>
                    <a:lnTo>
                      <a:pt x="170" y="180"/>
                    </a:lnTo>
                    <a:lnTo>
                      <a:pt x="170" y="67"/>
                    </a:lnTo>
                    <a:lnTo>
                      <a:pt x="116" y="67"/>
                    </a:lnTo>
                    <a:lnTo>
                      <a:pt x="116" y="67"/>
                    </a:lnTo>
                    <a:lnTo>
                      <a:pt x="116" y="31"/>
                    </a:lnTo>
                    <a:lnTo>
                      <a:pt x="170" y="31"/>
                    </a:lnTo>
                    <a:lnTo>
                      <a:pt x="17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03" name="Freeform 79"/>
              <p:cNvSpPr/>
              <p:nvPr/>
            </p:nvSpPr>
            <p:spPr bwMode="auto">
              <a:xfrm>
                <a:off x="-6281738" y="1944688"/>
                <a:ext cx="393700" cy="349250"/>
              </a:xfrm>
              <a:custGeom>
                <a:avLst/>
                <a:gdLst>
                  <a:gd name="T0" fmla="*/ 0 w 248"/>
                  <a:gd name="T1" fmla="*/ 88 h 220"/>
                  <a:gd name="T2" fmla="*/ 0 w 248"/>
                  <a:gd name="T3" fmla="*/ 189 h 220"/>
                  <a:gd name="T4" fmla="*/ 5 w 248"/>
                  <a:gd name="T5" fmla="*/ 189 h 220"/>
                  <a:gd name="T6" fmla="*/ 40 w 248"/>
                  <a:gd name="T7" fmla="*/ 189 h 220"/>
                  <a:gd name="T8" fmla="*/ 50 w 248"/>
                  <a:gd name="T9" fmla="*/ 189 h 220"/>
                  <a:gd name="T10" fmla="*/ 50 w 248"/>
                  <a:gd name="T11" fmla="*/ 199 h 220"/>
                  <a:gd name="T12" fmla="*/ 50 w 248"/>
                  <a:gd name="T13" fmla="*/ 220 h 220"/>
                  <a:gd name="T14" fmla="*/ 64 w 248"/>
                  <a:gd name="T15" fmla="*/ 220 h 220"/>
                  <a:gd name="T16" fmla="*/ 64 w 248"/>
                  <a:gd name="T17" fmla="*/ 199 h 220"/>
                  <a:gd name="T18" fmla="*/ 64 w 248"/>
                  <a:gd name="T19" fmla="*/ 189 h 220"/>
                  <a:gd name="T20" fmla="*/ 73 w 248"/>
                  <a:gd name="T21" fmla="*/ 189 h 220"/>
                  <a:gd name="T22" fmla="*/ 109 w 248"/>
                  <a:gd name="T23" fmla="*/ 189 h 220"/>
                  <a:gd name="T24" fmla="*/ 118 w 248"/>
                  <a:gd name="T25" fmla="*/ 189 h 220"/>
                  <a:gd name="T26" fmla="*/ 118 w 248"/>
                  <a:gd name="T27" fmla="*/ 199 h 220"/>
                  <a:gd name="T28" fmla="*/ 118 w 248"/>
                  <a:gd name="T29" fmla="*/ 220 h 220"/>
                  <a:gd name="T30" fmla="*/ 130 w 248"/>
                  <a:gd name="T31" fmla="*/ 220 h 220"/>
                  <a:gd name="T32" fmla="*/ 130 w 248"/>
                  <a:gd name="T33" fmla="*/ 199 h 220"/>
                  <a:gd name="T34" fmla="*/ 130 w 248"/>
                  <a:gd name="T35" fmla="*/ 189 h 220"/>
                  <a:gd name="T36" fmla="*/ 139 w 248"/>
                  <a:gd name="T37" fmla="*/ 189 h 220"/>
                  <a:gd name="T38" fmla="*/ 175 w 248"/>
                  <a:gd name="T39" fmla="*/ 189 h 220"/>
                  <a:gd name="T40" fmla="*/ 184 w 248"/>
                  <a:gd name="T41" fmla="*/ 189 h 220"/>
                  <a:gd name="T42" fmla="*/ 184 w 248"/>
                  <a:gd name="T43" fmla="*/ 199 h 220"/>
                  <a:gd name="T44" fmla="*/ 184 w 248"/>
                  <a:gd name="T45" fmla="*/ 220 h 220"/>
                  <a:gd name="T46" fmla="*/ 199 w 248"/>
                  <a:gd name="T47" fmla="*/ 220 h 220"/>
                  <a:gd name="T48" fmla="*/ 199 w 248"/>
                  <a:gd name="T49" fmla="*/ 199 h 220"/>
                  <a:gd name="T50" fmla="*/ 199 w 248"/>
                  <a:gd name="T51" fmla="*/ 189 h 220"/>
                  <a:gd name="T52" fmla="*/ 208 w 248"/>
                  <a:gd name="T53" fmla="*/ 189 h 220"/>
                  <a:gd name="T54" fmla="*/ 241 w 248"/>
                  <a:gd name="T55" fmla="*/ 189 h 220"/>
                  <a:gd name="T56" fmla="*/ 248 w 248"/>
                  <a:gd name="T57" fmla="*/ 189 h 220"/>
                  <a:gd name="T58" fmla="*/ 248 w 248"/>
                  <a:gd name="T59" fmla="*/ 88 h 220"/>
                  <a:gd name="T60" fmla="*/ 232 w 248"/>
                  <a:gd name="T61" fmla="*/ 88 h 220"/>
                  <a:gd name="T62" fmla="*/ 232 w 248"/>
                  <a:gd name="T63" fmla="*/ 109 h 220"/>
                  <a:gd name="T64" fmla="*/ 208 w 248"/>
                  <a:gd name="T65" fmla="*/ 109 h 220"/>
                  <a:gd name="T66" fmla="*/ 208 w 248"/>
                  <a:gd name="T67" fmla="*/ 88 h 220"/>
                  <a:gd name="T68" fmla="*/ 184 w 248"/>
                  <a:gd name="T69" fmla="*/ 88 h 220"/>
                  <a:gd name="T70" fmla="*/ 184 w 248"/>
                  <a:gd name="T71" fmla="*/ 109 h 220"/>
                  <a:gd name="T72" fmla="*/ 161 w 248"/>
                  <a:gd name="T73" fmla="*/ 109 h 220"/>
                  <a:gd name="T74" fmla="*/ 161 w 248"/>
                  <a:gd name="T75" fmla="*/ 88 h 220"/>
                  <a:gd name="T76" fmla="*/ 139 w 248"/>
                  <a:gd name="T77" fmla="*/ 88 h 220"/>
                  <a:gd name="T78" fmla="*/ 139 w 248"/>
                  <a:gd name="T79" fmla="*/ 0 h 220"/>
                  <a:gd name="T80" fmla="*/ 109 w 248"/>
                  <a:gd name="T81" fmla="*/ 0 h 220"/>
                  <a:gd name="T82" fmla="*/ 109 w 248"/>
                  <a:gd name="T83" fmla="*/ 88 h 220"/>
                  <a:gd name="T84" fmla="*/ 87 w 248"/>
                  <a:gd name="T85" fmla="*/ 88 h 220"/>
                  <a:gd name="T86" fmla="*/ 87 w 248"/>
                  <a:gd name="T87" fmla="*/ 109 h 220"/>
                  <a:gd name="T88" fmla="*/ 64 w 248"/>
                  <a:gd name="T89" fmla="*/ 109 h 220"/>
                  <a:gd name="T90" fmla="*/ 64 w 248"/>
                  <a:gd name="T91" fmla="*/ 88 h 220"/>
                  <a:gd name="T92" fmla="*/ 40 w 248"/>
                  <a:gd name="T93" fmla="*/ 88 h 220"/>
                  <a:gd name="T94" fmla="*/ 40 w 248"/>
                  <a:gd name="T95" fmla="*/ 109 h 220"/>
                  <a:gd name="T96" fmla="*/ 16 w 248"/>
                  <a:gd name="T97" fmla="*/ 109 h 220"/>
                  <a:gd name="T98" fmla="*/ 16 w 248"/>
                  <a:gd name="T99" fmla="*/ 88 h 220"/>
                  <a:gd name="T100" fmla="*/ 0 w 248"/>
                  <a:gd name="T101" fmla="*/ 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8" h="220">
                    <a:moveTo>
                      <a:pt x="0" y="88"/>
                    </a:moveTo>
                    <a:lnTo>
                      <a:pt x="0" y="189"/>
                    </a:lnTo>
                    <a:lnTo>
                      <a:pt x="5" y="189"/>
                    </a:lnTo>
                    <a:lnTo>
                      <a:pt x="40" y="189"/>
                    </a:lnTo>
                    <a:lnTo>
                      <a:pt x="50" y="189"/>
                    </a:lnTo>
                    <a:lnTo>
                      <a:pt x="50" y="199"/>
                    </a:lnTo>
                    <a:lnTo>
                      <a:pt x="50" y="220"/>
                    </a:lnTo>
                    <a:lnTo>
                      <a:pt x="64" y="220"/>
                    </a:lnTo>
                    <a:lnTo>
                      <a:pt x="64" y="199"/>
                    </a:lnTo>
                    <a:lnTo>
                      <a:pt x="64" y="189"/>
                    </a:lnTo>
                    <a:lnTo>
                      <a:pt x="73" y="189"/>
                    </a:lnTo>
                    <a:lnTo>
                      <a:pt x="109" y="189"/>
                    </a:lnTo>
                    <a:lnTo>
                      <a:pt x="118" y="189"/>
                    </a:lnTo>
                    <a:lnTo>
                      <a:pt x="118" y="199"/>
                    </a:lnTo>
                    <a:lnTo>
                      <a:pt x="118" y="220"/>
                    </a:lnTo>
                    <a:lnTo>
                      <a:pt x="130" y="220"/>
                    </a:lnTo>
                    <a:lnTo>
                      <a:pt x="130" y="199"/>
                    </a:lnTo>
                    <a:lnTo>
                      <a:pt x="130" y="189"/>
                    </a:lnTo>
                    <a:lnTo>
                      <a:pt x="139" y="189"/>
                    </a:lnTo>
                    <a:lnTo>
                      <a:pt x="175" y="189"/>
                    </a:lnTo>
                    <a:lnTo>
                      <a:pt x="184" y="189"/>
                    </a:lnTo>
                    <a:lnTo>
                      <a:pt x="184" y="199"/>
                    </a:lnTo>
                    <a:lnTo>
                      <a:pt x="184" y="220"/>
                    </a:lnTo>
                    <a:lnTo>
                      <a:pt x="199" y="220"/>
                    </a:lnTo>
                    <a:lnTo>
                      <a:pt x="199" y="199"/>
                    </a:lnTo>
                    <a:lnTo>
                      <a:pt x="199" y="189"/>
                    </a:lnTo>
                    <a:lnTo>
                      <a:pt x="208" y="189"/>
                    </a:lnTo>
                    <a:lnTo>
                      <a:pt x="241" y="189"/>
                    </a:lnTo>
                    <a:lnTo>
                      <a:pt x="248" y="189"/>
                    </a:lnTo>
                    <a:lnTo>
                      <a:pt x="248" y="88"/>
                    </a:lnTo>
                    <a:lnTo>
                      <a:pt x="232" y="88"/>
                    </a:lnTo>
                    <a:lnTo>
                      <a:pt x="232" y="109"/>
                    </a:lnTo>
                    <a:lnTo>
                      <a:pt x="208" y="109"/>
                    </a:lnTo>
                    <a:lnTo>
                      <a:pt x="208" y="88"/>
                    </a:lnTo>
                    <a:lnTo>
                      <a:pt x="184" y="88"/>
                    </a:lnTo>
                    <a:lnTo>
                      <a:pt x="184" y="109"/>
                    </a:lnTo>
                    <a:lnTo>
                      <a:pt x="161" y="109"/>
                    </a:lnTo>
                    <a:lnTo>
                      <a:pt x="161" y="88"/>
                    </a:lnTo>
                    <a:lnTo>
                      <a:pt x="139" y="88"/>
                    </a:lnTo>
                    <a:lnTo>
                      <a:pt x="139" y="0"/>
                    </a:lnTo>
                    <a:lnTo>
                      <a:pt x="109" y="0"/>
                    </a:lnTo>
                    <a:lnTo>
                      <a:pt x="109" y="88"/>
                    </a:lnTo>
                    <a:lnTo>
                      <a:pt x="87" y="88"/>
                    </a:lnTo>
                    <a:lnTo>
                      <a:pt x="87" y="109"/>
                    </a:lnTo>
                    <a:lnTo>
                      <a:pt x="64" y="109"/>
                    </a:lnTo>
                    <a:lnTo>
                      <a:pt x="64" y="88"/>
                    </a:lnTo>
                    <a:lnTo>
                      <a:pt x="40" y="88"/>
                    </a:lnTo>
                    <a:lnTo>
                      <a:pt x="40" y="109"/>
                    </a:lnTo>
                    <a:lnTo>
                      <a:pt x="16" y="109"/>
                    </a:lnTo>
                    <a:lnTo>
                      <a:pt x="16" y="88"/>
                    </a:lnTo>
                    <a:lnTo>
                      <a:pt x="0"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04" name="Freeform 80"/>
              <p:cNvSpPr/>
              <p:nvPr/>
            </p:nvSpPr>
            <p:spPr bwMode="auto">
              <a:xfrm>
                <a:off x="-6361113" y="2260600"/>
                <a:ext cx="552450" cy="285750"/>
              </a:xfrm>
              <a:custGeom>
                <a:avLst/>
                <a:gdLst>
                  <a:gd name="T0" fmla="*/ 348 w 348"/>
                  <a:gd name="T1" fmla="*/ 0 h 180"/>
                  <a:gd name="T2" fmla="*/ 324 w 348"/>
                  <a:gd name="T3" fmla="*/ 0 h 180"/>
                  <a:gd name="T4" fmla="*/ 324 w 348"/>
                  <a:gd name="T5" fmla="*/ 31 h 180"/>
                  <a:gd name="T6" fmla="*/ 298 w 348"/>
                  <a:gd name="T7" fmla="*/ 31 h 180"/>
                  <a:gd name="T8" fmla="*/ 291 w 348"/>
                  <a:gd name="T9" fmla="*/ 31 h 180"/>
                  <a:gd name="T10" fmla="*/ 291 w 348"/>
                  <a:gd name="T11" fmla="*/ 0 h 180"/>
                  <a:gd name="T12" fmla="*/ 258 w 348"/>
                  <a:gd name="T13" fmla="*/ 0 h 180"/>
                  <a:gd name="T14" fmla="*/ 258 w 348"/>
                  <a:gd name="T15" fmla="*/ 31 h 180"/>
                  <a:gd name="T16" fmla="*/ 225 w 348"/>
                  <a:gd name="T17" fmla="*/ 31 h 180"/>
                  <a:gd name="T18" fmla="*/ 225 w 348"/>
                  <a:gd name="T19" fmla="*/ 0 h 180"/>
                  <a:gd name="T20" fmla="*/ 189 w 348"/>
                  <a:gd name="T21" fmla="*/ 0 h 180"/>
                  <a:gd name="T22" fmla="*/ 189 w 348"/>
                  <a:gd name="T23" fmla="*/ 31 h 180"/>
                  <a:gd name="T24" fmla="*/ 159 w 348"/>
                  <a:gd name="T25" fmla="*/ 31 h 180"/>
                  <a:gd name="T26" fmla="*/ 159 w 348"/>
                  <a:gd name="T27" fmla="*/ 0 h 180"/>
                  <a:gd name="T28" fmla="*/ 123 w 348"/>
                  <a:gd name="T29" fmla="*/ 0 h 180"/>
                  <a:gd name="T30" fmla="*/ 123 w 348"/>
                  <a:gd name="T31" fmla="*/ 31 h 180"/>
                  <a:gd name="T32" fmla="*/ 90 w 348"/>
                  <a:gd name="T33" fmla="*/ 31 h 180"/>
                  <a:gd name="T34" fmla="*/ 90 w 348"/>
                  <a:gd name="T35" fmla="*/ 0 h 180"/>
                  <a:gd name="T36" fmla="*/ 55 w 348"/>
                  <a:gd name="T37" fmla="*/ 0 h 180"/>
                  <a:gd name="T38" fmla="*/ 55 w 348"/>
                  <a:gd name="T39" fmla="*/ 31 h 180"/>
                  <a:gd name="T40" fmla="*/ 50 w 348"/>
                  <a:gd name="T41" fmla="*/ 31 h 180"/>
                  <a:gd name="T42" fmla="*/ 24 w 348"/>
                  <a:gd name="T43" fmla="*/ 31 h 180"/>
                  <a:gd name="T44" fmla="*/ 24 w 348"/>
                  <a:gd name="T45" fmla="*/ 0 h 180"/>
                  <a:gd name="T46" fmla="*/ 0 w 348"/>
                  <a:gd name="T47" fmla="*/ 0 h 180"/>
                  <a:gd name="T48" fmla="*/ 0 w 348"/>
                  <a:gd name="T49" fmla="*/ 180 h 180"/>
                  <a:gd name="T50" fmla="*/ 133 w 348"/>
                  <a:gd name="T51" fmla="*/ 180 h 180"/>
                  <a:gd name="T52" fmla="*/ 133 w 348"/>
                  <a:gd name="T53" fmla="*/ 109 h 180"/>
                  <a:gd name="T54" fmla="*/ 225 w 348"/>
                  <a:gd name="T55" fmla="*/ 109 h 180"/>
                  <a:gd name="T56" fmla="*/ 225 w 348"/>
                  <a:gd name="T57" fmla="*/ 180 h 180"/>
                  <a:gd name="T58" fmla="*/ 348 w 348"/>
                  <a:gd name="T59" fmla="*/ 180 h 180"/>
                  <a:gd name="T60" fmla="*/ 348 w 348"/>
                  <a:gd name="T6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8" h="180">
                    <a:moveTo>
                      <a:pt x="348" y="0"/>
                    </a:moveTo>
                    <a:lnTo>
                      <a:pt x="324" y="0"/>
                    </a:lnTo>
                    <a:lnTo>
                      <a:pt x="324" y="31"/>
                    </a:lnTo>
                    <a:lnTo>
                      <a:pt x="298" y="31"/>
                    </a:lnTo>
                    <a:lnTo>
                      <a:pt x="291" y="31"/>
                    </a:lnTo>
                    <a:lnTo>
                      <a:pt x="291" y="0"/>
                    </a:lnTo>
                    <a:lnTo>
                      <a:pt x="258" y="0"/>
                    </a:lnTo>
                    <a:lnTo>
                      <a:pt x="258" y="31"/>
                    </a:lnTo>
                    <a:lnTo>
                      <a:pt x="225" y="31"/>
                    </a:lnTo>
                    <a:lnTo>
                      <a:pt x="225" y="0"/>
                    </a:lnTo>
                    <a:lnTo>
                      <a:pt x="189" y="0"/>
                    </a:lnTo>
                    <a:lnTo>
                      <a:pt x="189" y="31"/>
                    </a:lnTo>
                    <a:lnTo>
                      <a:pt x="159" y="31"/>
                    </a:lnTo>
                    <a:lnTo>
                      <a:pt x="159" y="0"/>
                    </a:lnTo>
                    <a:lnTo>
                      <a:pt x="123" y="0"/>
                    </a:lnTo>
                    <a:lnTo>
                      <a:pt x="123" y="31"/>
                    </a:lnTo>
                    <a:lnTo>
                      <a:pt x="90" y="31"/>
                    </a:lnTo>
                    <a:lnTo>
                      <a:pt x="90" y="0"/>
                    </a:lnTo>
                    <a:lnTo>
                      <a:pt x="55" y="0"/>
                    </a:lnTo>
                    <a:lnTo>
                      <a:pt x="55" y="31"/>
                    </a:lnTo>
                    <a:lnTo>
                      <a:pt x="50" y="31"/>
                    </a:lnTo>
                    <a:lnTo>
                      <a:pt x="24" y="31"/>
                    </a:lnTo>
                    <a:lnTo>
                      <a:pt x="24" y="0"/>
                    </a:lnTo>
                    <a:lnTo>
                      <a:pt x="0" y="0"/>
                    </a:lnTo>
                    <a:lnTo>
                      <a:pt x="0" y="180"/>
                    </a:lnTo>
                    <a:lnTo>
                      <a:pt x="133" y="180"/>
                    </a:lnTo>
                    <a:lnTo>
                      <a:pt x="133" y="109"/>
                    </a:lnTo>
                    <a:lnTo>
                      <a:pt x="225" y="109"/>
                    </a:lnTo>
                    <a:lnTo>
                      <a:pt x="225" y="180"/>
                    </a:lnTo>
                    <a:lnTo>
                      <a:pt x="348" y="180"/>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05" name="Freeform 81"/>
              <p:cNvSpPr/>
              <p:nvPr/>
            </p:nvSpPr>
            <p:spPr bwMode="auto">
              <a:xfrm>
                <a:off x="-6034088" y="1955800"/>
                <a:ext cx="157163" cy="101600"/>
              </a:xfrm>
              <a:custGeom>
                <a:avLst/>
                <a:gdLst>
                  <a:gd name="T0" fmla="*/ 0 w 99"/>
                  <a:gd name="T1" fmla="*/ 0 h 64"/>
                  <a:gd name="T2" fmla="*/ 0 w 99"/>
                  <a:gd name="T3" fmla="*/ 64 h 64"/>
                  <a:gd name="T4" fmla="*/ 99 w 99"/>
                  <a:gd name="T5" fmla="*/ 33 h 64"/>
                  <a:gd name="T6" fmla="*/ 0 w 99"/>
                  <a:gd name="T7" fmla="*/ 0 h 64"/>
                </a:gdLst>
                <a:ahLst/>
                <a:cxnLst>
                  <a:cxn ang="0">
                    <a:pos x="T0" y="T1"/>
                  </a:cxn>
                  <a:cxn ang="0">
                    <a:pos x="T2" y="T3"/>
                  </a:cxn>
                  <a:cxn ang="0">
                    <a:pos x="T4" y="T5"/>
                  </a:cxn>
                  <a:cxn ang="0">
                    <a:pos x="T6" y="T7"/>
                  </a:cxn>
                </a:cxnLst>
                <a:rect l="0" t="0" r="r" b="b"/>
                <a:pathLst>
                  <a:path w="99" h="64">
                    <a:moveTo>
                      <a:pt x="0" y="0"/>
                    </a:moveTo>
                    <a:lnTo>
                      <a:pt x="0" y="64"/>
                    </a:lnTo>
                    <a:lnTo>
                      <a:pt x="99" y="3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06" name="Freeform 82"/>
              <p:cNvSpPr/>
              <p:nvPr/>
            </p:nvSpPr>
            <p:spPr bwMode="auto">
              <a:xfrm>
                <a:off x="-2108200" y="6784975"/>
                <a:ext cx="576263" cy="588963"/>
              </a:xfrm>
              <a:custGeom>
                <a:avLst/>
                <a:gdLst>
                  <a:gd name="T0" fmla="*/ 77 w 153"/>
                  <a:gd name="T1" fmla="*/ 0 h 157"/>
                  <a:gd name="T2" fmla="*/ 60 w 153"/>
                  <a:gd name="T3" fmla="*/ 34 h 157"/>
                  <a:gd name="T4" fmla="*/ 60 w 153"/>
                  <a:gd name="T5" fmla="*/ 58 h 157"/>
                  <a:gd name="T6" fmla="*/ 0 w 153"/>
                  <a:gd name="T7" fmla="*/ 83 h 157"/>
                  <a:gd name="T8" fmla="*/ 0 w 153"/>
                  <a:gd name="T9" fmla="*/ 100 h 157"/>
                  <a:gd name="T10" fmla="*/ 60 w 153"/>
                  <a:gd name="T11" fmla="*/ 88 h 157"/>
                  <a:gd name="T12" fmla="*/ 60 w 153"/>
                  <a:gd name="T13" fmla="*/ 122 h 157"/>
                  <a:gd name="T14" fmla="*/ 34 w 153"/>
                  <a:gd name="T15" fmla="*/ 140 h 157"/>
                  <a:gd name="T16" fmla="*/ 34 w 153"/>
                  <a:gd name="T17" fmla="*/ 157 h 157"/>
                  <a:gd name="T18" fmla="*/ 76 w 153"/>
                  <a:gd name="T19" fmla="*/ 142 h 157"/>
                  <a:gd name="T20" fmla="*/ 118 w 153"/>
                  <a:gd name="T21" fmla="*/ 157 h 157"/>
                  <a:gd name="T22" fmla="*/ 118 w 153"/>
                  <a:gd name="T23" fmla="*/ 140 h 157"/>
                  <a:gd name="T24" fmla="*/ 94 w 153"/>
                  <a:gd name="T25" fmla="*/ 122 h 157"/>
                  <a:gd name="T26" fmla="*/ 94 w 153"/>
                  <a:gd name="T27" fmla="*/ 88 h 157"/>
                  <a:gd name="T28" fmla="*/ 153 w 153"/>
                  <a:gd name="T29" fmla="*/ 100 h 157"/>
                  <a:gd name="T30" fmla="*/ 153 w 153"/>
                  <a:gd name="T31" fmla="*/ 83 h 157"/>
                  <a:gd name="T32" fmla="*/ 94 w 153"/>
                  <a:gd name="T33" fmla="*/ 58 h 157"/>
                  <a:gd name="T34" fmla="*/ 94 w 153"/>
                  <a:gd name="T35" fmla="*/ 34 h 157"/>
                  <a:gd name="T36" fmla="*/ 77 w 153"/>
                  <a:gd name="T3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157">
                    <a:moveTo>
                      <a:pt x="77" y="0"/>
                    </a:moveTo>
                    <a:cubicBezTo>
                      <a:pt x="67" y="0"/>
                      <a:pt x="60" y="24"/>
                      <a:pt x="60" y="34"/>
                    </a:cubicBezTo>
                    <a:cubicBezTo>
                      <a:pt x="60" y="58"/>
                      <a:pt x="60" y="58"/>
                      <a:pt x="60" y="58"/>
                    </a:cubicBezTo>
                    <a:cubicBezTo>
                      <a:pt x="0" y="83"/>
                      <a:pt x="0" y="83"/>
                      <a:pt x="0" y="83"/>
                    </a:cubicBezTo>
                    <a:cubicBezTo>
                      <a:pt x="0" y="100"/>
                      <a:pt x="0" y="100"/>
                      <a:pt x="0" y="100"/>
                    </a:cubicBezTo>
                    <a:cubicBezTo>
                      <a:pt x="60" y="88"/>
                      <a:pt x="60" y="88"/>
                      <a:pt x="60" y="88"/>
                    </a:cubicBezTo>
                    <a:cubicBezTo>
                      <a:pt x="60" y="122"/>
                      <a:pt x="60" y="122"/>
                      <a:pt x="60" y="122"/>
                    </a:cubicBezTo>
                    <a:cubicBezTo>
                      <a:pt x="34" y="140"/>
                      <a:pt x="34" y="140"/>
                      <a:pt x="34" y="140"/>
                    </a:cubicBezTo>
                    <a:cubicBezTo>
                      <a:pt x="34" y="157"/>
                      <a:pt x="34" y="157"/>
                      <a:pt x="34" y="157"/>
                    </a:cubicBezTo>
                    <a:cubicBezTo>
                      <a:pt x="76" y="142"/>
                      <a:pt x="76" y="142"/>
                      <a:pt x="76" y="142"/>
                    </a:cubicBezTo>
                    <a:cubicBezTo>
                      <a:pt x="118" y="157"/>
                      <a:pt x="118" y="157"/>
                      <a:pt x="118" y="157"/>
                    </a:cubicBezTo>
                    <a:cubicBezTo>
                      <a:pt x="118" y="140"/>
                      <a:pt x="118" y="140"/>
                      <a:pt x="118" y="140"/>
                    </a:cubicBezTo>
                    <a:cubicBezTo>
                      <a:pt x="94" y="122"/>
                      <a:pt x="94" y="122"/>
                      <a:pt x="94" y="122"/>
                    </a:cubicBezTo>
                    <a:cubicBezTo>
                      <a:pt x="94" y="88"/>
                      <a:pt x="94" y="88"/>
                      <a:pt x="94" y="88"/>
                    </a:cubicBezTo>
                    <a:cubicBezTo>
                      <a:pt x="153" y="100"/>
                      <a:pt x="153" y="100"/>
                      <a:pt x="153" y="100"/>
                    </a:cubicBezTo>
                    <a:cubicBezTo>
                      <a:pt x="153" y="83"/>
                      <a:pt x="153" y="83"/>
                      <a:pt x="153" y="83"/>
                    </a:cubicBezTo>
                    <a:cubicBezTo>
                      <a:pt x="94" y="58"/>
                      <a:pt x="94" y="58"/>
                      <a:pt x="94" y="58"/>
                    </a:cubicBezTo>
                    <a:cubicBezTo>
                      <a:pt x="94" y="34"/>
                      <a:pt x="94" y="34"/>
                      <a:pt x="94" y="34"/>
                    </a:cubicBezTo>
                    <a:cubicBezTo>
                      <a:pt x="94" y="24"/>
                      <a:pt x="86" y="0"/>
                      <a:pt x="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07" name="Freeform 83"/>
              <p:cNvSpPr/>
              <p:nvPr/>
            </p:nvSpPr>
            <p:spPr bwMode="auto">
              <a:xfrm>
                <a:off x="-4557713" y="641350"/>
                <a:ext cx="571500" cy="150813"/>
              </a:xfrm>
              <a:custGeom>
                <a:avLst/>
                <a:gdLst>
                  <a:gd name="T0" fmla="*/ 50 w 360"/>
                  <a:gd name="T1" fmla="*/ 95 h 95"/>
                  <a:gd name="T2" fmla="*/ 57 w 360"/>
                  <a:gd name="T3" fmla="*/ 95 h 95"/>
                  <a:gd name="T4" fmla="*/ 303 w 360"/>
                  <a:gd name="T5" fmla="*/ 95 h 95"/>
                  <a:gd name="T6" fmla="*/ 308 w 360"/>
                  <a:gd name="T7" fmla="*/ 95 h 95"/>
                  <a:gd name="T8" fmla="*/ 360 w 360"/>
                  <a:gd name="T9" fmla="*/ 0 h 95"/>
                  <a:gd name="T10" fmla="*/ 358 w 360"/>
                  <a:gd name="T11" fmla="*/ 0 h 95"/>
                  <a:gd name="T12" fmla="*/ 306 w 360"/>
                  <a:gd name="T13" fmla="*/ 0 h 95"/>
                  <a:gd name="T14" fmla="*/ 263 w 360"/>
                  <a:gd name="T15" fmla="*/ 0 h 95"/>
                  <a:gd name="T16" fmla="*/ 97 w 360"/>
                  <a:gd name="T17" fmla="*/ 0 h 95"/>
                  <a:gd name="T18" fmla="*/ 55 w 360"/>
                  <a:gd name="T19" fmla="*/ 0 h 95"/>
                  <a:gd name="T20" fmla="*/ 0 w 360"/>
                  <a:gd name="T21" fmla="*/ 0 h 95"/>
                  <a:gd name="T22" fmla="*/ 50 w 360"/>
                  <a:gd name="T2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0" h="95">
                    <a:moveTo>
                      <a:pt x="50" y="95"/>
                    </a:moveTo>
                    <a:lnTo>
                      <a:pt x="57" y="95"/>
                    </a:lnTo>
                    <a:lnTo>
                      <a:pt x="303" y="95"/>
                    </a:lnTo>
                    <a:lnTo>
                      <a:pt x="308" y="95"/>
                    </a:lnTo>
                    <a:lnTo>
                      <a:pt x="360" y="0"/>
                    </a:lnTo>
                    <a:lnTo>
                      <a:pt x="358" y="0"/>
                    </a:lnTo>
                    <a:lnTo>
                      <a:pt x="306" y="0"/>
                    </a:lnTo>
                    <a:lnTo>
                      <a:pt x="263" y="0"/>
                    </a:lnTo>
                    <a:lnTo>
                      <a:pt x="97" y="0"/>
                    </a:lnTo>
                    <a:lnTo>
                      <a:pt x="55" y="0"/>
                    </a:lnTo>
                    <a:lnTo>
                      <a:pt x="0" y="0"/>
                    </a:lnTo>
                    <a:lnTo>
                      <a:pt x="50"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08" name="Freeform 84"/>
              <p:cNvSpPr/>
              <p:nvPr/>
            </p:nvSpPr>
            <p:spPr bwMode="auto">
              <a:xfrm>
                <a:off x="-4557713" y="676275"/>
                <a:ext cx="568325" cy="269875"/>
              </a:xfrm>
              <a:custGeom>
                <a:avLst/>
                <a:gdLst>
                  <a:gd name="T0" fmla="*/ 0 w 151"/>
                  <a:gd name="T1" fmla="*/ 72 h 72"/>
                  <a:gd name="T2" fmla="*/ 151 w 151"/>
                  <a:gd name="T3" fmla="*/ 72 h 72"/>
                  <a:gd name="T4" fmla="*/ 151 w 151"/>
                  <a:gd name="T5" fmla="*/ 0 h 72"/>
                  <a:gd name="T6" fmla="*/ 134 w 151"/>
                  <a:gd name="T7" fmla="*/ 33 h 72"/>
                  <a:gd name="T8" fmla="*/ 133 w 151"/>
                  <a:gd name="T9" fmla="*/ 36 h 72"/>
                  <a:gd name="T10" fmla="*/ 130 w 151"/>
                  <a:gd name="T11" fmla="*/ 36 h 72"/>
                  <a:gd name="T12" fmla="*/ 125 w 151"/>
                  <a:gd name="T13" fmla="*/ 36 h 72"/>
                  <a:gd name="T14" fmla="*/ 87 w 151"/>
                  <a:gd name="T15" fmla="*/ 36 h 72"/>
                  <a:gd name="T16" fmla="*/ 88 w 151"/>
                  <a:gd name="T17" fmla="*/ 37 h 72"/>
                  <a:gd name="T18" fmla="*/ 86 w 151"/>
                  <a:gd name="T19" fmla="*/ 44 h 72"/>
                  <a:gd name="T20" fmla="*/ 76 w 151"/>
                  <a:gd name="T21" fmla="*/ 49 h 72"/>
                  <a:gd name="T22" fmla="*/ 66 w 151"/>
                  <a:gd name="T23" fmla="*/ 44 h 72"/>
                  <a:gd name="T24" fmla="*/ 64 w 151"/>
                  <a:gd name="T25" fmla="*/ 37 h 72"/>
                  <a:gd name="T26" fmla="*/ 64 w 151"/>
                  <a:gd name="T27" fmla="*/ 36 h 72"/>
                  <a:gd name="T28" fmla="*/ 27 w 151"/>
                  <a:gd name="T29" fmla="*/ 36 h 72"/>
                  <a:gd name="T30" fmla="*/ 21 w 151"/>
                  <a:gd name="T31" fmla="*/ 36 h 72"/>
                  <a:gd name="T32" fmla="*/ 18 w 151"/>
                  <a:gd name="T33" fmla="*/ 36 h 72"/>
                  <a:gd name="T34" fmla="*/ 16 w 151"/>
                  <a:gd name="T35" fmla="*/ 33 h 72"/>
                  <a:gd name="T36" fmla="*/ 0 w 151"/>
                  <a:gd name="T37" fmla="*/ 0 h 72"/>
                  <a:gd name="T38" fmla="*/ 0 w 151"/>
                  <a:gd name="T3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 h="72">
                    <a:moveTo>
                      <a:pt x="0" y="72"/>
                    </a:moveTo>
                    <a:cubicBezTo>
                      <a:pt x="151" y="72"/>
                      <a:pt x="151" y="72"/>
                      <a:pt x="151" y="72"/>
                    </a:cubicBezTo>
                    <a:cubicBezTo>
                      <a:pt x="151" y="0"/>
                      <a:pt x="151" y="0"/>
                      <a:pt x="151" y="0"/>
                    </a:cubicBezTo>
                    <a:cubicBezTo>
                      <a:pt x="134" y="33"/>
                      <a:pt x="134" y="33"/>
                      <a:pt x="134" y="33"/>
                    </a:cubicBezTo>
                    <a:cubicBezTo>
                      <a:pt x="133" y="36"/>
                      <a:pt x="133" y="36"/>
                      <a:pt x="133" y="36"/>
                    </a:cubicBezTo>
                    <a:cubicBezTo>
                      <a:pt x="130" y="36"/>
                      <a:pt x="130" y="36"/>
                      <a:pt x="130" y="36"/>
                    </a:cubicBezTo>
                    <a:cubicBezTo>
                      <a:pt x="125" y="36"/>
                      <a:pt x="125" y="36"/>
                      <a:pt x="125" y="36"/>
                    </a:cubicBezTo>
                    <a:cubicBezTo>
                      <a:pt x="87" y="36"/>
                      <a:pt x="87" y="36"/>
                      <a:pt x="87" y="36"/>
                    </a:cubicBezTo>
                    <a:cubicBezTo>
                      <a:pt x="88" y="36"/>
                      <a:pt x="88" y="37"/>
                      <a:pt x="88" y="37"/>
                    </a:cubicBezTo>
                    <a:cubicBezTo>
                      <a:pt x="88" y="40"/>
                      <a:pt x="87" y="42"/>
                      <a:pt x="86" y="44"/>
                    </a:cubicBezTo>
                    <a:cubicBezTo>
                      <a:pt x="84" y="47"/>
                      <a:pt x="80" y="49"/>
                      <a:pt x="76" y="49"/>
                    </a:cubicBezTo>
                    <a:cubicBezTo>
                      <a:pt x="72" y="49"/>
                      <a:pt x="68" y="47"/>
                      <a:pt x="66" y="44"/>
                    </a:cubicBezTo>
                    <a:cubicBezTo>
                      <a:pt x="65" y="42"/>
                      <a:pt x="64" y="40"/>
                      <a:pt x="64" y="37"/>
                    </a:cubicBezTo>
                    <a:cubicBezTo>
                      <a:pt x="64" y="37"/>
                      <a:pt x="64" y="36"/>
                      <a:pt x="64" y="36"/>
                    </a:cubicBezTo>
                    <a:cubicBezTo>
                      <a:pt x="27" y="36"/>
                      <a:pt x="27" y="36"/>
                      <a:pt x="27" y="36"/>
                    </a:cubicBezTo>
                    <a:cubicBezTo>
                      <a:pt x="21" y="36"/>
                      <a:pt x="21" y="36"/>
                      <a:pt x="21" y="36"/>
                    </a:cubicBezTo>
                    <a:cubicBezTo>
                      <a:pt x="18" y="36"/>
                      <a:pt x="18" y="36"/>
                      <a:pt x="18" y="36"/>
                    </a:cubicBezTo>
                    <a:cubicBezTo>
                      <a:pt x="16" y="33"/>
                      <a:pt x="16" y="33"/>
                      <a:pt x="16" y="33"/>
                    </a:cubicBezTo>
                    <a:cubicBezTo>
                      <a:pt x="0" y="0"/>
                      <a:pt x="0" y="0"/>
                      <a:pt x="0" y="0"/>
                    </a:cubicBezTo>
                    <a:lnTo>
                      <a:pt x="0"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09" name="Freeform 85"/>
              <p:cNvSpPr/>
              <p:nvPr/>
            </p:nvSpPr>
            <p:spPr bwMode="auto">
              <a:xfrm>
                <a:off x="-4470400" y="439738"/>
                <a:ext cx="398463" cy="184150"/>
              </a:xfrm>
              <a:custGeom>
                <a:avLst/>
                <a:gdLst>
                  <a:gd name="T0" fmla="*/ 106 w 106"/>
                  <a:gd name="T1" fmla="*/ 49 h 49"/>
                  <a:gd name="T2" fmla="*/ 106 w 106"/>
                  <a:gd name="T3" fmla="*/ 21 h 49"/>
                  <a:gd name="T4" fmla="*/ 85 w 106"/>
                  <a:gd name="T5" fmla="*/ 0 h 49"/>
                  <a:gd name="T6" fmla="*/ 20 w 106"/>
                  <a:gd name="T7" fmla="*/ 0 h 49"/>
                  <a:gd name="T8" fmla="*/ 0 w 106"/>
                  <a:gd name="T9" fmla="*/ 21 h 49"/>
                  <a:gd name="T10" fmla="*/ 0 w 106"/>
                  <a:gd name="T11" fmla="*/ 49 h 49"/>
                  <a:gd name="T12" fmla="*/ 18 w 106"/>
                  <a:gd name="T13" fmla="*/ 49 h 49"/>
                  <a:gd name="T14" fmla="*/ 18 w 106"/>
                  <a:gd name="T15" fmla="*/ 21 h 49"/>
                  <a:gd name="T16" fmla="*/ 20 w 106"/>
                  <a:gd name="T17" fmla="*/ 18 h 49"/>
                  <a:gd name="T18" fmla="*/ 85 w 106"/>
                  <a:gd name="T19" fmla="*/ 18 h 49"/>
                  <a:gd name="T20" fmla="*/ 88 w 106"/>
                  <a:gd name="T21" fmla="*/ 21 h 49"/>
                  <a:gd name="T22" fmla="*/ 88 w 106"/>
                  <a:gd name="T23" fmla="*/ 49 h 49"/>
                  <a:gd name="T24" fmla="*/ 106 w 106"/>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49">
                    <a:moveTo>
                      <a:pt x="106" y="49"/>
                    </a:moveTo>
                    <a:cubicBezTo>
                      <a:pt x="106" y="21"/>
                      <a:pt x="106" y="21"/>
                      <a:pt x="106" y="21"/>
                    </a:cubicBezTo>
                    <a:cubicBezTo>
                      <a:pt x="106" y="10"/>
                      <a:pt x="97" y="0"/>
                      <a:pt x="85" y="0"/>
                    </a:cubicBezTo>
                    <a:cubicBezTo>
                      <a:pt x="20" y="0"/>
                      <a:pt x="20" y="0"/>
                      <a:pt x="20" y="0"/>
                    </a:cubicBezTo>
                    <a:cubicBezTo>
                      <a:pt x="9" y="0"/>
                      <a:pt x="0" y="10"/>
                      <a:pt x="0" y="21"/>
                    </a:cubicBezTo>
                    <a:cubicBezTo>
                      <a:pt x="0" y="49"/>
                      <a:pt x="0" y="49"/>
                      <a:pt x="0" y="49"/>
                    </a:cubicBezTo>
                    <a:cubicBezTo>
                      <a:pt x="18" y="49"/>
                      <a:pt x="18" y="49"/>
                      <a:pt x="18" y="49"/>
                    </a:cubicBezTo>
                    <a:cubicBezTo>
                      <a:pt x="18" y="21"/>
                      <a:pt x="18" y="21"/>
                      <a:pt x="18" y="21"/>
                    </a:cubicBezTo>
                    <a:cubicBezTo>
                      <a:pt x="18" y="20"/>
                      <a:pt x="19" y="18"/>
                      <a:pt x="20" y="18"/>
                    </a:cubicBezTo>
                    <a:cubicBezTo>
                      <a:pt x="85" y="18"/>
                      <a:pt x="85" y="18"/>
                      <a:pt x="85" y="18"/>
                    </a:cubicBezTo>
                    <a:cubicBezTo>
                      <a:pt x="87" y="18"/>
                      <a:pt x="88" y="20"/>
                      <a:pt x="88" y="21"/>
                    </a:cubicBezTo>
                    <a:cubicBezTo>
                      <a:pt x="88" y="49"/>
                      <a:pt x="88" y="49"/>
                      <a:pt x="88" y="49"/>
                    </a:cubicBezTo>
                    <a:lnTo>
                      <a:pt x="106"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10" name="Freeform 87"/>
              <p:cNvSpPr>
                <a:spLocks noEditPoints="1"/>
              </p:cNvSpPr>
              <p:nvPr/>
            </p:nvSpPr>
            <p:spPr bwMode="auto">
              <a:xfrm>
                <a:off x="-5264150" y="1873250"/>
                <a:ext cx="165100" cy="165100"/>
              </a:xfrm>
              <a:custGeom>
                <a:avLst/>
                <a:gdLst>
                  <a:gd name="T0" fmla="*/ 22 w 44"/>
                  <a:gd name="T1" fmla="*/ 44 h 44"/>
                  <a:gd name="T2" fmla="*/ 44 w 44"/>
                  <a:gd name="T3" fmla="*/ 22 h 44"/>
                  <a:gd name="T4" fmla="*/ 22 w 44"/>
                  <a:gd name="T5" fmla="*/ 0 h 44"/>
                  <a:gd name="T6" fmla="*/ 22 w 44"/>
                  <a:gd name="T7" fmla="*/ 6 h 44"/>
                  <a:gd name="T8" fmla="*/ 38 w 44"/>
                  <a:gd name="T9" fmla="*/ 22 h 44"/>
                  <a:gd name="T10" fmla="*/ 22 w 44"/>
                  <a:gd name="T11" fmla="*/ 37 h 44"/>
                  <a:gd name="T12" fmla="*/ 22 w 44"/>
                  <a:gd name="T13" fmla="*/ 44 h 44"/>
                  <a:gd name="T14" fmla="*/ 22 w 44"/>
                  <a:gd name="T15" fmla="*/ 0 h 44"/>
                  <a:gd name="T16" fmla="*/ 0 w 44"/>
                  <a:gd name="T17" fmla="*/ 22 h 44"/>
                  <a:gd name="T18" fmla="*/ 22 w 44"/>
                  <a:gd name="T19" fmla="*/ 44 h 44"/>
                  <a:gd name="T20" fmla="*/ 22 w 44"/>
                  <a:gd name="T21" fmla="*/ 44 h 44"/>
                  <a:gd name="T22" fmla="*/ 22 w 44"/>
                  <a:gd name="T23" fmla="*/ 37 h 44"/>
                  <a:gd name="T24" fmla="*/ 22 w 44"/>
                  <a:gd name="T25" fmla="*/ 37 h 44"/>
                  <a:gd name="T26" fmla="*/ 22 w 44"/>
                  <a:gd name="T27" fmla="*/ 37 h 44"/>
                  <a:gd name="T28" fmla="*/ 7 w 44"/>
                  <a:gd name="T29" fmla="*/ 22 h 44"/>
                  <a:gd name="T30" fmla="*/ 22 w 44"/>
                  <a:gd name="T31" fmla="*/ 6 h 44"/>
                  <a:gd name="T32" fmla="*/ 22 w 44"/>
                  <a:gd name="T33" fmla="*/ 6 h 44"/>
                  <a:gd name="T34" fmla="*/ 22 w 44"/>
                  <a:gd name="T3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44">
                    <a:moveTo>
                      <a:pt x="22" y="44"/>
                    </a:moveTo>
                    <a:cubicBezTo>
                      <a:pt x="34" y="44"/>
                      <a:pt x="44" y="34"/>
                      <a:pt x="44" y="22"/>
                    </a:cubicBezTo>
                    <a:cubicBezTo>
                      <a:pt x="44" y="10"/>
                      <a:pt x="34" y="0"/>
                      <a:pt x="22" y="0"/>
                    </a:cubicBezTo>
                    <a:cubicBezTo>
                      <a:pt x="22" y="6"/>
                      <a:pt x="22" y="6"/>
                      <a:pt x="22" y="6"/>
                    </a:cubicBezTo>
                    <a:cubicBezTo>
                      <a:pt x="31" y="6"/>
                      <a:pt x="38" y="13"/>
                      <a:pt x="38" y="22"/>
                    </a:cubicBezTo>
                    <a:cubicBezTo>
                      <a:pt x="38" y="30"/>
                      <a:pt x="31" y="37"/>
                      <a:pt x="22" y="37"/>
                    </a:cubicBezTo>
                    <a:lnTo>
                      <a:pt x="22" y="44"/>
                    </a:lnTo>
                    <a:close/>
                    <a:moveTo>
                      <a:pt x="22" y="0"/>
                    </a:moveTo>
                    <a:cubicBezTo>
                      <a:pt x="10" y="0"/>
                      <a:pt x="0" y="10"/>
                      <a:pt x="0" y="22"/>
                    </a:cubicBezTo>
                    <a:cubicBezTo>
                      <a:pt x="0" y="34"/>
                      <a:pt x="10" y="44"/>
                      <a:pt x="22" y="44"/>
                    </a:cubicBezTo>
                    <a:cubicBezTo>
                      <a:pt x="22" y="44"/>
                      <a:pt x="22" y="44"/>
                      <a:pt x="22" y="44"/>
                    </a:cubicBezTo>
                    <a:cubicBezTo>
                      <a:pt x="22" y="37"/>
                      <a:pt x="22" y="37"/>
                      <a:pt x="22" y="37"/>
                    </a:cubicBezTo>
                    <a:cubicBezTo>
                      <a:pt x="22" y="37"/>
                      <a:pt x="22" y="37"/>
                      <a:pt x="22" y="37"/>
                    </a:cubicBezTo>
                    <a:cubicBezTo>
                      <a:pt x="22" y="37"/>
                      <a:pt x="22" y="37"/>
                      <a:pt x="22" y="37"/>
                    </a:cubicBezTo>
                    <a:cubicBezTo>
                      <a:pt x="14" y="37"/>
                      <a:pt x="7" y="30"/>
                      <a:pt x="7" y="22"/>
                    </a:cubicBezTo>
                    <a:cubicBezTo>
                      <a:pt x="7" y="13"/>
                      <a:pt x="14" y="6"/>
                      <a:pt x="22" y="6"/>
                    </a:cubicBezTo>
                    <a:cubicBezTo>
                      <a:pt x="22" y="6"/>
                      <a:pt x="22" y="6"/>
                      <a:pt x="22" y="6"/>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11" name="Freeform 88"/>
              <p:cNvSpPr/>
              <p:nvPr/>
            </p:nvSpPr>
            <p:spPr bwMode="auto">
              <a:xfrm>
                <a:off x="-5448300" y="26988"/>
                <a:ext cx="538163" cy="550863"/>
              </a:xfrm>
              <a:custGeom>
                <a:avLst/>
                <a:gdLst>
                  <a:gd name="T0" fmla="*/ 140 w 143"/>
                  <a:gd name="T1" fmla="*/ 103 h 147"/>
                  <a:gd name="T2" fmla="*/ 112 w 143"/>
                  <a:gd name="T3" fmla="*/ 75 h 147"/>
                  <a:gd name="T4" fmla="*/ 107 w 143"/>
                  <a:gd name="T5" fmla="*/ 70 h 147"/>
                  <a:gd name="T6" fmla="*/ 79 w 143"/>
                  <a:gd name="T7" fmla="*/ 37 h 147"/>
                  <a:gd name="T8" fmla="*/ 67 w 143"/>
                  <a:gd name="T9" fmla="*/ 10 h 147"/>
                  <a:gd name="T10" fmla="*/ 52 w 143"/>
                  <a:gd name="T11" fmla="*/ 9 h 147"/>
                  <a:gd name="T12" fmla="*/ 47 w 143"/>
                  <a:gd name="T13" fmla="*/ 21 h 147"/>
                  <a:gd name="T14" fmla="*/ 55 w 143"/>
                  <a:gd name="T15" fmla="*/ 42 h 147"/>
                  <a:gd name="T16" fmla="*/ 56 w 143"/>
                  <a:gd name="T17" fmla="*/ 56 h 147"/>
                  <a:gd name="T18" fmla="*/ 13 w 143"/>
                  <a:gd name="T19" fmla="*/ 56 h 147"/>
                  <a:gd name="T20" fmla="*/ 3 w 143"/>
                  <a:gd name="T21" fmla="*/ 71 h 147"/>
                  <a:gd name="T22" fmla="*/ 25 w 143"/>
                  <a:gd name="T23" fmla="*/ 131 h 147"/>
                  <a:gd name="T24" fmla="*/ 34 w 143"/>
                  <a:gd name="T25" fmla="*/ 137 h 147"/>
                  <a:gd name="T26" fmla="*/ 85 w 143"/>
                  <a:gd name="T27" fmla="*/ 137 h 147"/>
                  <a:gd name="T28" fmla="*/ 97 w 143"/>
                  <a:gd name="T29" fmla="*/ 142 h 147"/>
                  <a:gd name="T30" fmla="*/ 99 w 143"/>
                  <a:gd name="T31" fmla="*/ 144 h 147"/>
                  <a:gd name="T32" fmla="*/ 108 w 143"/>
                  <a:gd name="T33" fmla="*/ 144 h 147"/>
                  <a:gd name="T34" fmla="*/ 140 w 143"/>
                  <a:gd name="T35" fmla="*/ 112 h 147"/>
                  <a:gd name="T36" fmla="*/ 140 w 143"/>
                  <a:gd name="T37" fmla="*/ 10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47">
                    <a:moveTo>
                      <a:pt x="140" y="103"/>
                    </a:moveTo>
                    <a:cubicBezTo>
                      <a:pt x="112" y="75"/>
                      <a:pt x="112" y="75"/>
                      <a:pt x="112" y="75"/>
                    </a:cubicBezTo>
                    <a:cubicBezTo>
                      <a:pt x="109" y="72"/>
                      <a:pt x="107" y="70"/>
                      <a:pt x="107" y="70"/>
                    </a:cubicBezTo>
                    <a:cubicBezTo>
                      <a:pt x="107" y="70"/>
                      <a:pt x="96" y="48"/>
                      <a:pt x="79" y="37"/>
                    </a:cubicBezTo>
                    <a:cubicBezTo>
                      <a:pt x="63" y="27"/>
                      <a:pt x="67" y="18"/>
                      <a:pt x="67" y="10"/>
                    </a:cubicBezTo>
                    <a:cubicBezTo>
                      <a:pt x="67" y="2"/>
                      <a:pt x="58" y="0"/>
                      <a:pt x="52" y="9"/>
                    </a:cubicBezTo>
                    <a:cubicBezTo>
                      <a:pt x="49" y="11"/>
                      <a:pt x="47" y="17"/>
                      <a:pt x="47" y="21"/>
                    </a:cubicBezTo>
                    <a:cubicBezTo>
                      <a:pt x="45" y="32"/>
                      <a:pt x="53" y="38"/>
                      <a:pt x="55" y="42"/>
                    </a:cubicBezTo>
                    <a:cubicBezTo>
                      <a:pt x="57" y="45"/>
                      <a:pt x="58" y="50"/>
                      <a:pt x="56" y="56"/>
                    </a:cubicBezTo>
                    <a:cubicBezTo>
                      <a:pt x="13" y="56"/>
                      <a:pt x="13" y="56"/>
                      <a:pt x="13" y="56"/>
                    </a:cubicBezTo>
                    <a:cubicBezTo>
                      <a:pt x="5" y="56"/>
                      <a:pt x="0" y="63"/>
                      <a:pt x="3" y="71"/>
                    </a:cubicBezTo>
                    <a:cubicBezTo>
                      <a:pt x="25" y="131"/>
                      <a:pt x="25" y="131"/>
                      <a:pt x="25" y="131"/>
                    </a:cubicBezTo>
                    <a:cubicBezTo>
                      <a:pt x="26" y="134"/>
                      <a:pt x="30" y="137"/>
                      <a:pt x="34" y="137"/>
                    </a:cubicBezTo>
                    <a:cubicBezTo>
                      <a:pt x="85" y="137"/>
                      <a:pt x="85" y="137"/>
                      <a:pt x="85" y="137"/>
                    </a:cubicBezTo>
                    <a:cubicBezTo>
                      <a:pt x="89" y="137"/>
                      <a:pt x="94" y="139"/>
                      <a:pt x="97" y="142"/>
                    </a:cubicBezTo>
                    <a:cubicBezTo>
                      <a:pt x="99" y="144"/>
                      <a:pt x="99" y="144"/>
                      <a:pt x="99" y="144"/>
                    </a:cubicBezTo>
                    <a:cubicBezTo>
                      <a:pt x="102" y="147"/>
                      <a:pt x="106" y="147"/>
                      <a:pt x="108" y="144"/>
                    </a:cubicBezTo>
                    <a:cubicBezTo>
                      <a:pt x="140" y="112"/>
                      <a:pt x="140" y="112"/>
                      <a:pt x="140" y="112"/>
                    </a:cubicBezTo>
                    <a:cubicBezTo>
                      <a:pt x="143" y="110"/>
                      <a:pt x="143" y="106"/>
                      <a:pt x="140"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12" name="Freeform 89"/>
              <p:cNvSpPr/>
              <p:nvPr/>
            </p:nvSpPr>
            <p:spPr bwMode="auto">
              <a:xfrm>
                <a:off x="-5038725" y="454025"/>
                <a:ext cx="176213" cy="173038"/>
              </a:xfrm>
              <a:custGeom>
                <a:avLst/>
                <a:gdLst>
                  <a:gd name="T0" fmla="*/ 22 w 111"/>
                  <a:gd name="T1" fmla="*/ 109 h 109"/>
                  <a:gd name="T2" fmla="*/ 0 w 111"/>
                  <a:gd name="T3" fmla="*/ 90 h 109"/>
                  <a:gd name="T4" fmla="*/ 90 w 111"/>
                  <a:gd name="T5" fmla="*/ 0 h 109"/>
                  <a:gd name="T6" fmla="*/ 111 w 111"/>
                  <a:gd name="T7" fmla="*/ 21 h 109"/>
                  <a:gd name="T8" fmla="*/ 22 w 111"/>
                  <a:gd name="T9" fmla="*/ 109 h 109"/>
                </a:gdLst>
                <a:ahLst/>
                <a:cxnLst>
                  <a:cxn ang="0">
                    <a:pos x="T0" y="T1"/>
                  </a:cxn>
                  <a:cxn ang="0">
                    <a:pos x="T2" y="T3"/>
                  </a:cxn>
                  <a:cxn ang="0">
                    <a:pos x="T4" y="T5"/>
                  </a:cxn>
                  <a:cxn ang="0">
                    <a:pos x="T6" y="T7"/>
                  </a:cxn>
                  <a:cxn ang="0">
                    <a:pos x="T8" y="T9"/>
                  </a:cxn>
                </a:cxnLst>
                <a:rect l="0" t="0" r="r" b="b"/>
                <a:pathLst>
                  <a:path w="111" h="109">
                    <a:moveTo>
                      <a:pt x="22" y="109"/>
                    </a:moveTo>
                    <a:lnTo>
                      <a:pt x="0" y="90"/>
                    </a:lnTo>
                    <a:lnTo>
                      <a:pt x="90" y="0"/>
                    </a:lnTo>
                    <a:lnTo>
                      <a:pt x="111" y="21"/>
                    </a:lnTo>
                    <a:lnTo>
                      <a:pt x="22" y="1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13" name="Freeform 90"/>
              <p:cNvSpPr>
                <a:spLocks noEditPoints="1"/>
              </p:cNvSpPr>
              <p:nvPr/>
            </p:nvSpPr>
            <p:spPr bwMode="auto">
              <a:xfrm>
                <a:off x="-2584450" y="5384800"/>
                <a:ext cx="552450" cy="514350"/>
              </a:xfrm>
              <a:custGeom>
                <a:avLst/>
                <a:gdLst>
                  <a:gd name="T0" fmla="*/ 132 w 147"/>
                  <a:gd name="T1" fmla="*/ 22 h 137"/>
                  <a:gd name="T2" fmla="*/ 110 w 147"/>
                  <a:gd name="T3" fmla="*/ 0 h 137"/>
                  <a:gd name="T4" fmla="*/ 73 w 147"/>
                  <a:gd name="T5" fmla="*/ 0 h 137"/>
                  <a:gd name="T6" fmla="*/ 73 w 147"/>
                  <a:gd name="T7" fmla="*/ 18 h 137"/>
                  <a:gd name="T8" fmla="*/ 110 w 147"/>
                  <a:gd name="T9" fmla="*/ 18 h 137"/>
                  <a:gd name="T10" fmla="*/ 115 w 147"/>
                  <a:gd name="T11" fmla="*/ 22 h 137"/>
                  <a:gd name="T12" fmla="*/ 115 w 147"/>
                  <a:gd name="T13" fmla="*/ 59 h 137"/>
                  <a:gd name="T14" fmla="*/ 73 w 147"/>
                  <a:gd name="T15" fmla="*/ 59 h 137"/>
                  <a:gd name="T16" fmla="*/ 73 w 147"/>
                  <a:gd name="T17" fmla="*/ 76 h 137"/>
                  <a:gd name="T18" fmla="*/ 73 w 147"/>
                  <a:gd name="T19" fmla="*/ 76 h 137"/>
                  <a:gd name="T20" fmla="*/ 87 w 147"/>
                  <a:gd name="T21" fmla="*/ 89 h 137"/>
                  <a:gd name="T22" fmla="*/ 81 w 147"/>
                  <a:gd name="T23" fmla="*/ 100 h 137"/>
                  <a:gd name="T24" fmla="*/ 79 w 147"/>
                  <a:gd name="T25" fmla="*/ 101 h 137"/>
                  <a:gd name="T26" fmla="*/ 79 w 147"/>
                  <a:gd name="T27" fmla="*/ 118 h 137"/>
                  <a:gd name="T28" fmla="*/ 79 w 147"/>
                  <a:gd name="T29" fmla="*/ 121 h 137"/>
                  <a:gd name="T30" fmla="*/ 79 w 147"/>
                  <a:gd name="T31" fmla="*/ 121 h 137"/>
                  <a:gd name="T32" fmla="*/ 73 w 147"/>
                  <a:gd name="T33" fmla="*/ 121 h 137"/>
                  <a:gd name="T34" fmla="*/ 73 w 147"/>
                  <a:gd name="T35" fmla="*/ 137 h 137"/>
                  <a:gd name="T36" fmla="*/ 147 w 147"/>
                  <a:gd name="T37" fmla="*/ 137 h 137"/>
                  <a:gd name="T38" fmla="*/ 147 w 147"/>
                  <a:gd name="T39" fmla="*/ 59 h 137"/>
                  <a:gd name="T40" fmla="*/ 132 w 147"/>
                  <a:gd name="T41" fmla="*/ 59 h 137"/>
                  <a:gd name="T42" fmla="*/ 132 w 147"/>
                  <a:gd name="T43" fmla="*/ 22 h 137"/>
                  <a:gd name="T44" fmla="*/ 73 w 147"/>
                  <a:gd name="T45" fmla="*/ 0 h 137"/>
                  <a:gd name="T46" fmla="*/ 37 w 147"/>
                  <a:gd name="T47" fmla="*/ 0 h 137"/>
                  <a:gd name="T48" fmla="*/ 15 w 147"/>
                  <a:gd name="T49" fmla="*/ 22 h 137"/>
                  <a:gd name="T50" fmla="*/ 15 w 147"/>
                  <a:gd name="T51" fmla="*/ 59 h 137"/>
                  <a:gd name="T52" fmla="*/ 0 w 147"/>
                  <a:gd name="T53" fmla="*/ 59 h 137"/>
                  <a:gd name="T54" fmla="*/ 0 w 147"/>
                  <a:gd name="T55" fmla="*/ 137 h 137"/>
                  <a:gd name="T56" fmla="*/ 73 w 147"/>
                  <a:gd name="T57" fmla="*/ 137 h 137"/>
                  <a:gd name="T58" fmla="*/ 73 w 147"/>
                  <a:gd name="T59" fmla="*/ 121 h 137"/>
                  <a:gd name="T60" fmla="*/ 67 w 147"/>
                  <a:gd name="T61" fmla="*/ 121 h 137"/>
                  <a:gd name="T62" fmla="*/ 67 w 147"/>
                  <a:gd name="T63" fmla="*/ 118 h 137"/>
                  <a:gd name="T64" fmla="*/ 67 w 147"/>
                  <a:gd name="T65" fmla="*/ 101 h 137"/>
                  <a:gd name="T66" fmla="*/ 66 w 147"/>
                  <a:gd name="T67" fmla="*/ 100 h 137"/>
                  <a:gd name="T68" fmla="*/ 60 w 147"/>
                  <a:gd name="T69" fmla="*/ 89 h 137"/>
                  <a:gd name="T70" fmla="*/ 73 w 147"/>
                  <a:gd name="T71" fmla="*/ 76 h 137"/>
                  <a:gd name="T72" fmla="*/ 73 w 147"/>
                  <a:gd name="T73" fmla="*/ 59 h 137"/>
                  <a:gd name="T74" fmla="*/ 32 w 147"/>
                  <a:gd name="T75" fmla="*/ 59 h 137"/>
                  <a:gd name="T76" fmla="*/ 32 w 147"/>
                  <a:gd name="T77" fmla="*/ 59 h 137"/>
                  <a:gd name="T78" fmla="*/ 32 w 147"/>
                  <a:gd name="T79" fmla="*/ 22 h 137"/>
                  <a:gd name="T80" fmla="*/ 37 w 147"/>
                  <a:gd name="T81" fmla="*/ 18 h 137"/>
                  <a:gd name="T82" fmla="*/ 73 w 147"/>
                  <a:gd name="T83" fmla="*/ 18 h 137"/>
                  <a:gd name="T84" fmla="*/ 73 w 147"/>
                  <a:gd name="T8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 h="137">
                    <a:moveTo>
                      <a:pt x="132" y="22"/>
                    </a:moveTo>
                    <a:cubicBezTo>
                      <a:pt x="132" y="10"/>
                      <a:pt x="122" y="0"/>
                      <a:pt x="110" y="0"/>
                    </a:cubicBezTo>
                    <a:cubicBezTo>
                      <a:pt x="73" y="0"/>
                      <a:pt x="73" y="0"/>
                      <a:pt x="73" y="0"/>
                    </a:cubicBezTo>
                    <a:cubicBezTo>
                      <a:pt x="73" y="18"/>
                      <a:pt x="73" y="18"/>
                      <a:pt x="73" y="18"/>
                    </a:cubicBezTo>
                    <a:cubicBezTo>
                      <a:pt x="110" y="18"/>
                      <a:pt x="110" y="18"/>
                      <a:pt x="110" y="18"/>
                    </a:cubicBezTo>
                    <a:cubicBezTo>
                      <a:pt x="113" y="18"/>
                      <a:pt x="115" y="20"/>
                      <a:pt x="115" y="22"/>
                    </a:cubicBezTo>
                    <a:cubicBezTo>
                      <a:pt x="115" y="59"/>
                      <a:pt x="115" y="59"/>
                      <a:pt x="115" y="59"/>
                    </a:cubicBezTo>
                    <a:cubicBezTo>
                      <a:pt x="73" y="59"/>
                      <a:pt x="73" y="59"/>
                      <a:pt x="73" y="59"/>
                    </a:cubicBezTo>
                    <a:cubicBezTo>
                      <a:pt x="73" y="76"/>
                      <a:pt x="73" y="76"/>
                      <a:pt x="73" y="76"/>
                    </a:cubicBezTo>
                    <a:cubicBezTo>
                      <a:pt x="73" y="76"/>
                      <a:pt x="73" y="76"/>
                      <a:pt x="73" y="76"/>
                    </a:cubicBezTo>
                    <a:cubicBezTo>
                      <a:pt x="81" y="76"/>
                      <a:pt x="87" y="82"/>
                      <a:pt x="87" y="89"/>
                    </a:cubicBezTo>
                    <a:cubicBezTo>
                      <a:pt x="87" y="94"/>
                      <a:pt x="84" y="98"/>
                      <a:pt x="81" y="100"/>
                    </a:cubicBezTo>
                    <a:cubicBezTo>
                      <a:pt x="80" y="101"/>
                      <a:pt x="80" y="101"/>
                      <a:pt x="79" y="101"/>
                    </a:cubicBezTo>
                    <a:cubicBezTo>
                      <a:pt x="79" y="118"/>
                      <a:pt x="79" y="118"/>
                      <a:pt x="79" y="118"/>
                    </a:cubicBezTo>
                    <a:cubicBezTo>
                      <a:pt x="79" y="121"/>
                      <a:pt x="79" y="121"/>
                      <a:pt x="79" y="121"/>
                    </a:cubicBezTo>
                    <a:cubicBezTo>
                      <a:pt x="79" y="121"/>
                      <a:pt x="79" y="121"/>
                      <a:pt x="79" y="121"/>
                    </a:cubicBezTo>
                    <a:cubicBezTo>
                      <a:pt x="73" y="121"/>
                      <a:pt x="73" y="121"/>
                      <a:pt x="73" y="121"/>
                    </a:cubicBezTo>
                    <a:cubicBezTo>
                      <a:pt x="73" y="137"/>
                      <a:pt x="73" y="137"/>
                      <a:pt x="73" y="137"/>
                    </a:cubicBezTo>
                    <a:cubicBezTo>
                      <a:pt x="147" y="137"/>
                      <a:pt x="147" y="137"/>
                      <a:pt x="147" y="137"/>
                    </a:cubicBezTo>
                    <a:cubicBezTo>
                      <a:pt x="147" y="59"/>
                      <a:pt x="147" y="59"/>
                      <a:pt x="147" y="59"/>
                    </a:cubicBezTo>
                    <a:cubicBezTo>
                      <a:pt x="132" y="59"/>
                      <a:pt x="132" y="59"/>
                      <a:pt x="132" y="59"/>
                    </a:cubicBezTo>
                    <a:lnTo>
                      <a:pt x="132" y="22"/>
                    </a:lnTo>
                    <a:close/>
                    <a:moveTo>
                      <a:pt x="73" y="0"/>
                    </a:moveTo>
                    <a:cubicBezTo>
                      <a:pt x="37" y="0"/>
                      <a:pt x="37" y="0"/>
                      <a:pt x="37" y="0"/>
                    </a:cubicBezTo>
                    <a:cubicBezTo>
                      <a:pt x="24" y="0"/>
                      <a:pt x="15" y="10"/>
                      <a:pt x="15" y="22"/>
                    </a:cubicBezTo>
                    <a:cubicBezTo>
                      <a:pt x="15" y="59"/>
                      <a:pt x="15" y="59"/>
                      <a:pt x="15" y="59"/>
                    </a:cubicBezTo>
                    <a:cubicBezTo>
                      <a:pt x="0" y="59"/>
                      <a:pt x="0" y="59"/>
                      <a:pt x="0" y="59"/>
                    </a:cubicBezTo>
                    <a:cubicBezTo>
                      <a:pt x="0" y="137"/>
                      <a:pt x="0" y="137"/>
                      <a:pt x="0" y="137"/>
                    </a:cubicBezTo>
                    <a:cubicBezTo>
                      <a:pt x="73" y="137"/>
                      <a:pt x="73" y="137"/>
                      <a:pt x="73" y="137"/>
                    </a:cubicBezTo>
                    <a:cubicBezTo>
                      <a:pt x="73" y="121"/>
                      <a:pt x="73" y="121"/>
                      <a:pt x="73" y="121"/>
                    </a:cubicBezTo>
                    <a:cubicBezTo>
                      <a:pt x="67" y="121"/>
                      <a:pt x="67" y="121"/>
                      <a:pt x="67" y="121"/>
                    </a:cubicBezTo>
                    <a:cubicBezTo>
                      <a:pt x="67" y="118"/>
                      <a:pt x="67" y="118"/>
                      <a:pt x="67" y="118"/>
                    </a:cubicBezTo>
                    <a:cubicBezTo>
                      <a:pt x="67" y="101"/>
                      <a:pt x="67" y="101"/>
                      <a:pt x="67" y="101"/>
                    </a:cubicBezTo>
                    <a:cubicBezTo>
                      <a:pt x="67" y="101"/>
                      <a:pt x="66" y="101"/>
                      <a:pt x="66" y="100"/>
                    </a:cubicBezTo>
                    <a:cubicBezTo>
                      <a:pt x="62" y="98"/>
                      <a:pt x="60" y="94"/>
                      <a:pt x="60" y="89"/>
                    </a:cubicBezTo>
                    <a:cubicBezTo>
                      <a:pt x="60" y="82"/>
                      <a:pt x="66" y="76"/>
                      <a:pt x="73" y="76"/>
                    </a:cubicBezTo>
                    <a:cubicBezTo>
                      <a:pt x="73" y="59"/>
                      <a:pt x="73" y="59"/>
                      <a:pt x="73" y="59"/>
                    </a:cubicBezTo>
                    <a:cubicBezTo>
                      <a:pt x="32" y="59"/>
                      <a:pt x="32" y="59"/>
                      <a:pt x="32" y="59"/>
                    </a:cubicBezTo>
                    <a:cubicBezTo>
                      <a:pt x="32" y="59"/>
                      <a:pt x="32" y="59"/>
                      <a:pt x="32" y="59"/>
                    </a:cubicBezTo>
                    <a:cubicBezTo>
                      <a:pt x="32" y="22"/>
                      <a:pt x="32" y="22"/>
                      <a:pt x="32" y="22"/>
                    </a:cubicBezTo>
                    <a:cubicBezTo>
                      <a:pt x="32" y="20"/>
                      <a:pt x="34" y="18"/>
                      <a:pt x="37" y="18"/>
                    </a:cubicBezTo>
                    <a:cubicBezTo>
                      <a:pt x="73" y="18"/>
                      <a:pt x="73" y="18"/>
                      <a:pt x="73" y="18"/>
                    </a:cubicBezTo>
                    <a:lnTo>
                      <a:pt x="7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14" name="Freeform 91"/>
              <p:cNvSpPr/>
              <p:nvPr/>
            </p:nvSpPr>
            <p:spPr bwMode="auto">
              <a:xfrm>
                <a:off x="-3670300" y="-409575"/>
                <a:ext cx="588963" cy="495300"/>
              </a:xfrm>
              <a:custGeom>
                <a:avLst/>
                <a:gdLst>
                  <a:gd name="T0" fmla="*/ 105 w 157"/>
                  <a:gd name="T1" fmla="*/ 0 h 132"/>
                  <a:gd name="T2" fmla="*/ 56 w 157"/>
                  <a:gd name="T3" fmla="*/ 0 h 132"/>
                  <a:gd name="T4" fmla="*/ 0 w 157"/>
                  <a:gd name="T5" fmla="*/ 47 h 132"/>
                  <a:gd name="T6" fmla="*/ 15 w 157"/>
                  <a:gd name="T7" fmla="*/ 69 h 132"/>
                  <a:gd name="T8" fmla="*/ 35 w 157"/>
                  <a:gd name="T9" fmla="*/ 49 h 132"/>
                  <a:gd name="T10" fmla="*/ 35 w 157"/>
                  <a:gd name="T11" fmla="*/ 132 h 132"/>
                  <a:gd name="T12" fmla="*/ 79 w 157"/>
                  <a:gd name="T13" fmla="*/ 132 h 132"/>
                  <a:gd name="T14" fmla="*/ 122 w 157"/>
                  <a:gd name="T15" fmla="*/ 132 h 132"/>
                  <a:gd name="T16" fmla="*/ 122 w 157"/>
                  <a:gd name="T17" fmla="*/ 49 h 132"/>
                  <a:gd name="T18" fmla="*/ 142 w 157"/>
                  <a:gd name="T19" fmla="*/ 69 h 132"/>
                  <a:gd name="T20" fmla="*/ 157 w 157"/>
                  <a:gd name="T21" fmla="*/ 47 h 132"/>
                  <a:gd name="T22" fmla="*/ 105 w 15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32">
                    <a:moveTo>
                      <a:pt x="105" y="0"/>
                    </a:moveTo>
                    <a:cubicBezTo>
                      <a:pt x="97" y="14"/>
                      <a:pt x="64" y="14"/>
                      <a:pt x="56" y="0"/>
                    </a:cubicBezTo>
                    <a:cubicBezTo>
                      <a:pt x="56" y="0"/>
                      <a:pt x="8" y="27"/>
                      <a:pt x="0" y="47"/>
                    </a:cubicBezTo>
                    <a:cubicBezTo>
                      <a:pt x="15" y="69"/>
                      <a:pt x="15" y="69"/>
                      <a:pt x="15" y="69"/>
                    </a:cubicBezTo>
                    <a:cubicBezTo>
                      <a:pt x="15" y="69"/>
                      <a:pt x="29" y="54"/>
                      <a:pt x="35" y="49"/>
                    </a:cubicBezTo>
                    <a:cubicBezTo>
                      <a:pt x="35" y="132"/>
                      <a:pt x="35" y="132"/>
                      <a:pt x="35" y="132"/>
                    </a:cubicBezTo>
                    <a:cubicBezTo>
                      <a:pt x="79" y="132"/>
                      <a:pt x="79" y="132"/>
                      <a:pt x="79" y="132"/>
                    </a:cubicBezTo>
                    <a:cubicBezTo>
                      <a:pt x="122" y="132"/>
                      <a:pt x="122" y="132"/>
                      <a:pt x="122" y="132"/>
                    </a:cubicBezTo>
                    <a:cubicBezTo>
                      <a:pt x="122" y="49"/>
                      <a:pt x="122" y="49"/>
                      <a:pt x="122" y="49"/>
                    </a:cubicBezTo>
                    <a:cubicBezTo>
                      <a:pt x="128" y="54"/>
                      <a:pt x="142" y="69"/>
                      <a:pt x="142" y="69"/>
                    </a:cubicBezTo>
                    <a:cubicBezTo>
                      <a:pt x="157" y="47"/>
                      <a:pt x="157" y="47"/>
                      <a:pt x="157" y="47"/>
                    </a:cubicBezTo>
                    <a:cubicBezTo>
                      <a:pt x="149" y="27"/>
                      <a:pt x="105" y="0"/>
                      <a:pt x="1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15" name="Freeform 92"/>
              <p:cNvSpPr/>
              <p:nvPr/>
            </p:nvSpPr>
            <p:spPr bwMode="auto">
              <a:xfrm>
                <a:off x="-3452813" y="-431800"/>
                <a:ext cx="165100" cy="49213"/>
              </a:xfrm>
              <a:custGeom>
                <a:avLst/>
                <a:gdLst>
                  <a:gd name="T0" fmla="*/ 22 w 44"/>
                  <a:gd name="T1" fmla="*/ 13 h 13"/>
                  <a:gd name="T2" fmla="*/ 44 w 44"/>
                  <a:gd name="T3" fmla="*/ 4 h 13"/>
                  <a:gd name="T4" fmla="*/ 43 w 44"/>
                  <a:gd name="T5" fmla="*/ 1 h 13"/>
                  <a:gd name="T6" fmla="*/ 40 w 44"/>
                  <a:gd name="T7" fmla="*/ 2 h 13"/>
                  <a:gd name="T8" fmla="*/ 22 w 44"/>
                  <a:gd name="T9" fmla="*/ 8 h 13"/>
                  <a:gd name="T10" fmla="*/ 5 w 44"/>
                  <a:gd name="T11" fmla="*/ 2 h 13"/>
                  <a:gd name="T12" fmla="*/ 2 w 44"/>
                  <a:gd name="T13" fmla="*/ 1 h 13"/>
                  <a:gd name="T14" fmla="*/ 1 w 44"/>
                  <a:gd name="T15" fmla="*/ 4 h 13"/>
                  <a:gd name="T16" fmla="*/ 22 w 4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3">
                    <a:moveTo>
                      <a:pt x="22" y="13"/>
                    </a:moveTo>
                    <a:cubicBezTo>
                      <a:pt x="32" y="13"/>
                      <a:pt x="41" y="9"/>
                      <a:pt x="44" y="4"/>
                    </a:cubicBezTo>
                    <a:cubicBezTo>
                      <a:pt x="44" y="3"/>
                      <a:pt x="44" y="1"/>
                      <a:pt x="43" y="1"/>
                    </a:cubicBezTo>
                    <a:cubicBezTo>
                      <a:pt x="42" y="0"/>
                      <a:pt x="40" y="0"/>
                      <a:pt x="40" y="2"/>
                    </a:cubicBezTo>
                    <a:cubicBezTo>
                      <a:pt x="38" y="5"/>
                      <a:pt x="31" y="8"/>
                      <a:pt x="22" y="8"/>
                    </a:cubicBezTo>
                    <a:cubicBezTo>
                      <a:pt x="13" y="8"/>
                      <a:pt x="7" y="5"/>
                      <a:pt x="5" y="2"/>
                    </a:cubicBezTo>
                    <a:cubicBezTo>
                      <a:pt x="4" y="0"/>
                      <a:pt x="3" y="0"/>
                      <a:pt x="2" y="1"/>
                    </a:cubicBezTo>
                    <a:cubicBezTo>
                      <a:pt x="0" y="1"/>
                      <a:pt x="0" y="3"/>
                      <a:pt x="1" y="4"/>
                    </a:cubicBezTo>
                    <a:cubicBezTo>
                      <a:pt x="4" y="9"/>
                      <a:pt x="12" y="13"/>
                      <a:pt x="2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16" name="Freeform 93"/>
              <p:cNvSpPr/>
              <p:nvPr/>
            </p:nvSpPr>
            <p:spPr bwMode="auto">
              <a:xfrm>
                <a:off x="-3986213" y="5511800"/>
                <a:ext cx="187325" cy="211138"/>
              </a:xfrm>
              <a:custGeom>
                <a:avLst/>
                <a:gdLst>
                  <a:gd name="T0" fmla="*/ 32 w 50"/>
                  <a:gd name="T1" fmla="*/ 0 h 56"/>
                  <a:gd name="T2" fmla="*/ 13 w 50"/>
                  <a:gd name="T3" fmla="*/ 15 h 56"/>
                  <a:gd name="T4" fmla="*/ 6 w 50"/>
                  <a:gd name="T5" fmla="*/ 17 h 56"/>
                  <a:gd name="T6" fmla="*/ 6 w 50"/>
                  <a:gd name="T7" fmla="*/ 17 h 56"/>
                  <a:gd name="T8" fmla="*/ 13 w 50"/>
                  <a:gd name="T9" fmla="*/ 51 h 56"/>
                  <a:gd name="T10" fmla="*/ 44 w 50"/>
                  <a:gd name="T11" fmla="*/ 35 h 56"/>
                  <a:gd name="T12" fmla="*/ 37 w 50"/>
                  <a:gd name="T13" fmla="*/ 2 h 56"/>
                  <a:gd name="T14" fmla="*/ 32 w 5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6">
                    <a:moveTo>
                      <a:pt x="32" y="0"/>
                    </a:moveTo>
                    <a:cubicBezTo>
                      <a:pt x="28" y="7"/>
                      <a:pt x="21" y="12"/>
                      <a:pt x="13" y="15"/>
                    </a:cubicBezTo>
                    <a:cubicBezTo>
                      <a:pt x="11" y="16"/>
                      <a:pt x="9" y="16"/>
                      <a:pt x="6" y="17"/>
                    </a:cubicBezTo>
                    <a:cubicBezTo>
                      <a:pt x="6" y="17"/>
                      <a:pt x="6" y="17"/>
                      <a:pt x="6" y="17"/>
                    </a:cubicBezTo>
                    <a:cubicBezTo>
                      <a:pt x="0" y="31"/>
                      <a:pt x="3" y="46"/>
                      <a:pt x="13" y="51"/>
                    </a:cubicBezTo>
                    <a:cubicBezTo>
                      <a:pt x="24" y="56"/>
                      <a:pt x="38" y="49"/>
                      <a:pt x="44" y="35"/>
                    </a:cubicBezTo>
                    <a:cubicBezTo>
                      <a:pt x="50" y="21"/>
                      <a:pt x="47" y="6"/>
                      <a:pt x="37" y="2"/>
                    </a:cubicBezTo>
                    <a:cubicBezTo>
                      <a:pt x="35" y="1"/>
                      <a:pt x="34"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17" name="Freeform 94"/>
              <p:cNvSpPr/>
              <p:nvPr/>
            </p:nvSpPr>
            <p:spPr bwMode="auto">
              <a:xfrm>
                <a:off x="-4222750" y="5264150"/>
                <a:ext cx="379413" cy="300038"/>
              </a:xfrm>
              <a:custGeom>
                <a:avLst/>
                <a:gdLst>
                  <a:gd name="T0" fmla="*/ 35 w 101"/>
                  <a:gd name="T1" fmla="*/ 73 h 80"/>
                  <a:gd name="T2" fmla="*/ 73 w 101"/>
                  <a:gd name="T3" fmla="*/ 76 h 80"/>
                  <a:gd name="T4" fmla="*/ 75 w 101"/>
                  <a:gd name="T5" fmla="*/ 76 h 80"/>
                  <a:gd name="T6" fmla="*/ 89 w 101"/>
                  <a:gd name="T7" fmla="*/ 66 h 80"/>
                  <a:gd name="T8" fmla="*/ 93 w 101"/>
                  <a:gd name="T9" fmla="*/ 60 h 80"/>
                  <a:gd name="T10" fmla="*/ 66 w 101"/>
                  <a:gd name="T11" fmla="*/ 7 h 80"/>
                  <a:gd name="T12" fmla="*/ 26 w 101"/>
                  <a:gd name="T13" fmla="*/ 4 h 80"/>
                  <a:gd name="T14" fmla="*/ 8 w 101"/>
                  <a:gd name="T15" fmla="*/ 20 h 80"/>
                  <a:gd name="T16" fmla="*/ 35 w 101"/>
                  <a:gd name="T17" fmla="*/ 7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80">
                    <a:moveTo>
                      <a:pt x="35" y="73"/>
                    </a:moveTo>
                    <a:cubicBezTo>
                      <a:pt x="48" y="79"/>
                      <a:pt x="62" y="80"/>
                      <a:pt x="73" y="76"/>
                    </a:cubicBezTo>
                    <a:cubicBezTo>
                      <a:pt x="74" y="76"/>
                      <a:pt x="74" y="76"/>
                      <a:pt x="75" y="76"/>
                    </a:cubicBezTo>
                    <a:cubicBezTo>
                      <a:pt x="80" y="74"/>
                      <a:pt x="85" y="71"/>
                      <a:pt x="89" y="66"/>
                    </a:cubicBezTo>
                    <a:cubicBezTo>
                      <a:pt x="91" y="64"/>
                      <a:pt x="92" y="62"/>
                      <a:pt x="93" y="60"/>
                    </a:cubicBezTo>
                    <a:cubicBezTo>
                      <a:pt x="101" y="42"/>
                      <a:pt x="89" y="18"/>
                      <a:pt x="66" y="7"/>
                    </a:cubicBezTo>
                    <a:cubicBezTo>
                      <a:pt x="52" y="1"/>
                      <a:pt x="38" y="0"/>
                      <a:pt x="26" y="4"/>
                    </a:cubicBezTo>
                    <a:cubicBezTo>
                      <a:pt x="18" y="7"/>
                      <a:pt x="12" y="13"/>
                      <a:pt x="8" y="20"/>
                    </a:cubicBezTo>
                    <a:cubicBezTo>
                      <a:pt x="0" y="38"/>
                      <a:pt x="12" y="62"/>
                      <a:pt x="35"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18" name="Freeform 95"/>
              <p:cNvSpPr/>
              <p:nvPr/>
            </p:nvSpPr>
            <p:spPr bwMode="auto">
              <a:xfrm>
                <a:off x="-3752850" y="5448300"/>
                <a:ext cx="220663" cy="165100"/>
              </a:xfrm>
              <a:custGeom>
                <a:avLst/>
                <a:gdLst>
                  <a:gd name="T0" fmla="*/ 54 w 59"/>
                  <a:gd name="T1" fmla="*/ 31 h 44"/>
                  <a:gd name="T2" fmla="*/ 38 w 59"/>
                  <a:gd name="T3" fmla="*/ 0 h 44"/>
                  <a:gd name="T4" fmla="*/ 38 w 59"/>
                  <a:gd name="T5" fmla="*/ 0 h 44"/>
                  <a:gd name="T6" fmla="*/ 31 w 59"/>
                  <a:gd name="T7" fmla="*/ 3 h 44"/>
                  <a:gd name="T8" fmla="*/ 7 w 59"/>
                  <a:gd name="T9" fmla="*/ 4 h 44"/>
                  <a:gd name="T10" fmla="*/ 5 w 59"/>
                  <a:gd name="T11" fmla="*/ 8 h 44"/>
                  <a:gd name="T12" fmla="*/ 21 w 59"/>
                  <a:gd name="T13" fmla="*/ 38 h 44"/>
                  <a:gd name="T14" fmla="*/ 54 w 59"/>
                  <a:gd name="T15" fmla="*/ 3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44">
                    <a:moveTo>
                      <a:pt x="54" y="31"/>
                    </a:moveTo>
                    <a:cubicBezTo>
                      <a:pt x="59" y="20"/>
                      <a:pt x="52" y="7"/>
                      <a:pt x="38" y="0"/>
                    </a:cubicBezTo>
                    <a:cubicBezTo>
                      <a:pt x="38" y="0"/>
                      <a:pt x="38" y="0"/>
                      <a:pt x="38" y="0"/>
                    </a:cubicBezTo>
                    <a:cubicBezTo>
                      <a:pt x="36" y="1"/>
                      <a:pt x="33" y="2"/>
                      <a:pt x="31" y="3"/>
                    </a:cubicBezTo>
                    <a:cubicBezTo>
                      <a:pt x="23" y="6"/>
                      <a:pt x="15" y="6"/>
                      <a:pt x="7" y="4"/>
                    </a:cubicBezTo>
                    <a:cubicBezTo>
                      <a:pt x="6" y="5"/>
                      <a:pt x="6" y="6"/>
                      <a:pt x="5" y="8"/>
                    </a:cubicBezTo>
                    <a:cubicBezTo>
                      <a:pt x="0" y="18"/>
                      <a:pt x="7" y="32"/>
                      <a:pt x="21" y="38"/>
                    </a:cubicBezTo>
                    <a:cubicBezTo>
                      <a:pt x="34" y="44"/>
                      <a:pt x="49" y="41"/>
                      <a:pt x="54"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19" name="Freeform 96"/>
              <p:cNvSpPr/>
              <p:nvPr/>
            </p:nvSpPr>
            <p:spPr bwMode="auto">
              <a:xfrm>
                <a:off x="-3824288" y="5106988"/>
                <a:ext cx="330200" cy="344488"/>
              </a:xfrm>
              <a:custGeom>
                <a:avLst/>
                <a:gdLst>
                  <a:gd name="T0" fmla="*/ 64 w 88"/>
                  <a:gd name="T1" fmla="*/ 4 h 92"/>
                  <a:gd name="T2" fmla="*/ 40 w 88"/>
                  <a:gd name="T3" fmla="*/ 3 h 92"/>
                  <a:gd name="T4" fmla="*/ 11 w 88"/>
                  <a:gd name="T5" fmla="*/ 31 h 92"/>
                  <a:gd name="T6" fmla="*/ 24 w 88"/>
                  <a:gd name="T7" fmla="*/ 89 h 92"/>
                  <a:gd name="T8" fmla="*/ 31 w 88"/>
                  <a:gd name="T9" fmla="*/ 91 h 92"/>
                  <a:gd name="T10" fmla="*/ 48 w 88"/>
                  <a:gd name="T11" fmla="*/ 89 h 92"/>
                  <a:gd name="T12" fmla="*/ 50 w 88"/>
                  <a:gd name="T13" fmla="*/ 89 h 92"/>
                  <a:gd name="T14" fmla="*/ 77 w 88"/>
                  <a:gd name="T15" fmla="*/ 62 h 92"/>
                  <a:gd name="T16" fmla="*/ 64 w 88"/>
                  <a:gd name="T17"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2">
                    <a:moveTo>
                      <a:pt x="64" y="4"/>
                    </a:moveTo>
                    <a:cubicBezTo>
                      <a:pt x="57" y="0"/>
                      <a:pt x="48" y="0"/>
                      <a:pt x="40" y="3"/>
                    </a:cubicBezTo>
                    <a:cubicBezTo>
                      <a:pt x="29" y="7"/>
                      <a:pt x="18" y="17"/>
                      <a:pt x="11" y="31"/>
                    </a:cubicBezTo>
                    <a:cubicBezTo>
                      <a:pt x="0" y="54"/>
                      <a:pt x="6" y="80"/>
                      <a:pt x="24" y="89"/>
                    </a:cubicBezTo>
                    <a:cubicBezTo>
                      <a:pt x="27" y="90"/>
                      <a:pt x="29" y="90"/>
                      <a:pt x="31" y="91"/>
                    </a:cubicBezTo>
                    <a:cubicBezTo>
                      <a:pt x="37" y="92"/>
                      <a:pt x="43" y="91"/>
                      <a:pt x="48" y="89"/>
                    </a:cubicBezTo>
                    <a:cubicBezTo>
                      <a:pt x="49" y="89"/>
                      <a:pt x="49" y="89"/>
                      <a:pt x="50" y="89"/>
                    </a:cubicBezTo>
                    <a:cubicBezTo>
                      <a:pt x="61" y="84"/>
                      <a:pt x="71" y="75"/>
                      <a:pt x="77" y="62"/>
                    </a:cubicBezTo>
                    <a:cubicBezTo>
                      <a:pt x="88" y="38"/>
                      <a:pt x="82" y="12"/>
                      <a:pt x="6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20" name="Freeform 97"/>
              <p:cNvSpPr/>
              <p:nvPr/>
            </p:nvSpPr>
            <p:spPr bwMode="auto">
              <a:xfrm>
                <a:off x="-3944938" y="5203825"/>
                <a:ext cx="225425" cy="439738"/>
              </a:xfrm>
              <a:custGeom>
                <a:avLst/>
                <a:gdLst>
                  <a:gd name="T0" fmla="*/ 30 w 60"/>
                  <a:gd name="T1" fmla="*/ 6 h 117"/>
                  <a:gd name="T2" fmla="*/ 25 w 60"/>
                  <a:gd name="T3" fmla="*/ 3 h 117"/>
                  <a:gd name="T4" fmla="*/ 21 w 60"/>
                  <a:gd name="T5" fmla="*/ 17 h 117"/>
                  <a:gd name="T6" fmla="*/ 19 w 60"/>
                  <a:gd name="T7" fmla="*/ 17 h 117"/>
                  <a:gd name="T8" fmla="*/ 17 w 60"/>
                  <a:gd name="T9" fmla="*/ 18 h 117"/>
                  <a:gd name="T10" fmla="*/ 5 w 60"/>
                  <a:gd name="T11" fmla="*/ 11 h 117"/>
                  <a:gd name="T12" fmla="*/ 3 w 60"/>
                  <a:gd name="T13" fmla="*/ 15 h 117"/>
                  <a:gd name="T14" fmla="*/ 14 w 60"/>
                  <a:gd name="T15" fmla="*/ 23 h 117"/>
                  <a:gd name="T16" fmla="*/ 15 w 60"/>
                  <a:gd name="T17" fmla="*/ 26 h 117"/>
                  <a:gd name="T18" fmla="*/ 20 w 60"/>
                  <a:gd name="T19" fmla="*/ 41 h 117"/>
                  <a:gd name="T20" fmla="*/ 26 w 60"/>
                  <a:gd name="T21" fmla="*/ 59 h 117"/>
                  <a:gd name="T22" fmla="*/ 45 w 60"/>
                  <a:gd name="T23" fmla="*/ 112 h 117"/>
                  <a:gd name="T24" fmla="*/ 54 w 60"/>
                  <a:gd name="T25" fmla="*/ 116 h 117"/>
                  <a:gd name="T26" fmla="*/ 59 w 60"/>
                  <a:gd name="T27" fmla="*/ 107 h 117"/>
                  <a:gd name="T28" fmla="*/ 40 w 60"/>
                  <a:gd name="T29" fmla="*/ 55 h 117"/>
                  <a:gd name="T30" fmla="*/ 33 w 60"/>
                  <a:gd name="T31" fmla="*/ 37 h 117"/>
                  <a:gd name="T32" fmla="*/ 28 w 60"/>
                  <a:gd name="T33" fmla="*/ 21 h 117"/>
                  <a:gd name="T34" fmla="*/ 26 w 60"/>
                  <a:gd name="T35" fmla="*/ 19 h 117"/>
                  <a:gd name="T36" fmla="*/ 30 w 60"/>
                  <a:gd name="T37" fmla="*/ 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17">
                    <a:moveTo>
                      <a:pt x="30" y="6"/>
                    </a:moveTo>
                    <a:cubicBezTo>
                      <a:pt x="31" y="3"/>
                      <a:pt x="27" y="0"/>
                      <a:pt x="25" y="3"/>
                    </a:cubicBezTo>
                    <a:cubicBezTo>
                      <a:pt x="23" y="8"/>
                      <a:pt x="22" y="12"/>
                      <a:pt x="21" y="17"/>
                    </a:cubicBezTo>
                    <a:cubicBezTo>
                      <a:pt x="20" y="17"/>
                      <a:pt x="20" y="17"/>
                      <a:pt x="19" y="17"/>
                    </a:cubicBezTo>
                    <a:cubicBezTo>
                      <a:pt x="18" y="17"/>
                      <a:pt x="17" y="18"/>
                      <a:pt x="17" y="18"/>
                    </a:cubicBezTo>
                    <a:cubicBezTo>
                      <a:pt x="13" y="15"/>
                      <a:pt x="10" y="12"/>
                      <a:pt x="5" y="11"/>
                    </a:cubicBezTo>
                    <a:cubicBezTo>
                      <a:pt x="2" y="9"/>
                      <a:pt x="0" y="14"/>
                      <a:pt x="3" y="15"/>
                    </a:cubicBezTo>
                    <a:cubicBezTo>
                      <a:pt x="7" y="17"/>
                      <a:pt x="11" y="20"/>
                      <a:pt x="14" y="23"/>
                    </a:cubicBezTo>
                    <a:cubicBezTo>
                      <a:pt x="14" y="24"/>
                      <a:pt x="14" y="25"/>
                      <a:pt x="15" y="26"/>
                    </a:cubicBezTo>
                    <a:cubicBezTo>
                      <a:pt x="20" y="41"/>
                      <a:pt x="20" y="41"/>
                      <a:pt x="20" y="41"/>
                    </a:cubicBezTo>
                    <a:cubicBezTo>
                      <a:pt x="26" y="59"/>
                      <a:pt x="26" y="59"/>
                      <a:pt x="26" y="59"/>
                    </a:cubicBezTo>
                    <a:cubicBezTo>
                      <a:pt x="45" y="112"/>
                      <a:pt x="45" y="112"/>
                      <a:pt x="45" y="112"/>
                    </a:cubicBezTo>
                    <a:cubicBezTo>
                      <a:pt x="47" y="116"/>
                      <a:pt x="51" y="117"/>
                      <a:pt x="54" y="116"/>
                    </a:cubicBezTo>
                    <a:cubicBezTo>
                      <a:pt x="58" y="115"/>
                      <a:pt x="60" y="111"/>
                      <a:pt x="59" y="107"/>
                    </a:cubicBezTo>
                    <a:cubicBezTo>
                      <a:pt x="40" y="55"/>
                      <a:pt x="40" y="55"/>
                      <a:pt x="40" y="55"/>
                    </a:cubicBezTo>
                    <a:cubicBezTo>
                      <a:pt x="33" y="37"/>
                      <a:pt x="33" y="37"/>
                      <a:pt x="33" y="37"/>
                    </a:cubicBezTo>
                    <a:cubicBezTo>
                      <a:pt x="28" y="21"/>
                      <a:pt x="28" y="21"/>
                      <a:pt x="28" y="21"/>
                    </a:cubicBezTo>
                    <a:cubicBezTo>
                      <a:pt x="27" y="20"/>
                      <a:pt x="27" y="19"/>
                      <a:pt x="26" y="19"/>
                    </a:cubicBezTo>
                    <a:cubicBezTo>
                      <a:pt x="26" y="14"/>
                      <a:pt x="28" y="10"/>
                      <a:pt x="3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21" name="Freeform 98"/>
              <p:cNvSpPr/>
              <p:nvPr/>
            </p:nvSpPr>
            <p:spPr bwMode="auto">
              <a:xfrm>
                <a:off x="-6589713" y="4914900"/>
                <a:ext cx="206375" cy="307975"/>
              </a:xfrm>
              <a:custGeom>
                <a:avLst/>
                <a:gdLst>
                  <a:gd name="T0" fmla="*/ 130 w 130"/>
                  <a:gd name="T1" fmla="*/ 35 h 194"/>
                  <a:gd name="T2" fmla="*/ 99 w 130"/>
                  <a:gd name="T3" fmla="*/ 35 h 194"/>
                  <a:gd name="T4" fmla="*/ 116 w 130"/>
                  <a:gd name="T5" fmla="*/ 0 h 194"/>
                  <a:gd name="T6" fmla="*/ 73 w 130"/>
                  <a:gd name="T7" fmla="*/ 0 h 194"/>
                  <a:gd name="T8" fmla="*/ 68 w 130"/>
                  <a:gd name="T9" fmla="*/ 0 h 194"/>
                  <a:gd name="T10" fmla="*/ 49 w 130"/>
                  <a:gd name="T11" fmla="*/ 0 h 194"/>
                  <a:gd name="T12" fmla="*/ 9 w 130"/>
                  <a:gd name="T13" fmla="*/ 83 h 194"/>
                  <a:gd name="T14" fmla="*/ 45 w 130"/>
                  <a:gd name="T15" fmla="*/ 83 h 194"/>
                  <a:gd name="T16" fmla="*/ 0 w 130"/>
                  <a:gd name="T17" fmla="*/ 194 h 194"/>
                  <a:gd name="T18" fmla="*/ 130 w 130"/>
                  <a:gd name="T19" fmla="*/ 3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94">
                    <a:moveTo>
                      <a:pt x="130" y="35"/>
                    </a:moveTo>
                    <a:lnTo>
                      <a:pt x="99" y="35"/>
                    </a:lnTo>
                    <a:lnTo>
                      <a:pt x="116" y="0"/>
                    </a:lnTo>
                    <a:lnTo>
                      <a:pt x="73" y="0"/>
                    </a:lnTo>
                    <a:lnTo>
                      <a:pt x="68" y="0"/>
                    </a:lnTo>
                    <a:lnTo>
                      <a:pt x="49" y="0"/>
                    </a:lnTo>
                    <a:lnTo>
                      <a:pt x="9" y="83"/>
                    </a:lnTo>
                    <a:lnTo>
                      <a:pt x="45" y="83"/>
                    </a:lnTo>
                    <a:lnTo>
                      <a:pt x="0" y="194"/>
                    </a:lnTo>
                    <a:lnTo>
                      <a:pt x="13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22" name="Freeform 99"/>
              <p:cNvSpPr/>
              <p:nvPr/>
            </p:nvSpPr>
            <p:spPr bwMode="auto">
              <a:xfrm>
                <a:off x="-6707188" y="4551363"/>
                <a:ext cx="563563" cy="344488"/>
              </a:xfrm>
              <a:custGeom>
                <a:avLst/>
                <a:gdLst>
                  <a:gd name="T0" fmla="*/ 0 w 150"/>
                  <a:gd name="T1" fmla="*/ 76 h 92"/>
                  <a:gd name="T2" fmla="*/ 16 w 150"/>
                  <a:gd name="T3" fmla="*/ 92 h 92"/>
                  <a:gd name="T4" fmla="*/ 54 w 150"/>
                  <a:gd name="T5" fmla="*/ 92 h 92"/>
                  <a:gd name="T6" fmla="*/ 60 w 150"/>
                  <a:gd name="T7" fmla="*/ 92 h 92"/>
                  <a:gd name="T8" fmla="*/ 62 w 150"/>
                  <a:gd name="T9" fmla="*/ 92 h 92"/>
                  <a:gd name="T10" fmla="*/ 83 w 150"/>
                  <a:gd name="T11" fmla="*/ 92 h 92"/>
                  <a:gd name="T12" fmla="*/ 124 w 150"/>
                  <a:gd name="T13" fmla="*/ 92 h 92"/>
                  <a:gd name="T14" fmla="*/ 150 w 150"/>
                  <a:gd name="T15" fmla="*/ 66 h 92"/>
                  <a:gd name="T16" fmla="*/ 124 w 150"/>
                  <a:gd name="T17" fmla="*/ 39 h 92"/>
                  <a:gd name="T18" fmla="*/ 106 w 150"/>
                  <a:gd name="T19" fmla="*/ 45 h 92"/>
                  <a:gd name="T20" fmla="*/ 60 w 150"/>
                  <a:gd name="T21" fmla="*/ 0 h 92"/>
                  <a:gd name="T22" fmla="*/ 14 w 150"/>
                  <a:gd name="T23" fmla="*/ 46 h 92"/>
                  <a:gd name="T24" fmla="*/ 16 w 150"/>
                  <a:gd name="T25" fmla="*/ 60 h 92"/>
                  <a:gd name="T26" fmla="*/ 0 w 150"/>
                  <a:gd name="T2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2">
                    <a:moveTo>
                      <a:pt x="0" y="76"/>
                    </a:moveTo>
                    <a:cubicBezTo>
                      <a:pt x="0" y="85"/>
                      <a:pt x="7" y="92"/>
                      <a:pt x="16" y="92"/>
                    </a:cubicBezTo>
                    <a:cubicBezTo>
                      <a:pt x="54" y="92"/>
                      <a:pt x="54" y="92"/>
                      <a:pt x="54" y="92"/>
                    </a:cubicBezTo>
                    <a:cubicBezTo>
                      <a:pt x="60" y="92"/>
                      <a:pt x="60" y="92"/>
                      <a:pt x="60" y="92"/>
                    </a:cubicBezTo>
                    <a:cubicBezTo>
                      <a:pt x="62" y="92"/>
                      <a:pt x="62" y="92"/>
                      <a:pt x="62" y="92"/>
                    </a:cubicBezTo>
                    <a:cubicBezTo>
                      <a:pt x="83" y="92"/>
                      <a:pt x="83" y="92"/>
                      <a:pt x="83" y="92"/>
                    </a:cubicBezTo>
                    <a:cubicBezTo>
                      <a:pt x="124" y="92"/>
                      <a:pt x="124" y="92"/>
                      <a:pt x="124" y="92"/>
                    </a:cubicBezTo>
                    <a:cubicBezTo>
                      <a:pt x="138" y="92"/>
                      <a:pt x="150" y="80"/>
                      <a:pt x="150" y="66"/>
                    </a:cubicBezTo>
                    <a:cubicBezTo>
                      <a:pt x="150" y="51"/>
                      <a:pt x="138" y="39"/>
                      <a:pt x="124" y="39"/>
                    </a:cubicBezTo>
                    <a:cubicBezTo>
                      <a:pt x="117" y="39"/>
                      <a:pt x="111" y="41"/>
                      <a:pt x="106" y="45"/>
                    </a:cubicBezTo>
                    <a:cubicBezTo>
                      <a:pt x="106" y="20"/>
                      <a:pt x="85" y="0"/>
                      <a:pt x="60" y="0"/>
                    </a:cubicBezTo>
                    <a:cubicBezTo>
                      <a:pt x="34" y="0"/>
                      <a:pt x="14" y="21"/>
                      <a:pt x="14" y="46"/>
                    </a:cubicBezTo>
                    <a:cubicBezTo>
                      <a:pt x="14" y="51"/>
                      <a:pt x="14" y="55"/>
                      <a:pt x="16" y="60"/>
                    </a:cubicBezTo>
                    <a:cubicBezTo>
                      <a:pt x="7" y="60"/>
                      <a:pt x="0" y="67"/>
                      <a:pt x="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23" name="Freeform 100"/>
              <p:cNvSpPr>
                <a:spLocks noEditPoints="1"/>
              </p:cNvSpPr>
              <p:nvPr/>
            </p:nvSpPr>
            <p:spPr bwMode="auto">
              <a:xfrm>
                <a:off x="-2974975" y="3567113"/>
                <a:ext cx="649288" cy="322263"/>
              </a:xfrm>
              <a:custGeom>
                <a:avLst/>
                <a:gdLst>
                  <a:gd name="T0" fmla="*/ 149 w 173"/>
                  <a:gd name="T1" fmla="*/ 61 h 86"/>
                  <a:gd name="T2" fmla="*/ 173 w 173"/>
                  <a:gd name="T3" fmla="*/ 31 h 86"/>
                  <a:gd name="T4" fmla="*/ 149 w 173"/>
                  <a:gd name="T5" fmla="*/ 1 h 86"/>
                  <a:gd name="T6" fmla="*/ 149 w 173"/>
                  <a:gd name="T7" fmla="*/ 15 h 86"/>
                  <a:gd name="T8" fmla="*/ 160 w 173"/>
                  <a:gd name="T9" fmla="*/ 31 h 86"/>
                  <a:gd name="T10" fmla="*/ 149 w 173"/>
                  <a:gd name="T11" fmla="*/ 47 h 86"/>
                  <a:gd name="T12" fmla="*/ 149 w 173"/>
                  <a:gd name="T13" fmla="*/ 61 h 86"/>
                  <a:gd name="T14" fmla="*/ 73 w 173"/>
                  <a:gd name="T15" fmla="*/ 86 h 86"/>
                  <a:gd name="T16" fmla="*/ 130 w 173"/>
                  <a:gd name="T17" fmla="*/ 59 h 86"/>
                  <a:gd name="T18" fmla="*/ 143 w 173"/>
                  <a:gd name="T19" fmla="*/ 61 h 86"/>
                  <a:gd name="T20" fmla="*/ 149 w 173"/>
                  <a:gd name="T21" fmla="*/ 61 h 86"/>
                  <a:gd name="T22" fmla="*/ 149 w 173"/>
                  <a:gd name="T23" fmla="*/ 47 h 86"/>
                  <a:gd name="T24" fmla="*/ 143 w 173"/>
                  <a:gd name="T25" fmla="*/ 48 h 86"/>
                  <a:gd name="T26" fmla="*/ 137 w 173"/>
                  <a:gd name="T27" fmla="*/ 47 h 86"/>
                  <a:gd name="T28" fmla="*/ 145 w 173"/>
                  <a:gd name="T29" fmla="*/ 14 h 86"/>
                  <a:gd name="T30" fmla="*/ 145 w 173"/>
                  <a:gd name="T31" fmla="*/ 14 h 86"/>
                  <a:gd name="T32" fmla="*/ 145 w 173"/>
                  <a:gd name="T33" fmla="*/ 14 h 86"/>
                  <a:gd name="T34" fmla="*/ 149 w 173"/>
                  <a:gd name="T35" fmla="*/ 15 h 86"/>
                  <a:gd name="T36" fmla="*/ 149 w 173"/>
                  <a:gd name="T37" fmla="*/ 1 h 86"/>
                  <a:gd name="T38" fmla="*/ 144 w 173"/>
                  <a:gd name="T39" fmla="*/ 0 h 86"/>
                  <a:gd name="T40" fmla="*/ 144 w 173"/>
                  <a:gd name="T41" fmla="*/ 0 h 86"/>
                  <a:gd name="T42" fmla="*/ 2 w 173"/>
                  <a:gd name="T43" fmla="*/ 0 h 86"/>
                  <a:gd name="T44" fmla="*/ 0 w 173"/>
                  <a:gd name="T45" fmla="*/ 14 h 86"/>
                  <a:gd name="T46" fmla="*/ 73 w 173"/>
                  <a:gd name="T4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86">
                    <a:moveTo>
                      <a:pt x="149" y="61"/>
                    </a:moveTo>
                    <a:cubicBezTo>
                      <a:pt x="163" y="58"/>
                      <a:pt x="173" y="46"/>
                      <a:pt x="173" y="31"/>
                    </a:cubicBezTo>
                    <a:cubicBezTo>
                      <a:pt x="173" y="16"/>
                      <a:pt x="163" y="4"/>
                      <a:pt x="149" y="1"/>
                    </a:cubicBezTo>
                    <a:cubicBezTo>
                      <a:pt x="149" y="15"/>
                      <a:pt x="149" y="15"/>
                      <a:pt x="149" y="15"/>
                    </a:cubicBezTo>
                    <a:cubicBezTo>
                      <a:pt x="155" y="17"/>
                      <a:pt x="160" y="23"/>
                      <a:pt x="160" y="31"/>
                    </a:cubicBezTo>
                    <a:cubicBezTo>
                      <a:pt x="160" y="38"/>
                      <a:pt x="155" y="45"/>
                      <a:pt x="149" y="47"/>
                    </a:cubicBezTo>
                    <a:lnTo>
                      <a:pt x="149" y="61"/>
                    </a:lnTo>
                    <a:close/>
                    <a:moveTo>
                      <a:pt x="73" y="86"/>
                    </a:moveTo>
                    <a:cubicBezTo>
                      <a:pt x="96" y="86"/>
                      <a:pt x="117" y="75"/>
                      <a:pt x="130" y="59"/>
                    </a:cubicBezTo>
                    <a:cubicBezTo>
                      <a:pt x="134" y="60"/>
                      <a:pt x="138" y="61"/>
                      <a:pt x="143" y="61"/>
                    </a:cubicBezTo>
                    <a:cubicBezTo>
                      <a:pt x="145" y="61"/>
                      <a:pt x="147" y="61"/>
                      <a:pt x="149" y="61"/>
                    </a:cubicBezTo>
                    <a:cubicBezTo>
                      <a:pt x="149" y="47"/>
                      <a:pt x="149" y="47"/>
                      <a:pt x="149" y="47"/>
                    </a:cubicBezTo>
                    <a:cubicBezTo>
                      <a:pt x="147" y="48"/>
                      <a:pt x="145" y="48"/>
                      <a:pt x="143" y="48"/>
                    </a:cubicBezTo>
                    <a:cubicBezTo>
                      <a:pt x="141" y="48"/>
                      <a:pt x="139" y="48"/>
                      <a:pt x="137" y="47"/>
                    </a:cubicBezTo>
                    <a:cubicBezTo>
                      <a:pt x="142" y="37"/>
                      <a:pt x="145" y="26"/>
                      <a:pt x="145" y="14"/>
                    </a:cubicBezTo>
                    <a:cubicBezTo>
                      <a:pt x="145" y="14"/>
                      <a:pt x="145" y="14"/>
                      <a:pt x="145" y="14"/>
                    </a:cubicBezTo>
                    <a:cubicBezTo>
                      <a:pt x="145" y="14"/>
                      <a:pt x="145" y="14"/>
                      <a:pt x="145" y="14"/>
                    </a:cubicBezTo>
                    <a:cubicBezTo>
                      <a:pt x="146" y="14"/>
                      <a:pt x="148" y="14"/>
                      <a:pt x="149" y="15"/>
                    </a:cubicBezTo>
                    <a:cubicBezTo>
                      <a:pt x="149" y="1"/>
                      <a:pt x="149" y="1"/>
                      <a:pt x="149" y="1"/>
                    </a:cubicBezTo>
                    <a:cubicBezTo>
                      <a:pt x="147" y="1"/>
                      <a:pt x="146" y="0"/>
                      <a:pt x="144" y="0"/>
                    </a:cubicBezTo>
                    <a:cubicBezTo>
                      <a:pt x="144" y="0"/>
                      <a:pt x="144" y="0"/>
                      <a:pt x="144" y="0"/>
                    </a:cubicBezTo>
                    <a:cubicBezTo>
                      <a:pt x="2" y="0"/>
                      <a:pt x="2" y="0"/>
                      <a:pt x="2" y="0"/>
                    </a:cubicBezTo>
                    <a:cubicBezTo>
                      <a:pt x="1" y="5"/>
                      <a:pt x="0" y="9"/>
                      <a:pt x="0" y="14"/>
                    </a:cubicBezTo>
                    <a:cubicBezTo>
                      <a:pt x="0" y="54"/>
                      <a:pt x="33" y="86"/>
                      <a:pt x="7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24" name="Rectangle 101"/>
              <p:cNvSpPr>
                <a:spLocks noChangeArrowheads="1"/>
              </p:cNvSpPr>
              <p:nvPr/>
            </p:nvSpPr>
            <p:spPr bwMode="auto">
              <a:xfrm>
                <a:off x="-2974975" y="3919538"/>
                <a:ext cx="5889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25" name="Freeform 102"/>
              <p:cNvSpPr/>
              <p:nvPr/>
            </p:nvSpPr>
            <p:spPr bwMode="auto">
              <a:xfrm>
                <a:off x="-2840038" y="3281363"/>
                <a:ext cx="104775" cy="266700"/>
              </a:xfrm>
              <a:custGeom>
                <a:avLst/>
                <a:gdLst>
                  <a:gd name="T0" fmla="*/ 10 w 28"/>
                  <a:gd name="T1" fmla="*/ 54 h 71"/>
                  <a:gd name="T2" fmla="*/ 14 w 28"/>
                  <a:gd name="T3" fmla="*/ 68 h 71"/>
                  <a:gd name="T4" fmla="*/ 26 w 28"/>
                  <a:gd name="T5" fmla="*/ 44 h 71"/>
                  <a:gd name="T6" fmla="*/ 19 w 28"/>
                  <a:gd name="T7" fmla="*/ 29 h 71"/>
                  <a:gd name="T8" fmla="*/ 18 w 28"/>
                  <a:gd name="T9" fmla="*/ 18 h 71"/>
                  <a:gd name="T10" fmla="*/ 11 w 28"/>
                  <a:gd name="T11" fmla="*/ 5 h 71"/>
                  <a:gd name="T12" fmla="*/ 3 w 28"/>
                  <a:gd name="T13" fmla="*/ 30 h 71"/>
                  <a:gd name="T14" fmla="*/ 10 w 28"/>
                  <a:gd name="T15" fmla="*/ 54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10" y="54"/>
                    </a:moveTo>
                    <a:cubicBezTo>
                      <a:pt x="1" y="57"/>
                      <a:pt x="5" y="71"/>
                      <a:pt x="14" y="68"/>
                    </a:cubicBezTo>
                    <a:cubicBezTo>
                      <a:pt x="25" y="65"/>
                      <a:pt x="28" y="54"/>
                      <a:pt x="26" y="44"/>
                    </a:cubicBezTo>
                    <a:cubicBezTo>
                      <a:pt x="24" y="38"/>
                      <a:pt x="21" y="34"/>
                      <a:pt x="19" y="29"/>
                    </a:cubicBezTo>
                    <a:cubicBezTo>
                      <a:pt x="17" y="26"/>
                      <a:pt x="15" y="20"/>
                      <a:pt x="18" y="18"/>
                    </a:cubicBezTo>
                    <a:cubicBezTo>
                      <a:pt x="26" y="13"/>
                      <a:pt x="19" y="0"/>
                      <a:pt x="11" y="5"/>
                    </a:cubicBezTo>
                    <a:cubicBezTo>
                      <a:pt x="2" y="11"/>
                      <a:pt x="0" y="21"/>
                      <a:pt x="3" y="30"/>
                    </a:cubicBezTo>
                    <a:cubicBezTo>
                      <a:pt x="4" y="34"/>
                      <a:pt x="17" y="52"/>
                      <a:pt x="1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26" name="Freeform 103"/>
              <p:cNvSpPr/>
              <p:nvPr/>
            </p:nvSpPr>
            <p:spPr bwMode="auto">
              <a:xfrm>
                <a:off x="-2686050" y="3281363"/>
                <a:ext cx="104775" cy="266700"/>
              </a:xfrm>
              <a:custGeom>
                <a:avLst/>
                <a:gdLst>
                  <a:gd name="T0" fmla="*/ 10 w 28"/>
                  <a:gd name="T1" fmla="*/ 54 h 71"/>
                  <a:gd name="T2" fmla="*/ 14 w 28"/>
                  <a:gd name="T3" fmla="*/ 68 h 71"/>
                  <a:gd name="T4" fmla="*/ 25 w 28"/>
                  <a:gd name="T5" fmla="*/ 44 h 71"/>
                  <a:gd name="T6" fmla="*/ 18 w 28"/>
                  <a:gd name="T7" fmla="*/ 29 h 71"/>
                  <a:gd name="T8" fmla="*/ 18 w 28"/>
                  <a:gd name="T9" fmla="*/ 18 h 71"/>
                  <a:gd name="T10" fmla="*/ 10 w 28"/>
                  <a:gd name="T11" fmla="*/ 5 h 71"/>
                  <a:gd name="T12" fmla="*/ 3 w 28"/>
                  <a:gd name="T13" fmla="*/ 30 h 71"/>
                  <a:gd name="T14" fmla="*/ 10 w 28"/>
                  <a:gd name="T15" fmla="*/ 54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10" y="54"/>
                    </a:moveTo>
                    <a:cubicBezTo>
                      <a:pt x="1" y="57"/>
                      <a:pt x="5" y="71"/>
                      <a:pt x="14" y="68"/>
                    </a:cubicBezTo>
                    <a:cubicBezTo>
                      <a:pt x="24" y="65"/>
                      <a:pt x="28" y="54"/>
                      <a:pt x="25" y="44"/>
                    </a:cubicBezTo>
                    <a:cubicBezTo>
                      <a:pt x="24" y="38"/>
                      <a:pt x="21" y="34"/>
                      <a:pt x="18" y="29"/>
                    </a:cubicBezTo>
                    <a:cubicBezTo>
                      <a:pt x="17" y="26"/>
                      <a:pt x="14" y="20"/>
                      <a:pt x="18" y="18"/>
                    </a:cubicBezTo>
                    <a:cubicBezTo>
                      <a:pt x="26" y="13"/>
                      <a:pt x="19" y="0"/>
                      <a:pt x="10" y="5"/>
                    </a:cubicBezTo>
                    <a:cubicBezTo>
                      <a:pt x="2" y="11"/>
                      <a:pt x="0" y="21"/>
                      <a:pt x="3" y="30"/>
                    </a:cubicBezTo>
                    <a:cubicBezTo>
                      <a:pt x="4" y="34"/>
                      <a:pt x="16" y="52"/>
                      <a:pt x="1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27" name="Freeform 104"/>
              <p:cNvSpPr/>
              <p:nvPr/>
            </p:nvSpPr>
            <p:spPr bwMode="auto">
              <a:xfrm>
                <a:off x="-5267325" y="5068888"/>
                <a:ext cx="266700" cy="431800"/>
              </a:xfrm>
              <a:custGeom>
                <a:avLst/>
                <a:gdLst>
                  <a:gd name="T0" fmla="*/ 168 w 168"/>
                  <a:gd name="T1" fmla="*/ 158 h 272"/>
                  <a:gd name="T2" fmla="*/ 168 w 168"/>
                  <a:gd name="T3" fmla="*/ 0 h 272"/>
                  <a:gd name="T4" fmla="*/ 85 w 168"/>
                  <a:gd name="T5" fmla="*/ 0 h 272"/>
                  <a:gd name="T6" fmla="*/ 0 w 168"/>
                  <a:gd name="T7" fmla="*/ 218 h 272"/>
                  <a:gd name="T8" fmla="*/ 123 w 168"/>
                  <a:gd name="T9" fmla="*/ 272 h 272"/>
                  <a:gd name="T10" fmla="*/ 168 w 168"/>
                  <a:gd name="T11" fmla="*/ 158 h 272"/>
                </a:gdLst>
                <a:ahLst/>
                <a:cxnLst>
                  <a:cxn ang="0">
                    <a:pos x="T0" y="T1"/>
                  </a:cxn>
                  <a:cxn ang="0">
                    <a:pos x="T2" y="T3"/>
                  </a:cxn>
                  <a:cxn ang="0">
                    <a:pos x="T4" y="T5"/>
                  </a:cxn>
                  <a:cxn ang="0">
                    <a:pos x="T6" y="T7"/>
                  </a:cxn>
                  <a:cxn ang="0">
                    <a:pos x="T8" y="T9"/>
                  </a:cxn>
                  <a:cxn ang="0">
                    <a:pos x="T10" y="T11"/>
                  </a:cxn>
                </a:cxnLst>
                <a:rect l="0" t="0" r="r" b="b"/>
                <a:pathLst>
                  <a:path w="168" h="272">
                    <a:moveTo>
                      <a:pt x="168" y="158"/>
                    </a:moveTo>
                    <a:lnTo>
                      <a:pt x="168" y="0"/>
                    </a:lnTo>
                    <a:lnTo>
                      <a:pt x="85" y="0"/>
                    </a:lnTo>
                    <a:lnTo>
                      <a:pt x="0" y="218"/>
                    </a:lnTo>
                    <a:lnTo>
                      <a:pt x="123" y="272"/>
                    </a:lnTo>
                    <a:lnTo>
                      <a:pt x="168" y="1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28" name="Freeform 105"/>
              <p:cNvSpPr/>
              <p:nvPr/>
            </p:nvSpPr>
            <p:spPr bwMode="auto">
              <a:xfrm>
                <a:off x="-4986338" y="5068888"/>
                <a:ext cx="49213" cy="134938"/>
              </a:xfrm>
              <a:custGeom>
                <a:avLst/>
                <a:gdLst>
                  <a:gd name="T0" fmla="*/ 0 w 13"/>
                  <a:gd name="T1" fmla="*/ 36 h 36"/>
                  <a:gd name="T2" fmla="*/ 13 w 13"/>
                  <a:gd name="T3" fmla="*/ 2 h 36"/>
                  <a:gd name="T4" fmla="*/ 13 w 13"/>
                  <a:gd name="T5" fmla="*/ 0 h 36"/>
                  <a:gd name="T6" fmla="*/ 0 w 13"/>
                  <a:gd name="T7" fmla="*/ 0 h 36"/>
                  <a:gd name="T8" fmla="*/ 0 w 13"/>
                  <a:gd name="T9" fmla="*/ 36 h 36"/>
                </a:gdLst>
                <a:ahLst/>
                <a:cxnLst>
                  <a:cxn ang="0">
                    <a:pos x="T0" y="T1"/>
                  </a:cxn>
                  <a:cxn ang="0">
                    <a:pos x="T2" y="T3"/>
                  </a:cxn>
                  <a:cxn ang="0">
                    <a:pos x="T4" y="T5"/>
                  </a:cxn>
                  <a:cxn ang="0">
                    <a:pos x="T6" y="T7"/>
                  </a:cxn>
                  <a:cxn ang="0">
                    <a:pos x="T8" y="T9"/>
                  </a:cxn>
                </a:cxnLst>
                <a:rect l="0" t="0" r="r" b="b"/>
                <a:pathLst>
                  <a:path w="13" h="36">
                    <a:moveTo>
                      <a:pt x="0" y="36"/>
                    </a:moveTo>
                    <a:cubicBezTo>
                      <a:pt x="12" y="30"/>
                      <a:pt x="13" y="14"/>
                      <a:pt x="13" y="2"/>
                    </a:cubicBezTo>
                    <a:cubicBezTo>
                      <a:pt x="13" y="1"/>
                      <a:pt x="13" y="1"/>
                      <a:pt x="13" y="0"/>
                    </a:cubicBezTo>
                    <a:cubicBezTo>
                      <a:pt x="0" y="0"/>
                      <a:pt x="0" y="0"/>
                      <a:pt x="0" y="0"/>
                    </a:cubicBez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29" name="Freeform 106"/>
              <p:cNvSpPr/>
              <p:nvPr/>
            </p:nvSpPr>
            <p:spPr bwMode="auto">
              <a:xfrm>
                <a:off x="-4986338" y="5068888"/>
                <a:ext cx="266700" cy="431800"/>
              </a:xfrm>
              <a:custGeom>
                <a:avLst/>
                <a:gdLst>
                  <a:gd name="T0" fmla="*/ 17 w 71"/>
                  <a:gd name="T1" fmla="*/ 0 h 115"/>
                  <a:gd name="T2" fmla="*/ 17 w 71"/>
                  <a:gd name="T3" fmla="*/ 2 h 115"/>
                  <a:gd name="T4" fmla="*/ 0 w 71"/>
                  <a:gd name="T5" fmla="*/ 41 h 115"/>
                  <a:gd name="T6" fmla="*/ 0 w 71"/>
                  <a:gd name="T7" fmla="*/ 67 h 115"/>
                  <a:gd name="T8" fmla="*/ 20 w 71"/>
                  <a:gd name="T9" fmla="*/ 115 h 115"/>
                  <a:gd name="T10" fmla="*/ 71 w 71"/>
                  <a:gd name="T11" fmla="*/ 92 h 115"/>
                  <a:gd name="T12" fmla="*/ 35 w 71"/>
                  <a:gd name="T13" fmla="*/ 0 h 115"/>
                  <a:gd name="T14" fmla="*/ 17 w 71"/>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15">
                    <a:moveTo>
                      <a:pt x="17" y="0"/>
                    </a:moveTo>
                    <a:cubicBezTo>
                      <a:pt x="17" y="1"/>
                      <a:pt x="17" y="1"/>
                      <a:pt x="17" y="2"/>
                    </a:cubicBezTo>
                    <a:cubicBezTo>
                      <a:pt x="17" y="16"/>
                      <a:pt x="15" y="34"/>
                      <a:pt x="0" y="41"/>
                    </a:cubicBezTo>
                    <a:cubicBezTo>
                      <a:pt x="0" y="67"/>
                      <a:pt x="0" y="67"/>
                      <a:pt x="0" y="67"/>
                    </a:cubicBezTo>
                    <a:cubicBezTo>
                      <a:pt x="20" y="115"/>
                      <a:pt x="20" y="115"/>
                      <a:pt x="20" y="115"/>
                    </a:cubicBezTo>
                    <a:cubicBezTo>
                      <a:pt x="71" y="92"/>
                      <a:pt x="71" y="92"/>
                      <a:pt x="71" y="92"/>
                    </a:cubicBezTo>
                    <a:cubicBezTo>
                      <a:pt x="35" y="0"/>
                      <a:pt x="35" y="0"/>
                      <a:pt x="35" y="0"/>
                    </a:cubicBez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30" name="Freeform 107"/>
              <p:cNvSpPr/>
              <p:nvPr/>
            </p:nvSpPr>
            <p:spPr bwMode="auto">
              <a:xfrm>
                <a:off x="-5132388" y="5019675"/>
                <a:ext cx="277813" cy="38100"/>
              </a:xfrm>
              <a:custGeom>
                <a:avLst/>
                <a:gdLst>
                  <a:gd name="T0" fmla="*/ 175 w 175"/>
                  <a:gd name="T1" fmla="*/ 0 h 24"/>
                  <a:gd name="T2" fmla="*/ 0 w 175"/>
                  <a:gd name="T3" fmla="*/ 0 h 24"/>
                  <a:gd name="T4" fmla="*/ 0 w 175"/>
                  <a:gd name="T5" fmla="*/ 24 h 24"/>
                  <a:gd name="T6" fmla="*/ 83 w 175"/>
                  <a:gd name="T7" fmla="*/ 24 h 24"/>
                  <a:gd name="T8" fmla="*/ 92 w 175"/>
                  <a:gd name="T9" fmla="*/ 24 h 24"/>
                  <a:gd name="T10" fmla="*/ 175 w 175"/>
                  <a:gd name="T11" fmla="*/ 24 h 24"/>
                  <a:gd name="T12" fmla="*/ 175 w 17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75" h="24">
                    <a:moveTo>
                      <a:pt x="175" y="0"/>
                    </a:moveTo>
                    <a:lnTo>
                      <a:pt x="0" y="0"/>
                    </a:lnTo>
                    <a:lnTo>
                      <a:pt x="0" y="24"/>
                    </a:lnTo>
                    <a:lnTo>
                      <a:pt x="83" y="24"/>
                    </a:lnTo>
                    <a:lnTo>
                      <a:pt x="92" y="24"/>
                    </a:lnTo>
                    <a:lnTo>
                      <a:pt x="175" y="24"/>
                    </a:lnTo>
                    <a:lnTo>
                      <a:pt x="17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31" name="Freeform 86"/>
              <p:cNvSpPr>
                <a:spLocks noEditPoints="1"/>
              </p:cNvSpPr>
              <p:nvPr/>
            </p:nvSpPr>
            <p:spPr bwMode="auto">
              <a:xfrm>
                <a:off x="-5534025" y="1603375"/>
                <a:ext cx="706438" cy="706438"/>
              </a:xfrm>
              <a:custGeom>
                <a:avLst/>
                <a:gdLst>
                  <a:gd name="T0" fmla="*/ 94 w 188"/>
                  <a:gd name="T1" fmla="*/ 188 h 188"/>
                  <a:gd name="T2" fmla="*/ 188 w 188"/>
                  <a:gd name="T3" fmla="*/ 94 h 188"/>
                  <a:gd name="T4" fmla="*/ 94 w 188"/>
                  <a:gd name="T5" fmla="*/ 0 h 188"/>
                  <a:gd name="T6" fmla="*/ 94 w 188"/>
                  <a:gd name="T7" fmla="*/ 67 h 188"/>
                  <a:gd name="T8" fmla="*/ 121 w 188"/>
                  <a:gd name="T9" fmla="*/ 94 h 188"/>
                  <a:gd name="T10" fmla="*/ 94 w 188"/>
                  <a:gd name="T11" fmla="*/ 121 h 188"/>
                  <a:gd name="T12" fmla="*/ 94 w 188"/>
                  <a:gd name="T13" fmla="*/ 188 h 188"/>
                  <a:gd name="T14" fmla="*/ 94 w 188"/>
                  <a:gd name="T15" fmla="*/ 0 h 188"/>
                  <a:gd name="T16" fmla="*/ 0 w 188"/>
                  <a:gd name="T17" fmla="*/ 94 h 188"/>
                  <a:gd name="T18" fmla="*/ 94 w 188"/>
                  <a:gd name="T19" fmla="*/ 188 h 188"/>
                  <a:gd name="T20" fmla="*/ 94 w 188"/>
                  <a:gd name="T21" fmla="*/ 188 h 188"/>
                  <a:gd name="T22" fmla="*/ 94 w 188"/>
                  <a:gd name="T23" fmla="*/ 121 h 188"/>
                  <a:gd name="T24" fmla="*/ 94 w 188"/>
                  <a:gd name="T25" fmla="*/ 121 h 188"/>
                  <a:gd name="T26" fmla="*/ 94 w 188"/>
                  <a:gd name="T27" fmla="*/ 121 h 188"/>
                  <a:gd name="T28" fmla="*/ 67 w 188"/>
                  <a:gd name="T29" fmla="*/ 94 h 188"/>
                  <a:gd name="T30" fmla="*/ 94 w 188"/>
                  <a:gd name="T31" fmla="*/ 67 h 188"/>
                  <a:gd name="T32" fmla="*/ 94 w 188"/>
                  <a:gd name="T33" fmla="*/ 67 h 188"/>
                  <a:gd name="T34" fmla="*/ 94 w 188"/>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188">
                    <a:moveTo>
                      <a:pt x="94" y="188"/>
                    </a:moveTo>
                    <a:cubicBezTo>
                      <a:pt x="146" y="188"/>
                      <a:pt x="188" y="146"/>
                      <a:pt x="188" y="94"/>
                    </a:cubicBezTo>
                    <a:cubicBezTo>
                      <a:pt x="188" y="42"/>
                      <a:pt x="146" y="0"/>
                      <a:pt x="94" y="0"/>
                    </a:cubicBezTo>
                    <a:cubicBezTo>
                      <a:pt x="94" y="67"/>
                      <a:pt x="94" y="67"/>
                      <a:pt x="94" y="67"/>
                    </a:cubicBezTo>
                    <a:cubicBezTo>
                      <a:pt x="109" y="67"/>
                      <a:pt x="121" y="79"/>
                      <a:pt x="121" y="94"/>
                    </a:cubicBezTo>
                    <a:cubicBezTo>
                      <a:pt x="121" y="109"/>
                      <a:pt x="109" y="121"/>
                      <a:pt x="94" y="121"/>
                    </a:cubicBezTo>
                    <a:lnTo>
                      <a:pt x="94" y="188"/>
                    </a:lnTo>
                    <a:close/>
                    <a:moveTo>
                      <a:pt x="94" y="0"/>
                    </a:moveTo>
                    <a:cubicBezTo>
                      <a:pt x="42" y="0"/>
                      <a:pt x="0" y="42"/>
                      <a:pt x="0" y="94"/>
                    </a:cubicBezTo>
                    <a:cubicBezTo>
                      <a:pt x="0" y="146"/>
                      <a:pt x="42" y="188"/>
                      <a:pt x="94" y="188"/>
                    </a:cubicBezTo>
                    <a:cubicBezTo>
                      <a:pt x="94" y="188"/>
                      <a:pt x="94" y="188"/>
                      <a:pt x="94" y="188"/>
                    </a:cubicBezTo>
                    <a:cubicBezTo>
                      <a:pt x="94" y="121"/>
                      <a:pt x="94" y="121"/>
                      <a:pt x="94" y="121"/>
                    </a:cubicBezTo>
                    <a:cubicBezTo>
                      <a:pt x="94" y="121"/>
                      <a:pt x="94" y="121"/>
                      <a:pt x="94" y="121"/>
                    </a:cubicBezTo>
                    <a:cubicBezTo>
                      <a:pt x="94" y="121"/>
                      <a:pt x="94" y="121"/>
                      <a:pt x="94" y="121"/>
                    </a:cubicBezTo>
                    <a:cubicBezTo>
                      <a:pt x="79" y="121"/>
                      <a:pt x="67" y="109"/>
                      <a:pt x="67" y="94"/>
                    </a:cubicBezTo>
                    <a:cubicBezTo>
                      <a:pt x="67" y="79"/>
                      <a:pt x="79" y="67"/>
                      <a:pt x="94" y="67"/>
                    </a:cubicBezTo>
                    <a:cubicBezTo>
                      <a:pt x="94" y="67"/>
                      <a:pt x="94" y="67"/>
                      <a:pt x="94" y="67"/>
                    </a:cubicBezTo>
                    <a:cubicBezTo>
                      <a:pt x="94" y="0"/>
                      <a:pt x="94" y="0"/>
                      <a:pt x="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grpSp>
        <p:grpSp>
          <p:nvGrpSpPr>
            <p:cNvPr id="10" name="Group 267"/>
            <p:cNvGrpSpPr/>
            <p:nvPr/>
          </p:nvGrpSpPr>
          <p:grpSpPr>
            <a:xfrm>
              <a:off x="7261801" y="873283"/>
              <a:ext cx="3895785" cy="5984718"/>
              <a:chOff x="-6699250" y="-300038"/>
              <a:chExt cx="6051550" cy="9296401"/>
            </a:xfrm>
            <a:solidFill>
              <a:srgbClr val="65ACDF"/>
            </a:solidFill>
          </p:grpSpPr>
          <p:sp>
            <p:nvSpPr>
              <p:cNvPr id="73" name="Freeform 111"/>
              <p:cNvSpPr/>
              <p:nvPr/>
            </p:nvSpPr>
            <p:spPr bwMode="auto">
              <a:xfrm>
                <a:off x="-4589463" y="3746500"/>
                <a:ext cx="450850" cy="615950"/>
              </a:xfrm>
              <a:custGeom>
                <a:avLst/>
                <a:gdLst>
                  <a:gd name="T0" fmla="*/ 65 w 120"/>
                  <a:gd name="T1" fmla="*/ 31 h 164"/>
                  <a:gd name="T2" fmla="*/ 65 w 120"/>
                  <a:gd name="T3" fmla="*/ 31 h 164"/>
                  <a:gd name="T4" fmla="*/ 65 w 120"/>
                  <a:gd name="T5" fmla="*/ 131 h 164"/>
                  <a:gd name="T6" fmla="*/ 44 w 120"/>
                  <a:gd name="T7" fmla="*/ 153 h 164"/>
                  <a:gd name="T8" fmla="*/ 15 w 120"/>
                  <a:gd name="T9" fmla="*/ 137 h 164"/>
                  <a:gd name="T10" fmla="*/ 20 w 120"/>
                  <a:gd name="T11" fmla="*/ 137 h 164"/>
                  <a:gd name="T12" fmla="*/ 20 w 120"/>
                  <a:gd name="T13" fmla="*/ 129 h 164"/>
                  <a:gd name="T14" fmla="*/ 0 w 120"/>
                  <a:gd name="T15" fmla="*/ 129 h 164"/>
                  <a:gd name="T16" fmla="*/ 0 w 120"/>
                  <a:gd name="T17" fmla="*/ 137 h 164"/>
                  <a:gd name="T18" fmla="*/ 6 w 120"/>
                  <a:gd name="T19" fmla="*/ 137 h 164"/>
                  <a:gd name="T20" fmla="*/ 41 w 120"/>
                  <a:gd name="T21" fmla="*/ 163 h 164"/>
                  <a:gd name="T22" fmla="*/ 75 w 120"/>
                  <a:gd name="T23" fmla="*/ 129 h 164"/>
                  <a:gd name="T24" fmla="*/ 74 w 120"/>
                  <a:gd name="T25" fmla="*/ 31 h 164"/>
                  <a:gd name="T26" fmla="*/ 92 w 120"/>
                  <a:gd name="T27" fmla="*/ 10 h 164"/>
                  <a:gd name="T28" fmla="*/ 110 w 120"/>
                  <a:gd name="T29" fmla="*/ 32 h 164"/>
                  <a:gd name="T30" fmla="*/ 110 w 120"/>
                  <a:gd name="T31" fmla="*/ 142 h 164"/>
                  <a:gd name="T32" fmla="*/ 120 w 120"/>
                  <a:gd name="T33" fmla="*/ 142 h 164"/>
                  <a:gd name="T34" fmla="*/ 119 w 120"/>
                  <a:gd name="T35" fmla="*/ 30 h 164"/>
                  <a:gd name="T36" fmla="*/ 93 w 120"/>
                  <a:gd name="T37" fmla="*/ 1 h 164"/>
                  <a:gd name="T38" fmla="*/ 65 w 120"/>
                  <a:gd name="T39" fmla="*/ 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64">
                    <a:moveTo>
                      <a:pt x="65" y="31"/>
                    </a:moveTo>
                    <a:cubicBezTo>
                      <a:pt x="65" y="31"/>
                      <a:pt x="65" y="31"/>
                      <a:pt x="65" y="31"/>
                    </a:cubicBezTo>
                    <a:cubicBezTo>
                      <a:pt x="65" y="31"/>
                      <a:pt x="65" y="130"/>
                      <a:pt x="65" y="131"/>
                    </a:cubicBezTo>
                    <a:cubicBezTo>
                      <a:pt x="65" y="142"/>
                      <a:pt x="55" y="150"/>
                      <a:pt x="44" y="153"/>
                    </a:cubicBezTo>
                    <a:cubicBezTo>
                      <a:pt x="34" y="156"/>
                      <a:pt x="13" y="151"/>
                      <a:pt x="15" y="137"/>
                    </a:cubicBezTo>
                    <a:cubicBezTo>
                      <a:pt x="20" y="137"/>
                      <a:pt x="20" y="137"/>
                      <a:pt x="20" y="137"/>
                    </a:cubicBezTo>
                    <a:cubicBezTo>
                      <a:pt x="20" y="129"/>
                      <a:pt x="20" y="129"/>
                      <a:pt x="20" y="129"/>
                    </a:cubicBezTo>
                    <a:cubicBezTo>
                      <a:pt x="0" y="129"/>
                      <a:pt x="0" y="129"/>
                      <a:pt x="0" y="129"/>
                    </a:cubicBezTo>
                    <a:cubicBezTo>
                      <a:pt x="0" y="137"/>
                      <a:pt x="0" y="137"/>
                      <a:pt x="0" y="137"/>
                    </a:cubicBezTo>
                    <a:cubicBezTo>
                      <a:pt x="6" y="137"/>
                      <a:pt x="6" y="137"/>
                      <a:pt x="6" y="137"/>
                    </a:cubicBezTo>
                    <a:cubicBezTo>
                      <a:pt x="5" y="155"/>
                      <a:pt x="25" y="164"/>
                      <a:pt x="41" y="163"/>
                    </a:cubicBezTo>
                    <a:cubicBezTo>
                      <a:pt x="59" y="162"/>
                      <a:pt x="75" y="146"/>
                      <a:pt x="75" y="129"/>
                    </a:cubicBezTo>
                    <a:cubicBezTo>
                      <a:pt x="75" y="127"/>
                      <a:pt x="74" y="32"/>
                      <a:pt x="74" y="31"/>
                    </a:cubicBezTo>
                    <a:cubicBezTo>
                      <a:pt x="74" y="21"/>
                      <a:pt x="80" y="10"/>
                      <a:pt x="92" y="10"/>
                    </a:cubicBezTo>
                    <a:cubicBezTo>
                      <a:pt x="104" y="10"/>
                      <a:pt x="110" y="21"/>
                      <a:pt x="110" y="32"/>
                    </a:cubicBezTo>
                    <a:cubicBezTo>
                      <a:pt x="110" y="33"/>
                      <a:pt x="110" y="142"/>
                      <a:pt x="110" y="142"/>
                    </a:cubicBezTo>
                    <a:cubicBezTo>
                      <a:pt x="110" y="148"/>
                      <a:pt x="120" y="148"/>
                      <a:pt x="120" y="142"/>
                    </a:cubicBezTo>
                    <a:cubicBezTo>
                      <a:pt x="120" y="142"/>
                      <a:pt x="120" y="31"/>
                      <a:pt x="119" y="30"/>
                    </a:cubicBezTo>
                    <a:cubicBezTo>
                      <a:pt x="119" y="15"/>
                      <a:pt x="108" y="2"/>
                      <a:pt x="93" y="1"/>
                    </a:cubicBezTo>
                    <a:cubicBezTo>
                      <a:pt x="76" y="0"/>
                      <a:pt x="65" y="15"/>
                      <a:pt x="6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74" name="Freeform 112"/>
              <p:cNvSpPr/>
              <p:nvPr/>
            </p:nvSpPr>
            <p:spPr bwMode="auto">
              <a:xfrm>
                <a:off x="-4645025" y="3894137"/>
                <a:ext cx="187325" cy="319088"/>
              </a:xfrm>
              <a:custGeom>
                <a:avLst/>
                <a:gdLst>
                  <a:gd name="T0" fmla="*/ 15 w 50"/>
                  <a:gd name="T1" fmla="*/ 85 h 85"/>
                  <a:gd name="T2" fmla="*/ 35 w 50"/>
                  <a:gd name="T3" fmla="*/ 85 h 85"/>
                  <a:gd name="T4" fmla="*/ 41 w 50"/>
                  <a:gd name="T5" fmla="*/ 85 h 85"/>
                  <a:gd name="T6" fmla="*/ 50 w 50"/>
                  <a:gd name="T7" fmla="*/ 0 h 85"/>
                  <a:gd name="T8" fmla="*/ 25 w 50"/>
                  <a:gd name="T9" fmla="*/ 7 h 85"/>
                  <a:gd name="T10" fmla="*/ 0 w 50"/>
                  <a:gd name="T11" fmla="*/ 0 h 85"/>
                  <a:gd name="T12" fmla="*/ 8 w 50"/>
                  <a:gd name="T13" fmla="*/ 85 h 85"/>
                  <a:gd name="T14" fmla="*/ 15 w 50"/>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85">
                    <a:moveTo>
                      <a:pt x="15" y="85"/>
                    </a:moveTo>
                    <a:cubicBezTo>
                      <a:pt x="35" y="85"/>
                      <a:pt x="35" y="85"/>
                      <a:pt x="35" y="85"/>
                    </a:cubicBezTo>
                    <a:cubicBezTo>
                      <a:pt x="41" y="85"/>
                      <a:pt x="41" y="85"/>
                      <a:pt x="41" y="85"/>
                    </a:cubicBezTo>
                    <a:cubicBezTo>
                      <a:pt x="50" y="0"/>
                      <a:pt x="50" y="0"/>
                      <a:pt x="50" y="0"/>
                    </a:cubicBezTo>
                    <a:cubicBezTo>
                      <a:pt x="43" y="4"/>
                      <a:pt x="34" y="7"/>
                      <a:pt x="25" y="7"/>
                    </a:cubicBezTo>
                    <a:cubicBezTo>
                      <a:pt x="16" y="7"/>
                      <a:pt x="7" y="4"/>
                      <a:pt x="0" y="0"/>
                    </a:cubicBezTo>
                    <a:cubicBezTo>
                      <a:pt x="8" y="85"/>
                      <a:pt x="8" y="85"/>
                      <a:pt x="8" y="85"/>
                    </a:cubicBezTo>
                    <a:lnTo>
                      <a:pt x="15"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75" name="Freeform 113"/>
              <p:cNvSpPr/>
              <p:nvPr/>
            </p:nvSpPr>
            <p:spPr bwMode="auto">
              <a:xfrm>
                <a:off x="-4672013" y="3690937"/>
                <a:ext cx="236538" cy="209550"/>
              </a:xfrm>
              <a:custGeom>
                <a:avLst/>
                <a:gdLst>
                  <a:gd name="T0" fmla="*/ 0 w 63"/>
                  <a:gd name="T1" fmla="*/ 32 h 56"/>
                  <a:gd name="T2" fmla="*/ 3 w 63"/>
                  <a:gd name="T3" fmla="*/ 44 h 56"/>
                  <a:gd name="T4" fmla="*/ 5 w 63"/>
                  <a:gd name="T5" fmla="*/ 46 h 56"/>
                  <a:gd name="T6" fmla="*/ 7 w 63"/>
                  <a:gd name="T7" fmla="*/ 48 h 56"/>
                  <a:gd name="T8" fmla="*/ 7 w 63"/>
                  <a:gd name="T9" fmla="*/ 48 h 56"/>
                  <a:gd name="T10" fmla="*/ 7 w 63"/>
                  <a:gd name="T11" fmla="*/ 49 h 56"/>
                  <a:gd name="T12" fmla="*/ 31 w 63"/>
                  <a:gd name="T13" fmla="*/ 56 h 56"/>
                  <a:gd name="T14" fmla="*/ 32 w 63"/>
                  <a:gd name="T15" fmla="*/ 56 h 56"/>
                  <a:gd name="T16" fmla="*/ 32 w 63"/>
                  <a:gd name="T17" fmla="*/ 56 h 56"/>
                  <a:gd name="T18" fmla="*/ 56 w 63"/>
                  <a:gd name="T19" fmla="*/ 49 h 56"/>
                  <a:gd name="T20" fmla="*/ 57 w 63"/>
                  <a:gd name="T21" fmla="*/ 48 h 56"/>
                  <a:gd name="T22" fmla="*/ 57 w 63"/>
                  <a:gd name="T23" fmla="*/ 48 h 56"/>
                  <a:gd name="T24" fmla="*/ 59 w 63"/>
                  <a:gd name="T25" fmla="*/ 46 h 56"/>
                  <a:gd name="T26" fmla="*/ 60 w 63"/>
                  <a:gd name="T27" fmla="*/ 44 h 56"/>
                  <a:gd name="T28" fmla="*/ 63 w 63"/>
                  <a:gd name="T29" fmla="*/ 32 h 56"/>
                  <a:gd name="T30" fmla="*/ 32 w 63"/>
                  <a:gd name="T31" fmla="*/ 0 h 56"/>
                  <a:gd name="T32" fmla="*/ 0 w 63"/>
                  <a:gd name="T3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6">
                    <a:moveTo>
                      <a:pt x="0" y="32"/>
                    </a:moveTo>
                    <a:cubicBezTo>
                      <a:pt x="0" y="36"/>
                      <a:pt x="1" y="40"/>
                      <a:pt x="3" y="44"/>
                    </a:cubicBezTo>
                    <a:cubicBezTo>
                      <a:pt x="4" y="45"/>
                      <a:pt x="4" y="45"/>
                      <a:pt x="5" y="46"/>
                    </a:cubicBezTo>
                    <a:cubicBezTo>
                      <a:pt x="6" y="47"/>
                      <a:pt x="6" y="48"/>
                      <a:pt x="7" y="48"/>
                    </a:cubicBezTo>
                    <a:cubicBezTo>
                      <a:pt x="7" y="48"/>
                      <a:pt x="7" y="48"/>
                      <a:pt x="7" y="48"/>
                    </a:cubicBezTo>
                    <a:cubicBezTo>
                      <a:pt x="7" y="48"/>
                      <a:pt x="7" y="49"/>
                      <a:pt x="7" y="49"/>
                    </a:cubicBezTo>
                    <a:cubicBezTo>
                      <a:pt x="14" y="53"/>
                      <a:pt x="22" y="56"/>
                      <a:pt x="31" y="56"/>
                    </a:cubicBezTo>
                    <a:cubicBezTo>
                      <a:pt x="32" y="56"/>
                      <a:pt x="32" y="56"/>
                      <a:pt x="32" y="56"/>
                    </a:cubicBezTo>
                    <a:cubicBezTo>
                      <a:pt x="32" y="56"/>
                      <a:pt x="32" y="56"/>
                      <a:pt x="32" y="56"/>
                    </a:cubicBezTo>
                    <a:cubicBezTo>
                      <a:pt x="41" y="56"/>
                      <a:pt x="50" y="53"/>
                      <a:pt x="56" y="49"/>
                    </a:cubicBezTo>
                    <a:cubicBezTo>
                      <a:pt x="57" y="49"/>
                      <a:pt x="57" y="48"/>
                      <a:pt x="57" y="48"/>
                    </a:cubicBezTo>
                    <a:cubicBezTo>
                      <a:pt x="57" y="48"/>
                      <a:pt x="57" y="48"/>
                      <a:pt x="57" y="48"/>
                    </a:cubicBezTo>
                    <a:cubicBezTo>
                      <a:pt x="58" y="48"/>
                      <a:pt x="58" y="47"/>
                      <a:pt x="59" y="46"/>
                    </a:cubicBezTo>
                    <a:cubicBezTo>
                      <a:pt x="59" y="45"/>
                      <a:pt x="60" y="45"/>
                      <a:pt x="60" y="44"/>
                    </a:cubicBezTo>
                    <a:cubicBezTo>
                      <a:pt x="62" y="40"/>
                      <a:pt x="63" y="36"/>
                      <a:pt x="63" y="32"/>
                    </a:cubicBezTo>
                    <a:cubicBezTo>
                      <a:pt x="63" y="14"/>
                      <a:pt x="49" y="0"/>
                      <a:pt x="32" y="0"/>
                    </a:cubicBezTo>
                    <a:cubicBezTo>
                      <a:pt x="15" y="0"/>
                      <a:pt x="0" y="14"/>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76" name="Freeform 114"/>
              <p:cNvSpPr>
                <a:spLocks noEditPoints="1"/>
              </p:cNvSpPr>
              <p:nvPr/>
            </p:nvSpPr>
            <p:spPr bwMode="auto">
              <a:xfrm>
                <a:off x="-5145088" y="806450"/>
                <a:ext cx="442913" cy="500063"/>
              </a:xfrm>
              <a:custGeom>
                <a:avLst/>
                <a:gdLst>
                  <a:gd name="T0" fmla="*/ 260 w 279"/>
                  <a:gd name="T1" fmla="*/ 315 h 315"/>
                  <a:gd name="T2" fmla="*/ 260 w 279"/>
                  <a:gd name="T3" fmla="*/ 0 h 315"/>
                  <a:gd name="T4" fmla="*/ 244 w 279"/>
                  <a:gd name="T5" fmla="*/ 36 h 315"/>
                  <a:gd name="T6" fmla="*/ 244 w 279"/>
                  <a:gd name="T7" fmla="*/ 64 h 315"/>
                  <a:gd name="T8" fmla="*/ 260 w 279"/>
                  <a:gd name="T9" fmla="*/ 119 h 315"/>
                  <a:gd name="T10" fmla="*/ 260 w 279"/>
                  <a:gd name="T11" fmla="*/ 142 h 315"/>
                  <a:gd name="T12" fmla="*/ 244 w 279"/>
                  <a:gd name="T13" fmla="*/ 197 h 315"/>
                  <a:gd name="T14" fmla="*/ 244 w 279"/>
                  <a:gd name="T15" fmla="*/ 225 h 315"/>
                  <a:gd name="T16" fmla="*/ 260 w 279"/>
                  <a:gd name="T17" fmla="*/ 279 h 315"/>
                  <a:gd name="T18" fmla="*/ 140 w 279"/>
                  <a:gd name="T19" fmla="*/ 230 h 315"/>
                  <a:gd name="T20" fmla="*/ 227 w 279"/>
                  <a:gd name="T21" fmla="*/ 315 h 315"/>
                  <a:gd name="T22" fmla="*/ 244 w 279"/>
                  <a:gd name="T23" fmla="*/ 279 h 315"/>
                  <a:gd name="T24" fmla="*/ 227 w 279"/>
                  <a:gd name="T25" fmla="*/ 249 h 315"/>
                  <a:gd name="T26" fmla="*/ 227 w 279"/>
                  <a:gd name="T27" fmla="*/ 225 h 315"/>
                  <a:gd name="T28" fmla="*/ 244 w 279"/>
                  <a:gd name="T29" fmla="*/ 197 h 315"/>
                  <a:gd name="T30" fmla="*/ 227 w 279"/>
                  <a:gd name="T31" fmla="*/ 142 h 315"/>
                  <a:gd name="T32" fmla="*/ 244 w 279"/>
                  <a:gd name="T33" fmla="*/ 119 h 315"/>
                  <a:gd name="T34" fmla="*/ 227 w 279"/>
                  <a:gd name="T35" fmla="*/ 88 h 315"/>
                  <a:gd name="T36" fmla="*/ 227 w 279"/>
                  <a:gd name="T37" fmla="*/ 64 h 315"/>
                  <a:gd name="T38" fmla="*/ 244 w 279"/>
                  <a:gd name="T39" fmla="*/ 36 h 315"/>
                  <a:gd name="T40" fmla="*/ 227 w 279"/>
                  <a:gd name="T41" fmla="*/ 0 h 315"/>
                  <a:gd name="T42" fmla="*/ 140 w 279"/>
                  <a:gd name="T43" fmla="*/ 83 h 315"/>
                  <a:gd name="T44" fmla="*/ 206 w 279"/>
                  <a:gd name="T45" fmla="*/ 114 h 315"/>
                  <a:gd name="T46" fmla="*/ 140 w 279"/>
                  <a:gd name="T47" fmla="*/ 230 h 315"/>
                  <a:gd name="T48" fmla="*/ 36 w 279"/>
                  <a:gd name="T49" fmla="*/ 12 h 315"/>
                  <a:gd name="T50" fmla="*/ 52 w 279"/>
                  <a:gd name="T51" fmla="*/ 64 h 315"/>
                  <a:gd name="T52" fmla="*/ 36 w 279"/>
                  <a:gd name="T53" fmla="*/ 88 h 315"/>
                  <a:gd name="T54" fmla="*/ 52 w 279"/>
                  <a:gd name="T55" fmla="*/ 119 h 315"/>
                  <a:gd name="T56" fmla="*/ 52 w 279"/>
                  <a:gd name="T57" fmla="*/ 142 h 315"/>
                  <a:gd name="T58" fmla="*/ 36 w 279"/>
                  <a:gd name="T59" fmla="*/ 171 h 315"/>
                  <a:gd name="T60" fmla="*/ 52 w 279"/>
                  <a:gd name="T61" fmla="*/ 225 h 315"/>
                  <a:gd name="T62" fmla="*/ 36 w 279"/>
                  <a:gd name="T63" fmla="*/ 249 h 315"/>
                  <a:gd name="T64" fmla="*/ 52 w 279"/>
                  <a:gd name="T65" fmla="*/ 279 h 315"/>
                  <a:gd name="T66" fmla="*/ 52 w 279"/>
                  <a:gd name="T67" fmla="*/ 303 h 315"/>
                  <a:gd name="T68" fmla="*/ 74 w 279"/>
                  <a:gd name="T69" fmla="*/ 230 h 315"/>
                  <a:gd name="T70" fmla="*/ 74 w 279"/>
                  <a:gd name="T71" fmla="*/ 199 h 315"/>
                  <a:gd name="T72" fmla="*/ 140 w 279"/>
                  <a:gd name="T73" fmla="*/ 83 h 315"/>
                  <a:gd name="T74" fmla="*/ 52 w 279"/>
                  <a:gd name="T75" fmla="*/ 0 h 315"/>
                  <a:gd name="T76" fmla="*/ 21 w 279"/>
                  <a:gd name="T77" fmla="*/ 0 h 315"/>
                  <a:gd name="T78" fmla="*/ 21 w 279"/>
                  <a:gd name="T79" fmla="*/ 315 h 315"/>
                  <a:gd name="T80" fmla="*/ 36 w 279"/>
                  <a:gd name="T81" fmla="*/ 279 h 315"/>
                  <a:gd name="T82" fmla="*/ 36 w 279"/>
                  <a:gd name="T83" fmla="*/ 249 h 315"/>
                  <a:gd name="T84" fmla="*/ 21 w 279"/>
                  <a:gd name="T85" fmla="*/ 197 h 315"/>
                  <a:gd name="T86" fmla="*/ 21 w 279"/>
                  <a:gd name="T87" fmla="*/ 171 h 315"/>
                  <a:gd name="T88" fmla="*/ 36 w 279"/>
                  <a:gd name="T89" fmla="*/ 119 h 315"/>
                  <a:gd name="T90" fmla="*/ 36 w 279"/>
                  <a:gd name="T91" fmla="*/ 88 h 315"/>
                  <a:gd name="T92" fmla="*/ 21 w 279"/>
                  <a:gd name="T93" fmla="*/ 36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315">
                    <a:moveTo>
                      <a:pt x="244" y="303"/>
                    </a:moveTo>
                    <a:lnTo>
                      <a:pt x="260" y="303"/>
                    </a:lnTo>
                    <a:lnTo>
                      <a:pt x="260" y="315"/>
                    </a:lnTo>
                    <a:lnTo>
                      <a:pt x="279" y="315"/>
                    </a:lnTo>
                    <a:lnTo>
                      <a:pt x="279" y="0"/>
                    </a:lnTo>
                    <a:lnTo>
                      <a:pt x="260" y="0"/>
                    </a:lnTo>
                    <a:lnTo>
                      <a:pt x="260" y="12"/>
                    </a:lnTo>
                    <a:lnTo>
                      <a:pt x="244" y="12"/>
                    </a:lnTo>
                    <a:lnTo>
                      <a:pt x="244" y="36"/>
                    </a:lnTo>
                    <a:lnTo>
                      <a:pt x="260" y="36"/>
                    </a:lnTo>
                    <a:lnTo>
                      <a:pt x="260" y="64"/>
                    </a:lnTo>
                    <a:lnTo>
                      <a:pt x="244" y="64"/>
                    </a:lnTo>
                    <a:lnTo>
                      <a:pt x="244" y="88"/>
                    </a:lnTo>
                    <a:lnTo>
                      <a:pt x="260" y="88"/>
                    </a:lnTo>
                    <a:lnTo>
                      <a:pt x="260" y="119"/>
                    </a:lnTo>
                    <a:lnTo>
                      <a:pt x="244" y="119"/>
                    </a:lnTo>
                    <a:lnTo>
                      <a:pt x="244" y="142"/>
                    </a:lnTo>
                    <a:lnTo>
                      <a:pt x="260" y="142"/>
                    </a:lnTo>
                    <a:lnTo>
                      <a:pt x="260" y="171"/>
                    </a:lnTo>
                    <a:lnTo>
                      <a:pt x="244" y="171"/>
                    </a:lnTo>
                    <a:lnTo>
                      <a:pt x="244" y="197"/>
                    </a:lnTo>
                    <a:lnTo>
                      <a:pt x="260" y="197"/>
                    </a:lnTo>
                    <a:lnTo>
                      <a:pt x="260" y="225"/>
                    </a:lnTo>
                    <a:lnTo>
                      <a:pt x="244" y="225"/>
                    </a:lnTo>
                    <a:lnTo>
                      <a:pt x="244" y="249"/>
                    </a:lnTo>
                    <a:lnTo>
                      <a:pt x="260" y="249"/>
                    </a:lnTo>
                    <a:lnTo>
                      <a:pt x="260" y="279"/>
                    </a:lnTo>
                    <a:lnTo>
                      <a:pt x="244" y="279"/>
                    </a:lnTo>
                    <a:lnTo>
                      <a:pt x="244" y="303"/>
                    </a:lnTo>
                    <a:close/>
                    <a:moveTo>
                      <a:pt x="140" y="230"/>
                    </a:moveTo>
                    <a:lnTo>
                      <a:pt x="206" y="230"/>
                    </a:lnTo>
                    <a:lnTo>
                      <a:pt x="206" y="315"/>
                    </a:lnTo>
                    <a:lnTo>
                      <a:pt x="227" y="315"/>
                    </a:lnTo>
                    <a:lnTo>
                      <a:pt x="227" y="303"/>
                    </a:lnTo>
                    <a:lnTo>
                      <a:pt x="244" y="303"/>
                    </a:lnTo>
                    <a:lnTo>
                      <a:pt x="244" y="279"/>
                    </a:lnTo>
                    <a:lnTo>
                      <a:pt x="227" y="279"/>
                    </a:lnTo>
                    <a:lnTo>
                      <a:pt x="227" y="249"/>
                    </a:lnTo>
                    <a:lnTo>
                      <a:pt x="227" y="249"/>
                    </a:lnTo>
                    <a:lnTo>
                      <a:pt x="244" y="249"/>
                    </a:lnTo>
                    <a:lnTo>
                      <a:pt x="244" y="225"/>
                    </a:lnTo>
                    <a:lnTo>
                      <a:pt x="227" y="225"/>
                    </a:lnTo>
                    <a:lnTo>
                      <a:pt x="227" y="197"/>
                    </a:lnTo>
                    <a:lnTo>
                      <a:pt x="227" y="197"/>
                    </a:lnTo>
                    <a:lnTo>
                      <a:pt x="244" y="197"/>
                    </a:lnTo>
                    <a:lnTo>
                      <a:pt x="244" y="171"/>
                    </a:lnTo>
                    <a:lnTo>
                      <a:pt x="227" y="171"/>
                    </a:lnTo>
                    <a:lnTo>
                      <a:pt x="227" y="142"/>
                    </a:lnTo>
                    <a:lnTo>
                      <a:pt x="227" y="142"/>
                    </a:lnTo>
                    <a:lnTo>
                      <a:pt x="244" y="142"/>
                    </a:lnTo>
                    <a:lnTo>
                      <a:pt x="244" y="119"/>
                    </a:lnTo>
                    <a:lnTo>
                      <a:pt x="227" y="119"/>
                    </a:lnTo>
                    <a:lnTo>
                      <a:pt x="227" y="88"/>
                    </a:lnTo>
                    <a:lnTo>
                      <a:pt x="227" y="88"/>
                    </a:lnTo>
                    <a:lnTo>
                      <a:pt x="244" y="88"/>
                    </a:lnTo>
                    <a:lnTo>
                      <a:pt x="244" y="64"/>
                    </a:lnTo>
                    <a:lnTo>
                      <a:pt x="227" y="64"/>
                    </a:lnTo>
                    <a:lnTo>
                      <a:pt x="227" y="36"/>
                    </a:lnTo>
                    <a:lnTo>
                      <a:pt x="227" y="36"/>
                    </a:lnTo>
                    <a:lnTo>
                      <a:pt x="244" y="36"/>
                    </a:lnTo>
                    <a:lnTo>
                      <a:pt x="244" y="12"/>
                    </a:lnTo>
                    <a:lnTo>
                      <a:pt x="227" y="12"/>
                    </a:lnTo>
                    <a:lnTo>
                      <a:pt x="227" y="0"/>
                    </a:lnTo>
                    <a:lnTo>
                      <a:pt x="206" y="0"/>
                    </a:lnTo>
                    <a:lnTo>
                      <a:pt x="206" y="83"/>
                    </a:lnTo>
                    <a:lnTo>
                      <a:pt x="140" y="83"/>
                    </a:lnTo>
                    <a:lnTo>
                      <a:pt x="140" y="114"/>
                    </a:lnTo>
                    <a:lnTo>
                      <a:pt x="206" y="114"/>
                    </a:lnTo>
                    <a:lnTo>
                      <a:pt x="206" y="114"/>
                    </a:lnTo>
                    <a:lnTo>
                      <a:pt x="206" y="199"/>
                    </a:lnTo>
                    <a:lnTo>
                      <a:pt x="140" y="199"/>
                    </a:lnTo>
                    <a:lnTo>
                      <a:pt x="140" y="230"/>
                    </a:lnTo>
                    <a:close/>
                    <a:moveTo>
                      <a:pt x="52" y="0"/>
                    </a:moveTo>
                    <a:lnTo>
                      <a:pt x="52" y="12"/>
                    </a:lnTo>
                    <a:lnTo>
                      <a:pt x="36" y="12"/>
                    </a:lnTo>
                    <a:lnTo>
                      <a:pt x="36" y="36"/>
                    </a:lnTo>
                    <a:lnTo>
                      <a:pt x="52" y="36"/>
                    </a:lnTo>
                    <a:lnTo>
                      <a:pt x="52" y="64"/>
                    </a:lnTo>
                    <a:lnTo>
                      <a:pt x="52" y="64"/>
                    </a:lnTo>
                    <a:lnTo>
                      <a:pt x="36" y="64"/>
                    </a:lnTo>
                    <a:lnTo>
                      <a:pt x="36" y="88"/>
                    </a:lnTo>
                    <a:lnTo>
                      <a:pt x="52" y="88"/>
                    </a:lnTo>
                    <a:lnTo>
                      <a:pt x="52" y="119"/>
                    </a:lnTo>
                    <a:lnTo>
                      <a:pt x="52" y="119"/>
                    </a:lnTo>
                    <a:lnTo>
                      <a:pt x="36" y="119"/>
                    </a:lnTo>
                    <a:lnTo>
                      <a:pt x="36" y="142"/>
                    </a:lnTo>
                    <a:lnTo>
                      <a:pt x="52" y="142"/>
                    </a:lnTo>
                    <a:lnTo>
                      <a:pt x="52" y="171"/>
                    </a:lnTo>
                    <a:lnTo>
                      <a:pt x="52" y="171"/>
                    </a:lnTo>
                    <a:lnTo>
                      <a:pt x="36" y="171"/>
                    </a:lnTo>
                    <a:lnTo>
                      <a:pt x="36" y="197"/>
                    </a:lnTo>
                    <a:lnTo>
                      <a:pt x="52" y="197"/>
                    </a:lnTo>
                    <a:lnTo>
                      <a:pt x="52" y="225"/>
                    </a:lnTo>
                    <a:lnTo>
                      <a:pt x="52" y="225"/>
                    </a:lnTo>
                    <a:lnTo>
                      <a:pt x="36" y="225"/>
                    </a:lnTo>
                    <a:lnTo>
                      <a:pt x="36" y="249"/>
                    </a:lnTo>
                    <a:lnTo>
                      <a:pt x="52" y="249"/>
                    </a:lnTo>
                    <a:lnTo>
                      <a:pt x="52" y="279"/>
                    </a:lnTo>
                    <a:lnTo>
                      <a:pt x="52" y="279"/>
                    </a:lnTo>
                    <a:lnTo>
                      <a:pt x="36" y="279"/>
                    </a:lnTo>
                    <a:lnTo>
                      <a:pt x="36" y="303"/>
                    </a:lnTo>
                    <a:lnTo>
                      <a:pt x="52" y="303"/>
                    </a:lnTo>
                    <a:lnTo>
                      <a:pt x="52" y="315"/>
                    </a:lnTo>
                    <a:lnTo>
                      <a:pt x="74" y="315"/>
                    </a:lnTo>
                    <a:lnTo>
                      <a:pt x="74" y="230"/>
                    </a:lnTo>
                    <a:lnTo>
                      <a:pt x="140" y="230"/>
                    </a:lnTo>
                    <a:lnTo>
                      <a:pt x="140" y="199"/>
                    </a:lnTo>
                    <a:lnTo>
                      <a:pt x="74" y="199"/>
                    </a:lnTo>
                    <a:lnTo>
                      <a:pt x="74" y="114"/>
                    </a:lnTo>
                    <a:lnTo>
                      <a:pt x="140" y="114"/>
                    </a:lnTo>
                    <a:lnTo>
                      <a:pt x="140" y="83"/>
                    </a:lnTo>
                    <a:lnTo>
                      <a:pt x="74" y="83"/>
                    </a:lnTo>
                    <a:lnTo>
                      <a:pt x="74" y="0"/>
                    </a:lnTo>
                    <a:lnTo>
                      <a:pt x="52" y="0"/>
                    </a:lnTo>
                    <a:close/>
                    <a:moveTo>
                      <a:pt x="36" y="12"/>
                    </a:moveTo>
                    <a:lnTo>
                      <a:pt x="21" y="12"/>
                    </a:lnTo>
                    <a:lnTo>
                      <a:pt x="21" y="0"/>
                    </a:lnTo>
                    <a:lnTo>
                      <a:pt x="0" y="0"/>
                    </a:lnTo>
                    <a:lnTo>
                      <a:pt x="0" y="315"/>
                    </a:lnTo>
                    <a:lnTo>
                      <a:pt x="21" y="315"/>
                    </a:lnTo>
                    <a:lnTo>
                      <a:pt x="21" y="303"/>
                    </a:lnTo>
                    <a:lnTo>
                      <a:pt x="36" y="303"/>
                    </a:lnTo>
                    <a:lnTo>
                      <a:pt x="36" y="279"/>
                    </a:lnTo>
                    <a:lnTo>
                      <a:pt x="21" y="279"/>
                    </a:lnTo>
                    <a:lnTo>
                      <a:pt x="21" y="249"/>
                    </a:lnTo>
                    <a:lnTo>
                      <a:pt x="36" y="249"/>
                    </a:lnTo>
                    <a:lnTo>
                      <a:pt x="36" y="225"/>
                    </a:lnTo>
                    <a:lnTo>
                      <a:pt x="21" y="225"/>
                    </a:lnTo>
                    <a:lnTo>
                      <a:pt x="21" y="197"/>
                    </a:lnTo>
                    <a:lnTo>
                      <a:pt x="36" y="197"/>
                    </a:lnTo>
                    <a:lnTo>
                      <a:pt x="36" y="171"/>
                    </a:lnTo>
                    <a:lnTo>
                      <a:pt x="21" y="171"/>
                    </a:lnTo>
                    <a:lnTo>
                      <a:pt x="21" y="142"/>
                    </a:lnTo>
                    <a:lnTo>
                      <a:pt x="36" y="142"/>
                    </a:lnTo>
                    <a:lnTo>
                      <a:pt x="36" y="119"/>
                    </a:lnTo>
                    <a:lnTo>
                      <a:pt x="21" y="119"/>
                    </a:lnTo>
                    <a:lnTo>
                      <a:pt x="21" y="88"/>
                    </a:lnTo>
                    <a:lnTo>
                      <a:pt x="36" y="88"/>
                    </a:lnTo>
                    <a:lnTo>
                      <a:pt x="36" y="64"/>
                    </a:lnTo>
                    <a:lnTo>
                      <a:pt x="21" y="64"/>
                    </a:lnTo>
                    <a:lnTo>
                      <a:pt x="21" y="36"/>
                    </a:lnTo>
                    <a:lnTo>
                      <a:pt x="36" y="36"/>
                    </a:lnTo>
                    <a:lnTo>
                      <a:pt x="36"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77" name="Freeform 115"/>
              <p:cNvSpPr/>
              <p:nvPr/>
            </p:nvSpPr>
            <p:spPr bwMode="auto">
              <a:xfrm>
                <a:off x="-968375" y="8429625"/>
                <a:ext cx="101600" cy="127000"/>
              </a:xfrm>
              <a:custGeom>
                <a:avLst/>
                <a:gdLst>
                  <a:gd name="T0" fmla="*/ 64 w 64"/>
                  <a:gd name="T1" fmla="*/ 0 h 80"/>
                  <a:gd name="T2" fmla="*/ 0 w 64"/>
                  <a:gd name="T3" fmla="*/ 0 h 80"/>
                  <a:gd name="T4" fmla="*/ 0 w 64"/>
                  <a:gd name="T5" fmla="*/ 28 h 80"/>
                  <a:gd name="T6" fmla="*/ 64 w 64"/>
                  <a:gd name="T7" fmla="*/ 80 h 80"/>
                  <a:gd name="T8" fmla="*/ 64 w 64"/>
                  <a:gd name="T9" fmla="*/ 0 h 80"/>
                </a:gdLst>
                <a:ahLst/>
                <a:cxnLst>
                  <a:cxn ang="0">
                    <a:pos x="T0" y="T1"/>
                  </a:cxn>
                  <a:cxn ang="0">
                    <a:pos x="T2" y="T3"/>
                  </a:cxn>
                  <a:cxn ang="0">
                    <a:pos x="T4" y="T5"/>
                  </a:cxn>
                  <a:cxn ang="0">
                    <a:pos x="T6" y="T7"/>
                  </a:cxn>
                  <a:cxn ang="0">
                    <a:pos x="T8" y="T9"/>
                  </a:cxn>
                </a:cxnLst>
                <a:rect l="0" t="0" r="r" b="b"/>
                <a:pathLst>
                  <a:path w="64" h="80">
                    <a:moveTo>
                      <a:pt x="64" y="0"/>
                    </a:moveTo>
                    <a:lnTo>
                      <a:pt x="0" y="0"/>
                    </a:lnTo>
                    <a:lnTo>
                      <a:pt x="0" y="28"/>
                    </a:lnTo>
                    <a:lnTo>
                      <a:pt x="64" y="80"/>
                    </a:lnTo>
                    <a:lnTo>
                      <a:pt x="6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78" name="Freeform 116"/>
              <p:cNvSpPr/>
              <p:nvPr/>
            </p:nvSpPr>
            <p:spPr bwMode="auto">
              <a:xfrm>
                <a:off x="-1282700" y="8537575"/>
                <a:ext cx="415925" cy="406400"/>
              </a:xfrm>
              <a:custGeom>
                <a:avLst/>
                <a:gdLst>
                  <a:gd name="T0" fmla="*/ 262 w 262"/>
                  <a:gd name="T1" fmla="*/ 135 h 256"/>
                  <a:gd name="T2" fmla="*/ 262 w 262"/>
                  <a:gd name="T3" fmla="*/ 107 h 256"/>
                  <a:gd name="T4" fmla="*/ 198 w 262"/>
                  <a:gd name="T5" fmla="*/ 55 h 256"/>
                  <a:gd name="T6" fmla="*/ 130 w 262"/>
                  <a:gd name="T7" fmla="*/ 0 h 256"/>
                  <a:gd name="T8" fmla="*/ 0 w 262"/>
                  <a:gd name="T9" fmla="*/ 107 h 256"/>
                  <a:gd name="T10" fmla="*/ 0 w 262"/>
                  <a:gd name="T11" fmla="*/ 256 h 256"/>
                  <a:gd name="T12" fmla="*/ 83 w 262"/>
                  <a:gd name="T13" fmla="*/ 256 h 256"/>
                  <a:gd name="T14" fmla="*/ 83 w 262"/>
                  <a:gd name="T15" fmla="*/ 109 h 256"/>
                  <a:gd name="T16" fmla="*/ 180 w 262"/>
                  <a:gd name="T17" fmla="*/ 109 h 256"/>
                  <a:gd name="T18" fmla="*/ 180 w 262"/>
                  <a:gd name="T19" fmla="*/ 256 h 256"/>
                  <a:gd name="T20" fmla="*/ 262 w 262"/>
                  <a:gd name="T21" fmla="*/ 256 h 256"/>
                  <a:gd name="T22" fmla="*/ 262 w 262"/>
                  <a:gd name="T23" fmla="*/ 1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256">
                    <a:moveTo>
                      <a:pt x="262" y="135"/>
                    </a:moveTo>
                    <a:lnTo>
                      <a:pt x="262" y="107"/>
                    </a:lnTo>
                    <a:lnTo>
                      <a:pt x="198" y="55"/>
                    </a:lnTo>
                    <a:lnTo>
                      <a:pt x="130" y="0"/>
                    </a:lnTo>
                    <a:lnTo>
                      <a:pt x="0" y="107"/>
                    </a:lnTo>
                    <a:lnTo>
                      <a:pt x="0" y="256"/>
                    </a:lnTo>
                    <a:lnTo>
                      <a:pt x="83" y="256"/>
                    </a:lnTo>
                    <a:lnTo>
                      <a:pt x="83" y="109"/>
                    </a:lnTo>
                    <a:lnTo>
                      <a:pt x="180" y="109"/>
                    </a:lnTo>
                    <a:lnTo>
                      <a:pt x="180" y="256"/>
                    </a:lnTo>
                    <a:lnTo>
                      <a:pt x="262" y="256"/>
                    </a:lnTo>
                    <a:lnTo>
                      <a:pt x="262"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79" name="Freeform 117"/>
              <p:cNvSpPr/>
              <p:nvPr/>
            </p:nvSpPr>
            <p:spPr bwMode="auto">
              <a:xfrm>
                <a:off x="-1384300" y="8407400"/>
                <a:ext cx="619125" cy="319088"/>
              </a:xfrm>
              <a:custGeom>
                <a:avLst/>
                <a:gdLst>
                  <a:gd name="T0" fmla="*/ 64 w 390"/>
                  <a:gd name="T1" fmla="*/ 177 h 201"/>
                  <a:gd name="T2" fmla="*/ 194 w 390"/>
                  <a:gd name="T3" fmla="*/ 68 h 201"/>
                  <a:gd name="T4" fmla="*/ 262 w 390"/>
                  <a:gd name="T5" fmla="*/ 123 h 201"/>
                  <a:gd name="T6" fmla="*/ 326 w 390"/>
                  <a:gd name="T7" fmla="*/ 177 h 201"/>
                  <a:gd name="T8" fmla="*/ 357 w 390"/>
                  <a:gd name="T9" fmla="*/ 201 h 201"/>
                  <a:gd name="T10" fmla="*/ 390 w 390"/>
                  <a:gd name="T11" fmla="*/ 158 h 201"/>
                  <a:gd name="T12" fmla="*/ 326 w 390"/>
                  <a:gd name="T13" fmla="*/ 108 h 201"/>
                  <a:gd name="T14" fmla="*/ 262 w 390"/>
                  <a:gd name="T15" fmla="*/ 56 h 201"/>
                  <a:gd name="T16" fmla="*/ 194 w 390"/>
                  <a:gd name="T17" fmla="*/ 0 h 201"/>
                  <a:gd name="T18" fmla="*/ 0 w 390"/>
                  <a:gd name="T19" fmla="*/ 158 h 201"/>
                  <a:gd name="T20" fmla="*/ 33 w 390"/>
                  <a:gd name="T21" fmla="*/ 201 h 201"/>
                  <a:gd name="T22" fmla="*/ 64 w 390"/>
                  <a:gd name="T23" fmla="*/ 17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01">
                    <a:moveTo>
                      <a:pt x="64" y="177"/>
                    </a:moveTo>
                    <a:lnTo>
                      <a:pt x="194" y="68"/>
                    </a:lnTo>
                    <a:lnTo>
                      <a:pt x="262" y="123"/>
                    </a:lnTo>
                    <a:lnTo>
                      <a:pt x="326" y="177"/>
                    </a:lnTo>
                    <a:lnTo>
                      <a:pt x="357" y="201"/>
                    </a:lnTo>
                    <a:lnTo>
                      <a:pt x="390" y="158"/>
                    </a:lnTo>
                    <a:lnTo>
                      <a:pt x="326" y="108"/>
                    </a:lnTo>
                    <a:lnTo>
                      <a:pt x="262" y="56"/>
                    </a:lnTo>
                    <a:lnTo>
                      <a:pt x="194" y="0"/>
                    </a:lnTo>
                    <a:lnTo>
                      <a:pt x="0" y="158"/>
                    </a:lnTo>
                    <a:lnTo>
                      <a:pt x="33" y="201"/>
                    </a:lnTo>
                    <a:lnTo>
                      <a:pt x="64"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80" name="Freeform 118"/>
              <p:cNvSpPr/>
              <p:nvPr/>
            </p:nvSpPr>
            <p:spPr bwMode="auto">
              <a:xfrm>
                <a:off x="-3157538" y="8669338"/>
                <a:ext cx="157163" cy="312738"/>
              </a:xfrm>
              <a:custGeom>
                <a:avLst/>
                <a:gdLst>
                  <a:gd name="T0" fmla="*/ 0 w 99"/>
                  <a:gd name="T1" fmla="*/ 197 h 197"/>
                  <a:gd name="T2" fmla="*/ 99 w 99"/>
                  <a:gd name="T3" fmla="*/ 78 h 197"/>
                  <a:gd name="T4" fmla="*/ 0 w 99"/>
                  <a:gd name="T5" fmla="*/ 0 h 197"/>
                  <a:gd name="T6" fmla="*/ 0 w 99"/>
                  <a:gd name="T7" fmla="*/ 197 h 197"/>
                </a:gdLst>
                <a:ahLst/>
                <a:cxnLst>
                  <a:cxn ang="0">
                    <a:pos x="T0" y="T1"/>
                  </a:cxn>
                  <a:cxn ang="0">
                    <a:pos x="T2" y="T3"/>
                  </a:cxn>
                  <a:cxn ang="0">
                    <a:pos x="T4" y="T5"/>
                  </a:cxn>
                  <a:cxn ang="0">
                    <a:pos x="T6" y="T7"/>
                  </a:cxn>
                </a:cxnLst>
                <a:rect l="0" t="0" r="r" b="b"/>
                <a:pathLst>
                  <a:path w="99" h="197">
                    <a:moveTo>
                      <a:pt x="0" y="197"/>
                    </a:moveTo>
                    <a:lnTo>
                      <a:pt x="99" y="78"/>
                    </a:lnTo>
                    <a:lnTo>
                      <a:pt x="0" y="0"/>
                    </a:lnTo>
                    <a:lnTo>
                      <a:pt x="0" y="1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81" name="Freeform 119"/>
              <p:cNvSpPr/>
              <p:nvPr/>
            </p:nvSpPr>
            <p:spPr bwMode="auto">
              <a:xfrm>
                <a:off x="-2781300" y="8669338"/>
                <a:ext cx="157163" cy="312738"/>
              </a:xfrm>
              <a:custGeom>
                <a:avLst/>
                <a:gdLst>
                  <a:gd name="T0" fmla="*/ 99 w 99"/>
                  <a:gd name="T1" fmla="*/ 197 h 197"/>
                  <a:gd name="T2" fmla="*/ 99 w 99"/>
                  <a:gd name="T3" fmla="*/ 0 h 197"/>
                  <a:gd name="T4" fmla="*/ 0 w 99"/>
                  <a:gd name="T5" fmla="*/ 78 h 197"/>
                  <a:gd name="T6" fmla="*/ 99 w 99"/>
                  <a:gd name="T7" fmla="*/ 197 h 197"/>
                </a:gdLst>
                <a:ahLst/>
                <a:cxnLst>
                  <a:cxn ang="0">
                    <a:pos x="T0" y="T1"/>
                  </a:cxn>
                  <a:cxn ang="0">
                    <a:pos x="T2" y="T3"/>
                  </a:cxn>
                  <a:cxn ang="0">
                    <a:pos x="T4" y="T5"/>
                  </a:cxn>
                  <a:cxn ang="0">
                    <a:pos x="T6" y="T7"/>
                  </a:cxn>
                </a:cxnLst>
                <a:rect l="0" t="0" r="r" b="b"/>
                <a:pathLst>
                  <a:path w="99" h="197">
                    <a:moveTo>
                      <a:pt x="99" y="197"/>
                    </a:moveTo>
                    <a:lnTo>
                      <a:pt x="99" y="0"/>
                    </a:lnTo>
                    <a:lnTo>
                      <a:pt x="0" y="78"/>
                    </a:lnTo>
                    <a:lnTo>
                      <a:pt x="99" y="1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82" name="Freeform 120"/>
              <p:cNvSpPr/>
              <p:nvPr/>
            </p:nvSpPr>
            <p:spPr bwMode="auto">
              <a:xfrm>
                <a:off x="-2624138" y="8993188"/>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83" name="Freeform 121"/>
              <p:cNvSpPr/>
              <p:nvPr/>
            </p:nvSpPr>
            <p:spPr bwMode="auto">
              <a:xfrm>
                <a:off x="-3157538" y="8993188"/>
                <a:ext cx="3175" cy="3175"/>
              </a:xfrm>
              <a:custGeom>
                <a:avLst/>
                <a:gdLst>
                  <a:gd name="T0" fmla="*/ 0 w 2"/>
                  <a:gd name="T1" fmla="*/ 2 h 2"/>
                  <a:gd name="T2" fmla="*/ 2 w 2"/>
                  <a:gd name="T3" fmla="*/ 2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2"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84" name="Freeform 122"/>
              <p:cNvSpPr/>
              <p:nvPr/>
            </p:nvSpPr>
            <p:spPr bwMode="auto">
              <a:xfrm>
                <a:off x="-3146425" y="8804275"/>
                <a:ext cx="514350" cy="192088"/>
              </a:xfrm>
              <a:custGeom>
                <a:avLst/>
                <a:gdLst>
                  <a:gd name="T0" fmla="*/ 324 w 324"/>
                  <a:gd name="T1" fmla="*/ 121 h 121"/>
                  <a:gd name="T2" fmla="*/ 322 w 324"/>
                  <a:gd name="T3" fmla="*/ 119 h 121"/>
                  <a:gd name="T4" fmla="*/ 222 w 324"/>
                  <a:gd name="T5" fmla="*/ 0 h 121"/>
                  <a:gd name="T6" fmla="*/ 161 w 324"/>
                  <a:gd name="T7" fmla="*/ 50 h 121"/>
                  <a:gd name="T8" fmla="*/ 99 w 324"/>
                  <a:gd name="T9" fmla="*/ 0 h 121"/>
                  <a:gd name="T10" fmla="*/ 0 w 324"/>
                  <a:gd name="T11" fmla="*/ 119 h 121"/>
                  <a:gd name="T12" fmla="*/ 0 w 324"/>
                  <a:gd name="T13" fmla="*/ 121 h 121"/>
                  <a:gd name="T14" fmla="*/ 324 w 324"/>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4" h="121">
                    <a:moveTo>
                      <a:pt x="324" y="121"/>
                    </a:moveTo>
                    <a:lnTo>
                      <a:pt x="322" y="119"/>
                    </a:lnTo>
                    <a:lnTo>
                      <a:pt x="222" y="0"/>
                    </a:lnTo>
                    <a:lnTo>
                      <a:pt x="161" y="50"/>
                    </a:lnTo>
                    <a:lnTo>
                      <a:pt x="99" y="0"/>
                    </a:lnTo>
                    <a:lnTo>
                      <a:pt x="0" y="119"/>
                    </a:lnTo>
                    <a:lnTo>
                      <a:pt x="0" y="121"/>
                    </a:lnTo>
                    <a:lnTo>
                      <a:pt x="324"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85" name="Freeform 123"/>
              <p:cNvSpPr/>
              <p:nvPr/>
            </p:nvSpPr>
            <p:spPr bwMode="auto">
              <a:xfrm>
                <a:off x="-3146425" y="8658225"/>
                <a:ext cx="511175" cy="206375"/>
              </a:xfrm>
              <a:custGeom>
                <a:avLst/>
                <a:gdLst>
                  <a:gd name="T0" fmla="*/ 97 w 322"/>
                  <a:gd name="T1" fmla="*/ 78 h 130"/>
                  <a:gd name="T2" fmla="*/ 102 w 322"/>
                  <a:gd name="T3" fmla="*/ 81 h 130"/>
                  <a:gd name="T4" fmla="*/ 107 w 322"/>
                  <a:gd name="T5" fmla="*/ 85 h 130"/>
                  <a:gd name="T6" fmla="*/ 161 w 322"/>
                  <a:gd name="T7" fmla="*/ 130 h 130"/>
                  <a:gd name="T8" fmla="*/ 218 w 322"/>
                  <a:gd name="T9" fmla="*/ 85 h 130"/>
                  <a:gd name="T10" fmla="*/ 220 w 322"/>
                  <a:gd name="T11" fmla="*/ 81 h 130"/>
                  <a:gd name="T12" fmla="*/ 225 w 322"/>
                  <a:gd name="T13" fmla="*/ 78 h 130"/>
                  <a:gd name="T14" fmla="*/ 322 w 322"/>
                  <a:gd name="T15" fmla="*/ 0 h 130"/>
                  <a:gd name="T16" fmla="*/ 0 w 322"/>
                  <a:gd name="T17" fmla="*/ 0 h 130"/>
                  <a:gd name="T18" fmla="*/ 97 w 322"/>
                  <a:gd name="T19" fmla="*/ 7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130">
                    <a:moveTo>
                      <a:pt x="97" y="78"/>
                    </a:moveTo>
                    <a:lnTo>
                      <a:pt x="102" y="81"/>
                    </a:lnTo>
                    <a:lnTo>
                      <a:pt x="107" y="85"/>
                    </a:lnTo>
                    <a:lnTo>
                      <a:pt x="161" y="130"/>
                    </a:lnTo>
                    <a:lnTo>
                      <a:pt x="218" y="85"/>
                    </a:lnTo>
                    <a:lnTo>
                      <a:pt x="220" y="81"/>
                    </a:lnTo>
                    <a:lnTo>
                      <a:pt x="225" y="78"/>
                    </a:lnTo>
                    <a:lnTo>
                      <a:pt x="322" y="0"/>
                    </a:lnTo>
                    <a:lnTo>
                      <a:pt x="0" y="0"/>
                    </a:lnTo>
                    <a:lnTo>
                      <a:pt x="97"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86" name="Freeform 124"/>
              <p:cNvSpPr/>
              <p:nvPr/>
            </p:nvSpPr>
            <p:spPr bwMode="auto">
              <a:xfrm>
                <a:off x="-2200275" y="1177925"/>
                <a:ext cx="549275" cy="338138"/>
              </a:xfrm>
              <a:custGeom>
                <a:avLst/>
                <a:gdLst>
                  <a:gd name="T0" fmla="*/ 146 w 146"/>
                  <a:gd name="T1" fmla="*/ 74 h 90"/>
                  <a:gd name="T2" fmla="*/ 130 w 146"/>
                  <a:gd name="T3" fmla="*/ 58 h 90"/>
                  <a:gd name="T4" fmla="*/ 132 w 146"/>
                  <a:gd name="T5" fmla="*/ 45 h 90"/>
                  <a:gd name="T6" fmla="*/ 87 w 146"/>
                  <a:gd name="T7" fmla="*/ 0 h 90"/>
                  <a:gd name="T8" fmla="*/ 43 w 146"/>
                  <a:gd name="T9" fmla="*/ 44 h 90"/>
                  <a:gd name="T10" fmla="*/ 26 w 146"/>
                  <a:gd name="T11" fmla="*/ 38 h 90"/>
                  <a:gd name="T12" fmla="*/ 0 w 146"/>
                  <a:gd name="T13" fmla="*/ 64 h 90"/>
                  <a:gd name="T14" fmla="*/ 26 w 146"/>
                  <a:gd name="T15" fmla="*/ 90 h 90"/>
                  <a:gd name="T16" fmla="*/ 85 w 146"/>
                  <a:gd name="T17" fmla="*/ 90 h 90"/>
                  <a:gd name="T18" fmla="*/ 87 w 146"/>
                  <a:gd name="T19" fmla="*/ 90 h 90"/>
                  <a:gd name="T20" fmla="*/ 130 w 146"/>
                  <a:gd name="T21" fmla="*/ 90 h 90"/>
                  <a:gd name="T22" fmla="*/ 146 w 146"/>
                  <a:gd name="T23" fmla="*/ 7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90">
                    <a:moveTo>
                      <a:pt x="146" y="74"/>
                    </a:moveTo>
                    <a:cubicBezTo>
                      <a:pt x="146" y="65"/>
                      <a:pt x="139" y="58"/>
                      <a:pt x="130" y="58"/>
                    </a:cubicBezTo>
                    <a:cubicBezTo>
                      <a:pt x="132" y="54"/>
                      <a:pt x="132" y="50"/>
                      <a:pt x="132" y="45"/>
                    </a:cubicBezTo>
                    <a:cubicBezTo>
                      <a:pt x="132" y="20"/>
                      <a:pt x="112" y="0"/>
                      <a:pt x="87" y="0"/>
                    </a:cubicBezTo>
                    <a:cubicBezTo>
                      <a:pt x="63" y="0"/>
                      <a:pt x="43" y="20"/>
                      <a:pt x="43" y="44"/>
                    </a:cubicBezTo>
                    <a:cubicBezTo>
                      <a:pt x="38" y="40"/>
                      <a:pt x="32" y="38"/>
                      <a:pt x="26" y="38"/>
                    </a:cubicBezTo>
                    <a:cubicBezTo>
                      <a:pt x="12" y="38"/>
                      <a:pt x="0" y="50"/>
                      <a:pt x="0" y="64"/>
                    </a:cubicBezTo>
                    <a:cubicBezTo>
                      <a:pt x="0" y="78"/>
                      <a:pt x="12" y="90"/>
                      <a:pt x="26" y="90"/>
                    </a:cubicBezTo>
                    <a:cubicBezTo>
                      <a:pt x="85" y="90"/>
                      <a:pt x="85" y="90"/>
                      <a:pt x="85" y="90"/>
                    </a:cubicBezTo>
                    <a:cubicBezTo>
                      <a:pt x="87" y="90"/>
                      <a:pt x="87" y="90"/>
                      <a:pt x="87" y="90"/>
                    </a:cubicBezTo>
                    <a:cubicBezTo>
                      <a:pt x="130" y="90"/>
                      <a:pt x="130" y="90"/>
                      <a:pt x="130" y="90"/>
                    </a:cubicBezTo>
                    <a:cubicBezTo>
                      <a:pt x="139" y="90"/>
                      <a:pt x="146" y="83"/>
                      <a:pt x="146"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87" name="Rectangle 125"/>
              <p:cNvSpPr>
                <a:spLocks noChangeArrowheads="1"/>
              </p:cNvSpPr>
              <p:nvPr/>
            </p:nvSpPr>
            <p:spPr bwMode="auto">
              <a:xfrm>
                <a:off x="-2120900" y="1546225"/>
                <a:ext cx="44450" cy="106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88" name="Rectangle 126"/>
              <p:cNvSpPr>
                <a:spLocks noChangeArrowheads="1"/>
              </p:cNvSpPr>
              <p:nvPr/>
            </p:nvSpPr>
            <p:spPr bwMode="auto">
              <a:xfrm>
                <a:off x="-2008188" y="1603375"/>
                <a:ext cx="49213" cy="10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89" name="Rectangle 127"/>
              <p:cNvSpPr>
                <a:spLocks noChangeArrowheads="1"/>
              </p:cNvSpPr>
              <p:nvPr/>
            </p:nvSpPr>
            <p:spPr bwMode="auto">
              <a:xfrm>
                <a:off x="-1892300" y="1546225"/>
                <a:ext cx="46038" cy="106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90" name="Rectangle 128"/>
              <p:cNvSpPr>
                <a:spLocks noChangeArrowheads="1"/>
              </p:cNvSpPr>
              <p:nvPr/>
            </p:nvSpPr>
            <p:spPr bwMode="auto">
              <a:xfrm>
                <a:off x="-1779588" y="1603375"/>
                <a:ext cx="49213" cy="10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91" name="Freeform 129"/>
              <p:cNvSpPr/>
              <p:nvPr/>
            </p:nvSpPr>
            <p:spPr bwMode="auto">
              <a:xfrm>
                <a:off x="-1843088" y="2755900"/>
                <a:ext cx="469900" cy="387350"/>
              </a:xfrm>
              <a:custGeom>
                <a:avLst/>
                <a:gdLst>
                  <a:gd name="T0" fmla="*/ 241 w 296"/>
                  <a:gd name="T1" fmla="*/ 0 h 244"/>
                  <a:gd name="T2" fmla="*/ 107 w 296"/>
                  <a:gd name="T3" fmla="*/ 137 h 244"/>
                  <a:gd name="T4" fmla="*/ 55 w 296"/>
                  <a:gd name="T5" fmla="*/ 85 h 244"/>
                  <a:gd name="T6" fmla="*/ 0 w 296"/>
                  <a:gd name="T7" fmla="*/ 139 h 244"/>
                  <a:gd name="T8" fmla="*/ 52 w 296"/>
                  <a:gd name="T9" fmla="*/ 189 h 244"/>
                  <a:gd name="T10" fmla="*/ 107 w 296"/>
                  <a:gd name="T11" fmla="*/ 244 h 244"/>
                  <a:gd name="T12" fmla="*/ 159 w 296"/>
                  <a:gd name="T13" fmla="*/ 189 h 244"/>
                  <a:gd name="T14" fmla="*/ 296 w 296"/>
                  <a:gd name="T15" fmla="*/ 54 h 244"/>
                  <a:gd name="T16" fmla="*/ 241 w 296"/>
                  <a:gd name="T1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44">
                    <a:moveTo>
                      <a:pt x="241" y="0"/>
                    </a:moveTo>
                    <a:lnTo>
                      <a:pt x="107" y="137"/>
                    </a:lnTo>
                    <a:lnTo>
                      <a:pt x="55" y="85"/>
                    </a:lnTo>
                    <a:lnTo>
                      <a:pt x="0" y="139"/>
                    </a:lnTo>
                    <a:lnTo>
                      <a:pt x="52" y="189"/>
                    </a:lnTo>
                    <a:lnTo>
                      <a:pt x="107" y="244"/>
                    </a:lnTo>
                    <a:lnTo>
                      <a:pt x="159" y="189"/>
                    </a:lnTo>
                    <a:lnTo>
                      <a:pt x="296" y="54"/>
                    </a:lnTo>
                    <a:lnTo>
                      <a:pt x="2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92" name="Freeform 130"/>
              <p:cNvSpPr/>
              <p:nvPr/>
            </p:nvSpPr>
            <p:spPr bwMode="auto">
              <a:xfrm>
                <a:off x="-5813425" y="2943225"/>
                <a:ext cx="560388" cy="131763"/>
              </a:xfrm>
              <a:custGeom>
                <a:avLst/>
                <a:gdLst>
                  <a:gd name="T0" fmla="*/ 353 w 353"/>
                  <a:gd name="T1" fmla="*/ 0 h 83"/>
                  <a:gd name="T2" fmla="*/ 322 w 353"/>
                  <a:gd name="T3" fmla="*/ 0 h 83"/>
                  <a:gd name="T4" fmla="*/ 322 w 353"/>
                  <a:gd name="T5" fmla="*/ 52 h 83"/>
                  <a:gd name="T6" fmla="*/ 33 w 353"/>
                  <a:gd name="T7" fmla="*/ 52 h 83"/>
                  <a:gd name="T8" fmla="*/ 33 w 353"/>
                  <a:gd name="T9" fmla="*/ 0 h 83"/>
                  <a:gd name="T10" fmla="*/ 0 w 353"/>
                  <a:gd name="T11" fmla="*/ 0 h 83"/>
                  <a:gd name="T12" fmla="*/ 0 w 353"/>
                  <a:gd name="T13" fmla="*/ 83 h 83"/>
                  <a:gd name="T14" fmla="*/ 353 w 353"/>
                  <a:gd name="T15" fmla="*/ 83 h 83"/>
                  <a:gd name="T16" fmla="*/ 353 w 353"/>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83">
                    <a:moveTo>
                      <a:pt x="353" y="0"/>
                    </a:moveTo>
                    <a:lnTo>
                      <a:pt x="322" y="0"/>
                    </a:lnTo>
                    <a:lnTo>
                      <a:pt x="322" y="52"/>
                    </a:lnTo>
                    <a:lnTo>
                      <a:pt x="33" y="52"/>
                    </a:lnTo>
                    <a:lnTo>
                      <a:pt x="33" y="0"/>
                    </a:lnTo>
                    <a:lnTo>
                      <a:pt x="0" y="0"/>
                    </a:lnTo>
                    <a:lnTo>
                      <a:pt x="0" y="83"/>
                    </a:lnTo>
                    <a:lnTo>
                      <a:pt x="353" y="83"/>
                    </a:lnTo>
                    <a:lnTo>
                      <a:pt x="3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93" name="Freeform 131"/>
              <p:cNvSpPr/>
              <p:nvPr/>
            </p:nvSpPr>
            <p:spPr bwMode="auto">
              <a:xfrm>
                <a:off x="-5734050" y="2544762"/>
                <a:ext cx="412750" cy="439738"/>
              </a:xfrm>
              <a:custGeom>
                <a:avLst/>
                <a:gdLst>
                  <a:gd name="T0" fmla="*/ 45 w 260"/>
                  <a:gd name="T1" fmla="*/ 116 h 277"/>
                  <a:gd name="T2" fmla="*/ 0 w 260"/>
                  <a:gd name="T3" fmla="*/ 116 h 277"/>
                  <a:gd name="T4" fmla="*/ 130 w 260"/>
                  <a:gd name="T5" fmla="*/ 277 h 277"/>
                  <a:gd name="T6" fmla="*/ 260 w 260"/>
                  <a:gd name="T7" fmla="*/ 116 h 277"/>
                  <a:gd name="T8" fmla="*/ 215 w 260"/>
                  <a:gd name="T9" fmla="*/ 116 h 277"/>
                  <a:gd name="T10" fmla="*/ 215 w 260"/>
                  <a:gd name="T11" fmla="*/ 0 h 277"/>
                  <a:gd name="T12" fmla="*/ 45 w 260"/>
                  <a:gd name="T13" fmla="*/ 0 h 277"/>
                  <a:gd name="T14" fmla="*/ 45 w 260"/>
                  <a:gd name="T15" fmla="*/ 116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277">
                    <a:moveTo>
                      <a:pt x="45" y="116"/>
                    </a:moveTo>
                    <a:lnTo>
                      <a:pt x="0" y="116"/>
                    </a:lnTo>
                    <a:lnTo>
                      <a:pt x="130" y="277"/>
                    </a:lnTo>
                    <a:lnTo>
                      <a:pt x="260" y="116"/>
                    </a:lnTo>
                    <a:lnTo>
                      <a:pt x="215" y="116"/>
                    </a:lnTo>
                    <a:lnTo>
                      <a:pt x="215" y="0"/>
                    </a:lnTo>
                    <a:lnTo>
                      <a:pt x="45" y="0"/>
                    </a:lnTo>
                    <a:lnTo>
                      <a:pt x="45" y="1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94" name="Oval 133"/>
              <p:cNvSpPr>
                <a:spLocks noChangeArrowheads="1"/>
              </p:cNvSpPr>
              <p:nvPr/>
            </p:nvSpPr>
            <p:spPr bwMode="auto">
              <a:xfrm>
                <a:off x="-3303588" y="7318375"/>
                <a:ext cx="165100" cy="165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95" name="Freeform 134"/>
              <p:cNvSpPr>
                <a:spLocks noEditPoints="1"/>
              </p:cNvSpPr>
              <p:nvPr/>
            </p:nvSpPr>
            <p:spPr bwMode="auto">
              <a:xfrm>
                <a:off x="-3379788" y="7239000"/>
                <a:ext cx="312738" cy="458788"/>
              </a:xfrm>
              <a:custGeom>
                <a:avLst/>
                <a:gdLst>
                  <a:gd name="T0" fmla="*/ 83 w 83"/>
                  <a:gd name="T1" fmla="*/ 0 h 122"/>
                  <a:gd name="T2" fmla="*/ 42 w 83"/>
                  <a:gd name="T3" fmla="*/ 0 h 122"/>
                  <a:gd name="T4" fmla="*/ 42 w 83"/>
                  <a:gd name="T5" fmla="*/ 10 h 122"/>
                  <a:gd name="T6" fmla="*/ 42 w 83"/>
                  <a:gd name="T7" fmla="*/ 10 h 122"/>
                  <a:gd name="T8" fmla="*/ 74 w 83"/>
                  <a:gd name="T9" fmla="*/ 43 h 122"/>
                  <a:gd name="T10" fmla="*/ 42 w 83"/>
                  <a:gd name="T11" fmla="*/ 75 h 122"/>
                  <a:gd name="T12" fmla="*/ 42 w 83"/>
                  <a:gd name="T13" fmla="*/ 75 h 122"/>
                  <a:gd name="T14" fmla="*/ 42 w 83"/>
                  <a:gd name="T15" fmla="*/ 75 h 122"/>
                  <a:gd name="T16" fmla="*/ 42 w 83"/>
                  <a:gd name="T17" fmla="*/ 89 h 122"/>
                  <a:gd name="T18" fmla="*/ 42 w 83"/>
                  <a:gd name="T19" fmla="*/ 89 h 122"/>
                  <a:gd name="T20" fmla="*/ 53 w 83"/>
                  <a:gd name="T21" fmla="*/ 100 h 122"/>
                  <a:gd name="T22" fmla="*/ 42 w 83"/>
                  <a:gd name="T23" fmla="*/ 111 h 122"/>
                  <a:gd name="T24" fmla="*/ 42 w 83"/>
                  <a:gd name="T25" fmla="*/ 111 h 122"/>
                  <a:gd name="T26" fmla="*/ 42 w 83"/>
                  <a:gd name="T27" fmla="*/ 111 h 122"/>
                  <a:gd name="T28" fmla="*/ 42 w 83"/>
                  <a:gd name="T29" fmla="*/ 122 h 122"/>
                  <a:gd name="T30" fmla="*/ 83 w 83"/>
                  <a:gd name="T31" fmla="*/ 122 h 122"/>
                  <a:gd name="T32" fmla="*/ 83 w 83"/>
                  <a:gd name="T33" fmla="*/ 0 h 122"/>
                  <a:gd name="T34" fmla="*/ 42 w 83"/>
                  <a:gd name="T35" fmla="*/ 0 h 122"/>
                  <a:gd name="T36" fmla="*/ 0 w 83"/>
                  <a:gd name="T37" fmla="*/ 0 h 122"/>
                  <a:gd name="T38" fmla="*/ 0 w 83"/>
                  <a:gd name="T39" fmla="*/ 122 h 122"/>
                  <a:gd name="T40" fmla="*/ 42 w 83"/>
                  <a:gd name="T41" fmla="*/ 122 h 122"/>
                  <a:gd name="T42" fmla="*/ 42 w 83"/>
                  <a:gd name="T43" fmla="*/ 111 h 122"/>
                  <a:gd name="T44" fmla="*/ 31 w 83"/>
                  <a:gd name="T45" fmla="*/ 100 h 122"/>
                  <a:gd name="T46" fmla="*/ 42 w 83"/>
                  <a:gd name="T47" fmla="*/ 89 h 122"/>
                  <a:gd name="T48" fmla="*/ 42 w 83"/>
                  <a:gd name="T49" fmla="*/ 75 h 122"/>
                  <a:gd name="T50" fmla="*/ 10 w 83"/>
                  <a:gd name="T51" fmla="*/ 43 h 122"/>
                  <a:gd name="T52" fmla="*/ 42 w 83"/>
                  <a:gd name="T53" fmla="*/ 10 h 122"/>
                  <a:gd name="T54" fmla="*/ 42 w 83"/>
                  <a:gd name="T5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22">
                    <a:moveTo>
                      <a:pt x="83" y="0"/>
                    </a:moveTo>
                    <a:cubicBezTo>
                      <a:pt x="42" y="0"/>
                      <a:pt x="42" y="0"/>
                      <a:pt x="42" y="0"/>
                    </a:cubicBezTo>
                    <a:cubicBezTo>
                      <a:pt x="42" y="10"/>
                      <a:pt x="42" y="10"/>
                      <a:pt x="42" y="10"/>
                    </a:cubicBezTo>
                    <a:cubicBezTo>
                      <a:pt x="42" y="10"/>
                      <a:pt x="42" y="10"/>
                      <a:pt x="42" y="10"/>
                    </a:cubicBezTo>
                    <a:cubicBezTo>
                      <a:pt x="60" y="10"/>
                      <a:pt x="74" y="25"/>
                      <a:pt x="74" y="43"/>
                    </a:cubicBezTo>
                    <a:cubicBezTo>
                      <a:pt x="74" y="60"/>
                      <a:pt x="60" y="75"/>
                      <a:pt x="42" y="75"/>
                    </a:cubicBezTo>
                    <a:cubicBezTo>
                      <a:pt x="42" y="75"/>
                      <a:pt x="42" y="75"/>
                      <a:pt x="42" y="75"/>
                    </a:cubicBezTo>
                    <a:cubicBezTo>
                      <a:pt x="42" y="75"/>
                      <a:pt x="42" y="75"/>
                      <a:pt x="42" y="75"/>
                    </a:cubicBezTo>
                    <a:cubicBezTo>
                      <a:pt x="42" y="89"/>
                      <a:pt x="42" y="89"/>
                      <a:pt x="42" y="89"/>
                    </a:cubicBezTo>
                    <a:cubicBezTo>
                      <a:pt x="42" y="89"/>
                      <a:pt x="42" y="89"/>
                      <a:pt x="42" y="89"/>
                    </a:cubicBezTo>
                    <a:cubicBezTo>
                      <a:pt x="48" y="89"/>
                      <a:pt x="53" y="94"/>
                      <a:pt x="53" y="100"/>
                    </a:cubicBezTo>
                    <a:cubicBezTo>
                      <a:pt x="53" y="106"/>
                      <a:pt x="48" y="111"/>
                      <a:pt x="42" y="111"/>
                    </a:cubicBezTo>
                    <a:cubicBezTo>
                      <a:pt x="42" y="111"/>
                      <a:pt x="42" y="111"/>
                      <a:pt x="42" y="111"/>
                    </a:cubicBezTo>
                    <a:cubicBezTo>
                      <a:pt x="42" y="111"/>
                      <a:pt x="42" y="111"/>
                      <a:pt x="42" y="111"/>
                    </a:cubicBezTo>
                    <a:cubicBezTo>
                      <a:pt x="42" y="122"/>
                      <a:pt x="42" y="122"/>
                      <a:pt x="42" y="122"/>
                    </a:cubicBezTo>
                    <a:cubicBezTo>
                      <a:pt x="83" y="122"/>
                      <a:pt x="83" y="122"/>
                      <a:pt x="83" y="122"/>
                    </a:cubicBezTo>
                    <a:lnTo>
                      <a:pt x="83" y="0"/>
                    </a:lnTo>
                    <a:close/>
                    <a:moveTo>
                      <a:pt x="42" y="0"/>
                    </a:moveTo>
                    <a:cubicBezTo>
                      <a:pt x="0" y="0"/>
                      <a:pt x="0" y="0"/>
                      <a:pt x="0" y="0"/>
                    </a:cubicBezTo>
                    <a:cubicBezTo>
                      <a:pt x="0" y="122"/>
                      <a:pt x="0" y="122"/>
                      <a:pt x="0" y="122"/>
                    </a:cubicBezTo>
                    <a:cubicBezTo>
                      <a:pt x="42" y="122"/>
                      <a:pt x="42" y="122"/>
                      <a:pt x="42" y="122"/>
                    </a:cubicBezTo>
                    <a:cubicBezTo>
                      <a:pt x="42" y="111"/>
                      <a:pt x="42" y="111"/>
                      <a:pt x="42" y="111"/>
                    </a:cubicBezTo>
                    <a:cubicBezTo>
                      <a:pt x="36" y="111"/>
                      <a:pt x="31" y="106"/>
                      <a:pt x="31" y="100"/>
                    </a:cubicBezTo>
                    <a:cubicBezTo>
                      <a:pt x="31" y="94"/>
                      <a:pt x="36" y="89"/>
                      <a:pt x="42" y="89"/>
                    </a:cubicBezTo>
                    <a:cubicBezTo>
                      <a:pt x="42" y="75"/>
                      <a:pt x="42" y="75"/>
                      <a:pt x="42" y="75"/>
                    </a:cubicBezTo>
                    <a:cubicBezTo>
                      <a:pt x="24" y="75"/>
                      <a:pt x="10" y="60"/>
                      <a:pt x="10" y="43"/>
                    </a:cubicBezTo>
                    <a:cubicBezTo>
                      <a:pt x="10" y="25"/>
                      <a:pt x="24" y="10"/>
                      <a:pt x="42" y="10"/>
                    </a:cubicBezTo>
                    <a:lnTo>
                      <a:pt x="4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96" name="Freeform 135"/>
              <p:cNvSpPr/>
              <p:nvPr/>
            </p:nvSpPr>
            <p:spPr bwMode="auto">
              <a:xfrm>
                <a:off x="-3698875" y="7189788"/>
                <a:ext cx="63500" cy="30163"/>
              </a:xfrm>
              <a:custGeom>
                <a:avLst/>
                <a:gdLst>
                  <a:gd name="T0" fmla="*/ 17 w 17"/>
                  <a:gd name="T1" fmla="*/ 6 h 8"/>
                  <a:gd name="T2" fmla="*/ 10 w 17"/>
                  <a:gd name="T3" fmla="*/ 0 h 8"/>
                  <a:gd name="T4" fmla="*/ 7 w 17"/>
                  <a:gd name="T5" fmla="*/ 0 h 8"/>
                  <a:gd name="T6" fmla="*/ 0 w 17"/>
                  <a:gd name="T7" fmla="*/ 6 h 8"/>
                  <a:gd name="T8" fmla="*/ 0 w 17"/>
                  <a:gd name="T9" fmla="*/ 8 h 8"/>
                  <a:gd name="T10" fmla="*/ 16 w 17"/>
                  <a:gd name="T11" fmla="*/ 8 h 8"/>
                  <a:gd name="T12" fmla="*/ 17 w 17"/>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6"/>
                    </a:moveTo>
                    <a:cubicBezTo>
                      <a:pt x="17" y="3"/>
                      <a:pt x="14" y="0"/>
                      <a:pt x="10" y="0"/>
                    </a:cubicBezTo>
                    <a:cubicBezTo>
                      <a:pt x="7" y="0"/>
                      <a:pt x="7" y="0"/>
                      <a:pt x="7" y="0"/>
                    </a:cubicBezTo>
                    <a:cubicBezTo>
                      <a:pt x="3" y="0"/>
                      <a:pt x="0" y="3"/>
                      <a:pt x="0" y="6"/>
                    </a:cubicBezTo>
                    <a:cubicBezTo>
                      <a:pt x="0" y="7"/>
                      <a:pt x="0" y="8"/>
                      <a:pt x="0" y="8"/>
                    </a:cubicBezTo>
                    <a:cubicBezTo>
                      <a:pt x="16" y="8"/>
                      <a:pt x="16" y="8"/>
                      <a:pt x="16" y="8"/>
                    </a:cubicBezTo>
                    <a:cubicBezTo>
                      <a:pt x="17" y="8"/>
                      <a:pt x="17" y="7"/>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97" name="Freeform 136"/>
              <p:cNvSpPr>
                <a:spLocks noEditPoints="1"/>
              </p:cNvSpPr>
              <p:nvPr/>
            </p:nvSpPr>
            <p:spPr bwMode="auto">
              <a:xfrm>
                <a:off x="-3735388" y="7239000"/>
                <a:ext cx="311150" cy="458788"/>
              </a:xfrm>
              <a:custGeom>
                <a:avLst/>
                <a:gdLst>
                  <a:gd name="T0" fmla="*/ 42 w 83"/>
                  <a:gd name="T1" fmla="*/ 122 h 122"/>
                  <a:gd name="T2" fmla="*/ 83 w 83"/>
                  <a:gd name="T3" fmla="*/ 122 h 122"/>
                  <a:gd name="T4" fmla="*/ 83 w 83"/>
                  <a:gd name="T5" fmla="*/ 0 h 122"/>
                  <a:gd name="T6" fmla="*/ 42 w 83"/>
                  <a:gd name="T7" fmla="*/ 0 h 122"/>
                  <a:gd name="T8" fmla="*/ 42 w 83"/>
                  <a:gd name="T9" fmla="*/ 10 h 122"/>
                  <a:gd name="T10" fmla="*/ 42 w 83"/>
                  <a:gd name="T11" fmla="*/ 10 h 122"/>
                  <a:gd name="T12" fmla="*/ 42 w 83"/>
                  <a:gd name="T13" fmla="*/ 10 h 122"/>
                  <a:gd name="T14" fmla="*/ 74 w 83"/>
                  <a:gd name="T15" fmla="*/ 43 h 122"/>
                  <a:gd name="T16" fmla="*/ 42 w 83"/>
                  <a:gd name="T17" fmla="*/ 75 h 122"/>
                  <a:gd name="T18" fmla="*/ 42 w 83"/>
                  <a:gd name="T19" fmla="*/ 75 h 122"/>
                  <a:gd name="T20" fmla="*/ 42 w 83"/>
                  <a:gd name="T21" fmla="*/ 89 h 122"/>
                  <a:gd name="T22" fmla="*/ 42 w 83"/>
                  <a:gd name="T23" fmla="*/ 89 h 122"/>
                  <a:gd name="T24" fmla="*/ 53 w 83"/>
                  <a:gd name="T25" fmla="*/ 100 h 122"/>
                  <a:gd name="T26" fmla="*/ 42 w 83"/>
                  <a:gd name="T27" fmla="*/ 111 h 122"/>
                  <a:gd name="T28" fmla="*/ 42 w 83"/>
                  <a:gd name="T29" fmla="*/ 111 h 122"/>
                  <a:gd name="T30" fmla="*/ 42 w 83"/>
                  <a:gd name="T31" fmla="*/ 111 h 122"/>
                  <a:gd name="T32" fmla="*/ 42 w 83"/>
                  <a:gd name="T33" fmla="*/ 122 h 122"/>
                  <a:gd name="T34" fmla="*/ 0 w 83"/>
                  <a:gd name="T35" fmla="*/ 122 h 122"/>
                  <a:gd name="T36" fmla="*/ 42 w 83"/>
                  <a:gd name="T37" fmla="*/ 122 h 122"/>
                  <a:gd name="T38" fmla="*/ 42 w 83"/>
                  <a:gd name="T39" fmla="*/ 111 h 122"/>
                  <a:gd name="T40" fmla="*/ 31 w 83"/>
                  <a:gd name="T41" fmla="*/ 100 h 122"/>
                  <a:gd name="T42" fmla="*/ 42 w 83"/>
                  <a:gd name="T43" fmla="*/ 89 h 122"/>
                  <a:gd name="T44" fmla="*/ 42 w 83"/>
                  <a:gd name="T45" fmla="*/ 75 h 122"/>
                  <a:gd name="T46" fmla="*/ 9 w 83"/>
                  <a:gd name="T47" fmla="*/ 43 h 122"/>
                  <a:gd name="T48" fmla="*/ 42 w 83"/>
                  <a:gd name="T49" fmla="*/ 10 h 122"/>
                  <a:gd name="T50" fmla="*/ 42 w 83"/>
                  <a:gd name="T51" fmla="*/ 0 h 122"/>
                  <a:gd name="T52" fmla="*/ 20 w 83"/>
                  <a:gd name="T53" fmla="*/ 0 h 122"/>
                  <a:gd name="T54" fmla="*/ 16 w 83"/>
                  <a:gd name="T55" fmla="*/ 0 h 122"/>
                  <a:gd name="T56" fmla="*/ 0 w 83"/>
                  <a:gd name="T57" fmla="*/ 0 h 122"/>
                  <a:gd name="T58" fmla="*/ 0 w 83"/>
                  <a:gd name="T5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122">
                    <a:moveTo>
                      <a:pt x="42" y="122"/>
                    </a:moveTo>
                    <a:cubicBezTo>
                      <a:pt x="83" y="122"/>
                      <a:pt x="83" y="122"/>
                      <a:pt x="83" y="122"/>
                    </a:cubicBezTo>
                    <a:cubicBezTo>
                      <a:pt x="83" y="0"/>
                      <a:pt x="83" y="0"/>
                      <a:pt x="83" y="0"/>
                    </a:cubicBezTo>
                    <a:cubicBezTo>
                      <a:pt x="42" y="0"/>
                      <a:pt x="42" y="0"/>
                      <a:pt x="42" y="0"/>
                    </a:cubicBezTo>
                    <a:cubicBezTo>
                      <a:pt x="42" y="10"/>
                      <a:pt x="42" y="10"/>
                      <a:pt x="42" y="10"/>
                    </a:cubicBezTo>
                    <a:cubicBezTo>
                      <a:pt x="42" y="10"/>
                      <a:pt x="42" y="10"/>
                      <a:pt x="42" y="10"/>
                    </a:cubicBezTo>
                    <a:cubicBezTo>
                      <a:pt x="42" y="10"/>
                      <a:pt x="42" y="10"/>
                      <a:pt x="42" y="10"/>
                    </a:cubicBezTo>
                    <a:cubicBezTo>
                      <a:pt x="60" y="10"/>
                      <a:pt x="74" y="25"/>
                      <a:pt x="74" y="43"/>
                    </a:cubicBezTo>
                    <a:cubicBezTo>
                      <a:pt x="74" y="60"/>
                      <a:pt x="60" y="75"/>
                      <a:pt x="42" y="75"/>
                    </a:cubicBezTo>
                    <a:cubicBezTo>
                      <a:pt x="42" y="75"/>
                      <a:pt x="42" y="75"/>
                      <a:pt x="42" y="75"/>
                    </a:cubicBezTo>
                    <a:cubicBezTo>
                      <a:pt x="42" y="89"/>
                      <a:pt x="42" y="89"/>
                      <a:pt x="42" y="89"/>
                    </a:cubicBezTo>
                    <a:cubicBezTo>
                      <a:pt x="42" y="89"/>
                      <a:pt x="42" y="89"/>
                      <a:pt x="42" y="89"/>
                    </a:cubicBezTo>
                    <a:cubicBezTo>
                      <a:pt x="48" y="89"/>
                      <a:pt x="53" y="94"/>
                      <a:pt x="53" y="100"/>
                    </a:cubicBezTo>
                    <a:cubicBezTo>
                      <a:pt x="53" y="106"/>
                      <a:pt x="48" y="111"/>
                      <a:pt x="42" y="111"/>
                    </a:cubicBezTo>
                    <a:cubicBezTo>
                      <a:pt x="42" y="111"/>
                      <a:pt x="42" y="111"/>
                      <a:pt x="42" y="111"/>
                    </a:cubicBezTo>
                    <a:cubicBezTo>
                      <a:pt x="42" y="111"/>
                      <a:pt x="42" y="111"/>
                      <a:pt x="42" y="111"/>
                    </a:cubicBezTo>
                    <a:lnTo>
                      <a:pt x="42" y="122"/>
                    </a:lnTo>
                    <a:close/>
                    <a:moveTo>
                      <a:pt x="0" y="122"/>
                    </a:moveTo>
                    <a:cubicBezTo>
                      <a:pt x="42" y="122"/>
                      <a:pt x="42" y="122"/>
                      <a:pt x="42" y="122"/>
                    </a:cubicBezTo>
                    <a:cubicBezTo>
                      <a:pt x="42" y="111"/>
                      <a:pt x="42" y="111"/>
                      <a:pt x="42" y="111"/>
                    </a:cubicBezTo>
                    <a:cubicBezTo>
                      <a:pt x="36" y="111"/>
                      <a:pt x="31" y="106"/>
                      <a:pt x="31" y="100"/>
                    </a:cubicBezTo>
                    <a:cubicBezTo>
                      <a:pt x="31" y="94"/>
                      <a:pt x="36" y="89"/>
                      <a:pt x="42" y="89"/>
                    </a:cubicBezTo>
                    <a:cubicBezTo>
                      <a:pt x="42" y="75"/>
                      <a:pt x="42" y="75"/>
                      <a:pt x="42" y="75"/>
                    </a:cubicBezTo>
                    <a:cubicBezTo>
                      <a:pt x="24" y="75"/>
                      <a:pt x="9" y="60"/>
                      <a:pt x="9" y="43"/>
                    </a:cubicBezTo>
                    <a:cubicBezTo>
                      <a:pt x="9" y="25"/>
                      <a:pt x="24" y="10"/>
                      <a:pt x="42" y="10"/>
                    </a:cubicBezTo>
                    <a:cubicBezTo>
                      <a:pt x="42" y="0"/>
                      <a:pt x="42" y="0"/>
                      <a:pt x="42" y="0"/>
                    </a:cubicBezTo>
                    <a:cubicBezTo>
                      <a:pt x="20" y="0"/>
                      <a:pt x="20" y="0"/>
                      <a:pt x="20" y="0"/>
                    </a:cubicBezTo>
                    <a:cubicBezTo>
                      <a:pt x="16" y="0"/>
                      <a:pt x="16" y="0"/>
                      <a:pt x="16" y="0"/>
                    </a:cubicBezTo>
                    <a:cubicBezTo>
                      <a:pt x="0" y="0"/>
                      <a:pt x="0" y="0"/>
                      <a:pt x="0" y="0"/>
                    </a:cubicBezTo>
                    <a:lnTo>
                      <a:pt x="0"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98" name="Oval 137"/>
              <p:cNvSpPr>
                <a:spLocks noChangeArrowheads="1"/>
              </p:cNvSpPr>
              <p:nvPr/>
            </p:nvSpPr>
            <p:spPr bwMode="auto">
              <a:xfrm>
                <a:off x="-3660775" y="7318375"/>
                <a:ext cx="165100" cy="165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99" name="Freeform 138"/>
              <p:cNvSpPr>
                <a:spLocks noEditPoints="1"/>
              </p:cNvSpPr>
              <p:nvPr/>
            </p:nvSpPr>
            <p:spPr bwMode="auto">
              <a:xfrm>
                <a:off x="-6011863" y="4824413"/>
                <a:ext cx="563563" cy="525463"/>
              </a:xfrm>
              <a:custGeom>
                <a:avLst/>
                <a:gdLst>
                  <a:gd name="T0" fmla="*/ 141 w 150"/>
                  <a:gd name="T1" fmla="*/ 140 h 140"/>
                  <a:gd name="T2" fmla="*/ 141 w 150"/>
                  <a:gd name="T3" fmla="*/ 129 h 140"/>
                  <a:gd name="T4" fmla="*/ 150 w 150"/>
                  <a:gd name="T5" fmla="*/ 22 h 140"/>
                  <a:gd name="T6" fmla="*/ 131 w 150"/>
                  <a:gd name="T7" fmla="*/ 38 h 140"/>
                  <a:gd name="T8" fmla="*/ 131 w 150"/>
                  <a:gd name="T9" fmla="*/ 55 h 140"/>
                  <a:gd name="T10" fmla="*/ 131 w 150"/>
                  <a:gd name="T11" fmla="*/ 67 h 140"/>
                  <a:gd name="T12" fmla="*/ 131 w 150"/>
                  <a:gd name="T13" fmla="*/ 84 h 140"/>
                  <a:gd name="T14" fmla="*/ 65 w 150"/>
                  <a:gd name="T15" fmla="*/ 7 h 140"/>
                  <a:gd name="T16" fmla="*/ 63 w 150"/>
                  <a:gd name="T17" fmla="*/ 9 h 140"/>
                  <a:gd name="T18" fmla="*/ 63 w 150"/>
                  <a:gd name="T19" fmla="*/ 129 h 140"/>
                  <a:gd name="T20" fmla="*/ 122 w 150"/>
                  <a:gd name="T21" fmla="*/ 129 h 140"/>
                  <a:gd name="T22" fmla="*/ 131 w 150"/>
                  <a:gd name="T23" fmla="*/ 140 h 140"/>
                  <a:gd name="T24" fmla="*/ 123 w 150"/>
                  <a:gd name="T25" fmla="*/ 75 h 140"/>
                  <a:gd name="T26" fmla="*/ 131 w 150"/>
                  <a:gd name="T27" fmla="*/ 55 h 140"/>
                  <a:gd name="T28" fmla="*/ 123 w 150"/>
                  <a:gd name="T29" fmla="*/ 47 h 140"/>
                  <a:gd name="T30" fmla="*/ 131 w 150"/>
                  <a:gd name="T31" fmla="*/ 22 h 140"/>
                  <a:gd name="T32" fmla="*/ 63 w 150"/>
                  <a:gd name="T33" fmla="*/ 35 h 140"/>
                  <a:gd name="T34" fmla="*/ 108 w 150"/>
                  <a:gd name="T35" fmla="*/ 115 h 140"/>
                  <a:gd name="T36" fmla="*/ 63 w 150"/>
                  <a:gd name="T37" fmla="*/ 115 h 140"/>
                  <a:gd name="T38" fmla="*/ 131 w 150"/>
                  <a:gd name="T39" fmla="*/ 67 h 140"/>
                  <a:gd name="T40" fmla="*/ 63 w 150"/>
                  <a:gd name="T41" fmla="*/ 5 h 140"/>
                  <a:gd name="T42" fmla="*/ 33 w 150"/>
                  <a:gd name="T43" fmla="*/ 20 h 140"/>
                  <a:gd name="T44" fmla="*/ 0 w 150"/>
                  <a:gd name="T45" fmla="*/ 7 h 140"/>
                  <a:gd name="T46" fmla="*/ 20 w 150"/>
                  <a:gd name="T47" fmla="*/ 22 h 140"/>
                  <a:gd name="T48" fmla="*/ 3 w 150"/>
                  <a:gd name="T49" fmla="*/ 129 h 140"/>
                  <a:gd name="T50" fmla="*/ 14 w 150"/>
                  <a:gd name="T51" fmla="*/ 129 h 140"/>
                  <a:gd name="T52" fmla="*/ 33 w 150"/>
                  <a:gd name="T53" fmla="*/ 140 h 140"/>
                  <a:gd name="T54" fmla="*/ 33 w 150"/>
                  <a:gd name="T55" fmla="*/ 129 h 140"/>
                  <a:gd name="T56" fmla="*/ 63 w 150"/>
                  <a:gd name="T57" fmla="*/ 115 h 140"/>
                  <a:gd name="T58" fmla="*/ 17 w 150"/>
                  <a:gd name="T59" fmla="*/ 35 h 140"/>
                  <a:gd name="T60" fmla="*/ 63 w 150"/>
                  <a:gd name="T61" fmla="*/ 22 h 140"/>
                  <a:gd name="T62" fmla="*/ 46 w 150"/>
                  <a:gd name="T63" fmla="*/ 21 h 140"/>
                  <a:gd name="T64" fmla="*/ 63 w 150"/>
                  <a:gd name="T65" fmla="*/ 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0" h="140">
                    <a:moveTo>
                      <a:pt x="131" y="140"/>
                    </a:moveTo>
                    <a:cubicBezTo>
                      <a:pt x="141" y="140"/>
                      <a:pt x="141" y="140"/>
                      <a:pt x="141" y="140"/>
                    </a:cubicBezTo>
                    <a:cubicBezTo>
                      <a:pt x="141" y="129"/>
                      <a:pt x="141" y="129"/>
                      <a:pt x="141" y="129"/>
                    </a:cubicBezTo>
                    <a:cubicBezTo>
                      <a:pt x="141" y="129"/>
                      <a:pt x="141" y="129"/>
                      <a:pt x="141" y="129"/>
                    </a:cubicBezTo>
                    <a:cubicBezTo>
                      <a:pt x="150" y="129"/>
                      <a:pt x="150" y="129"/>
                      <a:pt x="150" y="129"/>
                    </a:cubicBezTo>
                    <a:cubicBezTo>
                      <a:pt x="150" y="22"/>
                      <a:pt x="150" y="22"/>
                      <a:pt x="150" y="22"/>
                    </a:cubicBezTo>
                    <a:cubicBezTo>
                      <a:pt x="131" y="22"/>
                      <a:pt x="131" y="22"/>
                      <a:pt x="131" y="22"/>
                    </a:cubicBezTo>
                    <a:cubicBezTo>
                      <a:pt x="131" y="38"/>
                      <a:pt x="131" y="38"/>
                      <a:pt x="131" y="38"/>
                    </a:cubicBezTo>
                    <a:cubicBezTo>
                      <a:pt x="136" y="38"/>
                      <a:pt x="140" y="42"/>
                      <a:pt x="140" y="47"/>
                    </a:cubicBezTo>
                    <a:cubicBezTo>
                      <a:pt x="140" y="51"/>
                      <a:pt x="136" y="55"/>
                      <a:pt x="131" y="55"/>
                    </a:cubicBezTo>
                    <a:cubicBezTo>
                      <a:pt x="131" y="67"/>
                      <a:pt x="131" y="67"/>
                      <a:pt x="131" y="67"/>
                    </a:cubicBezTo>
                    <a:cubicBezTo>
                      <a:pt x="131" y="67"/>
                      <a:pt x="131" y="67"/>
                      <a:pt x="131" y="67"/>
                    </a:cubicBezTo>
                    <a:cubicBezTo>
                      <a:pt x="136" y="67"/>
                      <a:pt x="140" y="71"/>
                      <a:pt x="140" y="75"/>
                    </a:cubicBezTo>
                    <a:cubicBezTo>
                      <a:pt x="140" y="80"/>
                      <a:pt x="136" y="84"/>
                      <a:pt x="131" y="84"/>
                    </a:cubicBezTo>
                    <a:lnTo>
                      <a:pt x="131" y="140"/>
                    </a:lnTo>
                    <a:close/>
                    <a:moveTo>
                      <a:pt x="65" y="7"/>
                    </a:moveTo>
                    <a:cubicBezTo>
                      <a:pt x="63" y="5"/>
                      <a:pt x="63" y="5"/>
                      <a:pt x="63" y="5"/>
                    </a:cubicBezTo>
                    <a:cubicBezTo>
                      <a:pt x="63" y="9"/>
                      <a:pt x="63" y="9"/>
                      <a:pt x="63" y="9"/>
                    </a:cubicBezTo>
                    <a:cubicBezTo>
                      <a:pt x="65" y="7"/>
                      <a:pt x="65" y="7"/>
                      <a:pt x="65" y="7"/>
                    </a:cubicBezTo>
                    <a:close/>
                    <a:moveTo>
                      <a:pt x="63" y="129"/>
                    </a:moveTo>
                    <a:cubicBezTo>
                      <a:pt x="122" y="129"/>
                      <a:pt x="122" y="129"/>
                      <a:pt x="122" y="129"/>
                    </a:cubicBezTo>
                    <a:cubicBezTo>
                      <a:pt x="122" y="129"/>
                      <a:pt x="122" y="129"/>
                      <a:pt x="122" y="129"/>
                    </a:cubicBezTo>
                    <a:cubicBezTo>
                      <a:pt x="122" y="140"/>
                      <a:pt x="122" y="140"/>
                      <a:pt x="122" y="140"/>
                    </a:cubicBezTo>
                    <a:cubicBezTo>
                      <a:pt x="131" y="140"/>
                      <a:pt x="131" y="140"/>
                      <a:pt x="131" y="140"/>
                    </a:cubicBezTo>
                    <a:cubicBezTo>
                      <a:pt x="131" y="84"/>
                      <a:pt x="131" y="84"/>
                      <a:pt x="131" y="84"/>
                    </a:cubicBezTo>
                    <a:cubicBezTo>
                      <a:pt x="127" y="84"/>
                      <a:pt x="123" y="80"/>
                      <a:pt x="123" y="75"/>
                    </a:cubicBezTo>
                    <a:cubicBezTo>
                      <a:pt x="123" y="71"/>
                      <a:pt x="127" y="67"/>
                      <a:pt x="131" y="67"/>
                    </a:cubicBezTo>
                    <a:cubicBezTo>
                      <a:pt x="131" y="55"/>
                      <a:pt x="131" y="55"/>
                      <a:pt x="131" y="55"/>
                    </a:cubicBezTo>
                    <a:cubicBezTo>
                      <a:pt x="127" y="55"/>
                      <a:pt x="123" y="51"/>
                      <a:pt x="123" y="47"/>
                    </a:cubicBezTo>
                    <a:cubicBezTo>
                      <a:pt x="123" y="47"/>
                      <a:pt x="123" y="47"/>
                      <a:pt x="123" y="47"/>
                    </a:cubicBezTo>
                    <a:cubicBezTo>
                      <a:pt x="123" y="42"/>
                      <a:pt x="127" y="38"/>
                      <a:pt x="131" y="38"/>
                    </a:cubicBezTo>
                    <a:cubicBezTo>
                      <a:pt x="131" y="22"/>
                      <a:pt x="131" y="22"/>
                      <a:pt x="131" y="22"/>
                    </a:cubicBezTo>
                    <a:cubicBezTo>
                      <a:pt x="63" y="22"/>
                      <a:pt x="63" y="22"/>
                      <a:pt x="63" y="22"/>
                    </a:cubicBezTo>
                    <a:cubicBezTo>
                      <a:pt x="63" y="35"/>
                      <a:pt x="63" y="35"/>
                      <a:pt x="63" y="35"/>
                    </a:cubicBezTo>
                    <a:cubicBezTo>
                      <a:pt x="108" y="35"/>
                      <a:pt x="108" y="35"/>
                      <a:pt x="108" y="35"/>
                    </a:cubicBezTo>
                    <a:cubicBezTo>
                      <a:pt x="108" y="115"/>
                      <a:pt x="108" y="115"/>
                      <a:pt x="108" y="115"/>
                    </a:cubicBezTo>
                    <a:cubicBezTo>
                      <a:pt x="108" y="115"/>
                      <a:pt x="108" y="115"/>
                      <a:pt x="108" y="115"/>
                    </a:cubicBezTo>
                    <a:cubicBezTo>
                      <a:pt x="63" y="115"/>
                      <a:pt x="63" y="115"/>
                      <a:pt x="63" y="115"/>
                    </a:cubicBezTo>
                    <a:cubicBezTo>
                      <a:pt x="63" y="129"/>
                      <a:pt x="63" y="129"/>
                      <a:pt x="63" y="129"/>
                    </a:cubicBezTo>
                    <a:close/>
                    <a:moveTo>
                      <a:pt x="131" y="67"/>
                    </a:moveTo>
                    <a:cubicBezTo>
                      <a:pt x="131" y="67"/>
                      <a:pt x="131" y="67"/>
                      <a:pt x="131" y="67"/>
                    </a:cubicBezTo>
                    <a:moveTo>
                      <a:pt x="63" y="5"/>
                    </a:moveTo>
                    <a:cubicBezTo>
                      <a:pt x="59" y="0"/>
                      <a:pt x="59" y="0"/>
                      <a:pt x="59" y="0"/>
                    </a:cubicBezTo>
                    <a:cubicBezTo>
                      <a:pt x="33" y="20"/>
                      <a:pt x="33" y="20"/>
                      <a:pt x="33" y="20"/>
                    </a:cubicBezTo>
                    <a:cubicBezTo>
                      <a:pt x="6" y="0"/>
                      <a:pt x="6" y="0"/>
                      <a:pt x="6" y="0"/>
                    </a:cubicBezTo>
                    <a:cubicBezTo>
                      <a:pt x="0" y="7"/>
                      <a:pt x="0" y="7"/>
                      <a:pt x="0" y="7"/>
                    </a:cubicBezTo>
                    <a:cubicBezTo>
                      <a:pt x="19" y="21"/>
                      <a:pt x="19" y="21"/>
                      <a:pt x="19" y="21"/>
                    </a:cubicBezTo>
                    <a:cubicBezTo>
                      <a:pt x="20" y="22"/>
                      <a:pt x="20" y="22"/>
                      <a:pt x="20" y="22"/>
                    </a:cubicBezTo>
                    <a:cubicBezTo>
                      <a:pt x="3" y="22"/>
                      <a:pt x="3" y="22"/>
                      <a:pt x="3" y="22"/>
                    </a:cubicBezTo>
                    <a:cubicBezTo>
                      <a:pt x="3" y="129"/>
                      <a:pt x="3" y="129"/>
                      <a:pt x="3" y="129"/>
                    </a:cubicBezTo>
                    <a:cubicBezTo>
                      <a:pt x="14" y="129"/>
                      <a:pt x="14" y="129"/>
                      <a:pt x="14" y="129"/>
                    </a:cubicBezTo>
                    <a:cubicBezTo>
                      <a:pt x="14" y="129"/>
                      <a:pt x="14" y="129"/>
                      <a:pt x="14" y="129"/>
                    </a:cubicBezTo>
                    <a:cubicBezTo>
                      <a:pt x="14" y="140"/>
                      <a:pt x="14" y="140"/>
                      <a:pt x="14" y="140"/>
                    </a:cubicBezTo>
                    <a:cubicBezTo>
                      <a:pt x="33" y="140"/>
                      <a:pt x="33" y="140"/>
                      <a:pt x="33" y="140"/>
                    </a:cubicBezTo>
                    <a:cubicBezTo>
                      <a:pt x="33" y="129"/>
                      <a:pt x="33" y="129"/>
                      <a:pt x="33" y="129"/>
                    </a:cubicBezTo>
                    <a:cubicBezTo>
                      <a:pt x="33" y="129"/>
                      <a:pt x="33" y="129"/>
                      <a:pt x="33" y="129"/>
                    </a:cubicBezTo>
                    <a:cubicBezTo>
                      <a:pt x="63" y="129"/>
                      <a:pt x="63" y="129"/>
                      <a:pt x="63" y="129"/>
                    </a:cubicBezTo>
                    <a:cubicBezTo>
                      <a:pt x="63" y="115"/>
                      <a:pt x="63" y="115"/>
                      <a:pt x="63" y="115"/>
                    </a:cubicBezTo>
                    <a:cubicBezTo>
                      <a:pt x="17" y="115"/>
                      <a:pt x="17" y="115"/>
                      <a:pt x="17" y="115"/>
                    </a:cubicBezTo>
                    <a:cubicBezTo>
                      <a:pt x="17" y="35"/>
                      <a:pt x="17" y="35"/>
                      <a:pt x="17" y="35"/>
                    </a:cubicBezTo>
                    <a:cubicBezTo>
                      <a:pt x="63" y="35"/>
                      <a:pt x="63" y="35"/>
                      <a:pt x="63" y="35"/>
                    </a:cubicBezTo>
                    <a:cubicBezTo>
                      <a:pt x="63" y="22"/>
                      <a:pt x="63" y="22"/>
                      <a:pt x="63" y="22"/>
                    </a:cubicBezTo>
                    <a:cubicBezTo>
                      <a:pt x="45" y="22"/>
                      <a:pt x="45" y="22"/>
                      <a:pt x="45" y="22"/>
                    </a:cubicBezTo>
                    <a:cubicBezTo>
                      <a:pt x="46" y="21"/>
                      <a:pt x="46" y="21"/>
                      <a:pt x="46" y="21"/>
                    </a:cubicBezTo>
                    <a:cubicBezTo>
                      <a:pt x="63" y="9"/>
                      <a:pt x="63" y="9"/>
                      <a:pt x="63" y="9"/>
                    </a:cubicBezTo>
                    <a:lnTo>
                      <a:pt x="6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00" name="Freeform 139"/>
              <p:cNvSpPr/>
              <p:nvPr/>
            </p:nvSpPr>
            <p:spPr bwMode="auto">
              <a:xfrm>
                <a:off x="-5461000" y="509587"/>
                <a:ext cx="60325" cy="57150"/>
              </a:xfrm>
              <a:custGeom>
                <a:avLst/>
                <a:gdLst>
                  <a:gd name="T0" fmla="*/ 0 w 16"/>
                  <a:gd name="T1" fmla="*/ 8 h 15"/>
                  <a:gd name="T2" fmla="*/ 3 w 16"/>
                  <a:gd name="T3" fmla="*/ 10 h 15"/>
                  <a:gd name="T4" fmla="*/ 11 w 16"/>
                  <a:gd name="T5" fmla="*/ 15 h 15"/>
                  <a:gd name="T6" fmla="*/ 16 w 16"/>
                  <a:gd name="T7" fmla="*/ 6 h 15"/>
                  <a:gd name="T8" fmla="*/ 4 w 16"/>
                  <a:gd name="T9" fmla="*/ 0 h 15"/>
                  <a:gd name="T10" fmla="*/ 0 w 16"/>
                  <a:gd name="T11" fmla="*/ 8 h 15"/>
                </a:gdLst>
                <a:ahLst/>
                <a:cxnLst>
                  <a:cxn ang="0">
                    <a:pos x="T0" y="T1"/>
                  </a:cxn>
                  <a:cxn ang="0">
                    <a:pos x="T2" y="T3"/>
                  </a:cxn>
                  <a:cxn ang="0">
                    <a:pos x="T4" y="T5"/>
                  </a:cxn>
                  <a:cxn ang="0">
                    <a:pos x="T6" y="T7"/>
                  </a:cxn>
                  <a:cxn ang="0">
                    <a:pos x="T8" y="T9"/>
                  </a:cxn>
                  <a:cxn ang="0">
                    <a:pos x="T10" y="T11"/>
                  </a:cxn>
                </a:cxnLst>
                <a:rect l="0" t="0" r="r" b="b"/>
                <a:pathLst>
                  <a:path w="16" h="15">
                    <a:moveTo>
                      <a:pt x="0" y="8"/>
                    </a:moveTo>
                    <a:cubicBezTo>
                      <a:pt x="1" y="8"/>
                      <a:pt x="2" y="9"/>
                      <a:pt x="3" y="10"/>
                    </a:cubicBezTo>
                    <a:cubicBezTo>
                      <a:pt x="6" y="11"/>
                      <a:pt x="9" y="13"/>
                      <a:pt x="11" y="15"/>
                    </a:cubicBezTo>
                    <a:cubicBezTo>
                      <a:pt x="16" y="6"/>
                      <a:pt x="16" y="6"/>
                      <a:pt x="16" y="6"/>
                    </a:cubicBezTo>
                    <a:cubicBezTo>
                      <a:pt x="4" y="0"/>
                      <a:pt x="4" y="0"/>
                      <a:pt x="4"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01" name="Freeform 140"/>
              <p:cNvSpPr/>
              <p:nvPr/>
            </p:nvSpPr>
            <p:spPr bwMode="auto">
              <a:xfrm>
                <a:off x="-5892800" y="841375"/>
                <a:ext cx="312738" cy="228600"/>
              </a:xfrm>
              <a:custGeom>
                <a:avLst/>
                <a:gdLst>
                  <a:gd name="T0" fmla="*/ 21 w 83"/>
                  <a:gd name="T1" fmla="*/ 58 h 61"/>
                  <a:gd name="T2" fmla="*/ 36 w 83"/>
                  <a:gd name="T3" fmla="*/ 61 h 61"/>
                  <a:gd name="T4" fmla="*/ 45 w 83"/>
                  <a:gd name="T5" fmla="*/ 60 h 61"/>
                  <a:gd name="T6" fmla="*/ 64 w 83"/>
                  <a:gd name="T7" fmla="*/ 45 h 61"/>
                  <a:gd name="T8" fmla="*/ 83 w 83"/>
                  <a:gd name="T9" fmla="*/ 9 h 61"/>
                  <a:gd name="T10" fmla="*/ 76 w 83"/>
                  <a:gd name="T11" fmla="*/ 2 h 61"/>
                  <a:gd name="T12" fmla="*/ 72 w 83"/>
                  <a:gd name="T13" fmla="*/ 0 h 61"/>
                  <a:gd name="T14" fmla="*/ 52 w 83"/>
                  <a:gd name="T15" fmla="*/ 38 h 61"/>
                  <a:gd name="T16" fmla="*/ 27 w 83"/>
                  <a:gd name="T17" fmla="*/ 46 h 61"/>
                  <a:gd name="T18" fmla="*/ 20 w 83"/>
                  <a:gd name="T19" fmla="*/ 21 h 61"/>
                  <a:gd name="T20" fmla="*/ 8 w 83"/>
                  <a:gd name="T21" fmla="*/ 15 h 61"/>
                  <a:gd name="T22" fmla="*/ 21 w 8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61">
                    <a:moveTo>
                      <a:pt x="21" y="58"/>
                    </a:moveTo>
                    <a:cubicBezTo>
                      <a:pt x="26" y="60"/>
                      <a:pt x="31" y="61"/>
                      <a:pt x="36" y="61"/>
                    </a:cubicBezTo>
                    <a:cubicBezTo>
                      <a:pt x="39" y="61"/>
                      <a:pt x="42" y="61"/>
                      <a:pt x="45" y="60"/>
                    </a:cubicBezTo>
                    <a:cubicBezTo>
                      <a:pt x="53" y="57"/>
                      <a:pt x="60" y="52"/>
                      <a:pt x="64" y="45"/>
                    </a:cubicBezTo>
                    <a:cubicBezTo>
                      <a:pt x="83" y="9"/>
                      <a:pt x="83" y="9"/>
                      <a:pt x="83" y="9"/>
                    </a:cubicBezTo>
                    <a:cubicBezTo>
                      <a:pt x="81" y="6"/>
                      <a:pt x="79" y="3"/>
                      <a:pt x="76" y="2"/>
                    </a:cubicBezTo>
                    <a:cubicBezTo>
                      <a:pt x="74" y="1"/>
                      <a:pt x="73" y="1"/>
                      <a:pt x="72" y="0"/>
                    </a:cubicBezTo>
                    <a:cubicBezTo>
                      <a:pt x="52" y="38"/>
                      <a:pt x="52" y="38"/>
                      <a:pt x="52" y="38"/>
                    </a:cubicBezTo>
                    <a:cubicBezTo>
                      <a:pt x="47" y="47"/>
                      <a:pt x="36" y="51"/>
                      <a:pt x="27" y="46"/>
                    </a:cubicBezTo>
                    <a:cubicBezTo>
                      <a:pt x="19" y="41"/>
                      <a:pt x="15" y="30"/>
                      <a:pt x="20" y="21"/>
                    </a:cubicBezTo>
                    <a:cubicBezTo>
                      <a:pt x="8" y="15"/>
                      <a:pt x="8" y="15"/>
                      <a:pt x="8" y="15"/>
                    </a:cubicBezTo>
                    <a:cubicBezTo>
                      <a:pt x="0" y="30"/>
                      <a:pt x="6" y="50"/>
                      <a:pt x="2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02" name="Freeform 141"/>
              <p:cNvSpPr/>
              <p:nvPr/>
            </p:nvSpPr>
            <p:spPr bwMode="auto">
              <a:xfrm>
                <a:off x="-5832475" y="533400"/>
                <a:ext cx="541338" cy="454025"/>
              </a:xfrm>
              <a:custGeom>
                <a:avLst/>
                <a:gdLst>
                  <a:gd name="T0" fmla="*/ 108 w 144"/>
                  <a:gd name="T1" fmla="*/ 13 h 121"/>
                  <a:gd name="T2" fmla="*/ 100 w 144"/>
                  <a:gd name="T3" fmla="*/ 7 h 121"/>
                  <a:gd name="T4" fmla="*/ 97 w 144"/>
                  <a:gd name="T5" fmla="*/ 6 h 121"/>
                  <a:gd name="T6" fmla="*/ 68 w 144"/>
                  <a:gd name="T7" fmla="*/ 0 h 121"/>
                  <a:gd name="T8" fmla="*/ 8 w 144"/>
                  <a:gd name="T9" fmla="*/ 36 h 121"/>
                  <a:gd name="T10" fmla="*/ 1 w 144"/>
                  <a:gd name="T11" fmla="*/ 61 h 121"/>
                  <a:gd name="T12" fmla="*/ 0 w 144"/>
                  <a:gd name="T13" fmla="*/ 65 h 121"/>
                  <a:gd name="T14" fmla="*/ 1 w 144"/>
                  <a:gd name="T15" fmla="*/ 67 h 121"/>
                  <a:gd name="T16" fmla="*/ 3 w 144"/>
                  <a:gd name="T17" fmla="*/ 66 h 121"/>
                  <a:gd name="T18" fmla="*/ 6 w 144"/>
                  <a:gd name="T19" fmla="*/ 63 h 121"/>
                  <a:gd name="T20" fmla="*/ 18 w 144"/>
                  <a:gd name="T21" fmla="*/ 59 h 121"/>
                  <a:gd name="T22" fmla="*/ 27 w 144"/>
                  <a:gd name="T23" fmla="*/ 61 h 121"/>
                  <a:gd name="T24" fmla="*/ 37 w 144"/>
                  <a:gd name="T25" fmla="*/ 79 h 121"/>
                  <a:gd name="T26" fmla="*/ 37 w 144"/>
                  <a:gd name="T27" fmla="*/ 83 h 121"/>
                  <a:gd name="T28" fmla="*/ 41 w 144"/>
                  <a:gd name="T29" fmla="*/ 81 h 121"/>
                  <a:gd name="T30" fmla="*/ 52 w 144"/>
                  <a:gd name="T31" fmla="*/ 77 h 121"/>
                  <a:gd name="T32" fmla="*/ 58 w 144"/>
                  <a:gd name="T33" fmla="*/ 78 h 121"/>
                  <a:gd name="T34" fmla="*/ 62 w 144"/>
                  <a:gd name="T35" fmla="*/ 80 h 121"/>
                  <a:gd name="T36" fmla="*/ 69 w 144"/>
                  <a:gd name="T37" fmla="*/ 87 h 121"/>
                  <a:gd name="T38" fmla="*/ 72 w 144"/>
                  <a:gd name="T39" fmla="*/ 98 h 121"/>
                  <a:gd name="T40" fmla="*/ 72 w 144"/>
                  <a:gd name="T41" fmla="*/ 102 h 121"/>
                  <a:gd name="T42" fmla="*/ 75 w 144"/>
                  <a:gd name="T43" fmla="*/ 100 h 121"/>
                  <a:gd name="T44" fmla="*/ 87 w 144"/>
                  <a:gd name="T45" fmla="*/ 96 h 121"/>
                  <a:gd name="T46" fmla="*/ 96 w 144"/>
                  <a:gd name="T47" fmla="*/ 98 h 121"/>
                  <a:gd name="T48" fmla="*/ 107 w 144"/>
                  <a:gd name="T49" fmla="*/ 116 h 121"/>
                  <a:gd name="T50" fmla="*/ 108 w 144"/>
                  <a:gd name="T51" fmla="*/ 121 h 121"/>
                  <a:gd name="T52" fmla="*/ 111 w 144"/>
                  <a:gd name="T53" fmla="*/ 119 h 121"/>
                  <a:gd name="T54" fmla="*/ 128 w 144"/>
                  <a:gd name="T55" fmla="*/ 99 h 121"/>
                  <a:gd name="T56" fmla="*/ 108 w 144"/>
                  <a:gd name="T57" fmla="*/ 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21">
                    <a:moveTo>
                      <a:pt x="108" y="13"/>
                    </a:moveTo>
                    <a:cubicBezTo>
                      <a:pt x="106" y="11"/>
                      <a:pt x="103" y="9"/>
                      <a:pt x="100" y="7"/>
                    </a:cubicBezTo>
                    <a:cubicBezTo>
                      <a:pt x="99" y="7"/>
                      <a:pt x="98" y="6"/>
                      <a:pt x="97" y="6"/>
                    </a:cubicBezTo>
                    <a:cubicBezTo>
                      <a:pt x="88" y="2"/>
                      <a:pt x="78" y="0"/>
                      <a:pt x="68" y="0"/>
                    </a:cubicBezTo>
                    <a:cubicBezTo>
                      <a:pt x="44" y="0"/>
                      <a:pt x="20" y="13"/>
                      <a:pt x="8" y="36"/>
                    </a:cubicBezTo>
                    <a:cubicBezTo>
                      <a:pt x="4" y="44"/>
                      <a:pt x="2" y="52"/>
                      <a:pt x="1" y="61"/>
                    </a:cubicBezTo>
                    <a:cubicBezTo>
                      <a:pt x="1" y="62"/>
                      <a:pt x="0" y="64"/>
                      <a:pt x="0" y="65"/>
                    </a:cubicBezTo>
                    <a:cubicBezTo>
                      <a:pt x="0" y="66"/>
                      <a:pt x="1" y="67"/>
                      <a:pt x="1" y="67"/>
                    </a:cubicBezTo>
                    <a:cubicBezTo>
                      <a:pt x="2" y="67"/>
                      <a:pt x="2" y="67"/>
                      <a:pt x="3" y="66"/>
                    </a:cubicBezTo>
                    <a:cubicBezTo>
                      <a:pt x="4" y="65"/>
                      <a:pt x="5" y="64"/>
                      <a:pt x="6" y="63"/>
                    </a:cubicBezTo>
                    <a:cubicBezTo>
                      <a:pt x="10" y="60"/>
                      <a:pt x="14" y="59"/>
                      <a:pt x="18" y="59"/>
                    </a:cubicBezTo>
                    <a:cubicBezTo>
                      <a:pt x="21" y="59"/>
                      <a:pt x="24" y="60"/>
                      <a:pt x="27" y="61"/>
                    </a:cubicBezTo>
                    <a:cubicBezTo>
                      <a:pt x="34" y="65"/>
                      <a:pt x="37" y="72"/>
                      <a:pt x="37" y="79"/>
                    </a:cubicBezTo>
                    <a:cubicBezTo>
                      <a:pt x="37" y="82"/>
                      <a:pt x="37" y="83"/>
                      <a:pt x="37" y="83"/>
                    </a:cubicBezTo>
                    <a:cubicBezTo>
                      <a:pt x="38" y="83"/>
                      <a:pt x="39" y="82"/>
                      <a:pt x="41" y="81"/>
                    </a:cubicBezTo>
                    <a:cubicBezTo>
                      <a:pt x="44" y="79"/>
                      <a:pt x="48" y="77"/>
                      <a:pt x="52" y="77"/>
                    </a:cubicBezTo>
                    <a:cubicBezTo>
                      <a:pt x="54" y="77"/>
                      <a:pt x="56" y="78"/>
                      <a:pt x="58" y="78"/>
                    </a:cubicBezTo>
                    <a:cubicBezTo>
                      <a:pt x="59" y="79"/>
                      <a:pt x="61" y="79"/>
                      <a:pt x="62" y="80"/>
                    </a:cubicBezTo>
                    <a:cubicBezTo>
                      <a:pt x="65" y="81"/>
                      <a:pt x="67" y="84"/>
                      <a:pt x="69" y="87"/>
                    </a:cubicBezTo>
                    <a:cubicBezTo>
                      <a:pt x="71" y="90"/>
                      <a:pt x="72" y="94"/>
                      <a:pt x="72" y="98"/>
                    </a:cubicBezTo>
                    <a:cubicBezTo>
                      <a:pt x="72" y="100"/>
                      <a:pt x="72" y="102"/>
                      <a:pt x="72" y="102"/>
                    </a:cubicBezTo>
                    <a:cubicBezTo>
                      <a:pt x="73" y="102"/>
                      <a:pt x="74" y="101"/>
                      <a:pt x="75" y="100"/>
                    </a:cubicBezTo>
                    <a:cubicBezTo>
                      <a:pt x="79" y="97"/>
                      <a:pt x="83" y="96"/>
                      <a:pt x="87" y="96"/>
                    </a:cubicBezTo>
                    <a:cubicBezTo>
                      <a:pt x="90" y="96"/>
                      <a:pt x="93" y="97"/>
                      <a:pt x="96" y="98"/>
                    </a:cubicBezTo>
                    <a:cubicBezTo>
                      <a:pt x="103" y="102"/>
                      <a:pt x="107" y="109"/>
                      <a:pt x="107" y="116"/>
                    </a:cubicBezTo>
                    <a:cubicBezTo>
                      <a:pt x="107" y="119"/>
                      <a:pt x="107" y="121"/>
                      <a:pt x="108" y="121"/>
                    </a:cubicBezTo>
                    <a:cubicBezTo>
                      <a:pt x="109" y="121"/>
                      <a:pt x="110" y="120"/>
                      <a:pt x="111" y="119"/>
                    </a:cubicBezTo>
                    <a:cubicBezTo>
                      <a:pt x="118" y="114"/>
                      <a:pt x="124" y="107"/>
                      <a:pt x="128" y="99"/>
                    </a:cubicBezTo>
                    <a:cubicBezTo>
                      <a:pt x="144" y="69"/>
                      <a:pt x="135" y="32"/>
                      <a:pt x="10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03" name="Freeform 142"/>
              <p:cNvSpPr>
                <a:spLocks noEditPoints="1"/>
              </p:cNvSpPr>
              <p:nvPr/>
            </p:nvSpPr>
            <p:spPr bwMode="auto">
              <a:xfrm>
                <a:off x="-4886325" y="6961188"/>
                <a:ext cx="582613" cy="563563"/>
              </a:xfrm>
              <a:custGeom>
                <a:avLst/>
                <a:gdLst>
                  <a:gd name="T0" fmla="*/ 64 w 155"/>
                  <a:gd name="T1" fmla="*/ 117 h 150"/>
                  <a:gd name="T2" fmla="*/ 94 w 155"/>
                  <a:gd name="T3" fmla="*/ 108 h 150"/>
                  <a:gd name="T4" fmla="*/ 136 w 155"/>
                  <a:gd name="T5" fmla="*/ 150 h 150"/>
                  <a:gd name="T6" fmla="*/ 155 w 155"/>
                  <a:gd name="T7" fmla="*/ 131 h 150"/>
                  <a:gd name="T8" fmla="*/ 113 w 155"/>
                  <a:gd name="T9" fmla="*/ 89 h 150"/>
                  <a:gd name="T10" fmla="*/ 105 w 155"/>
                  <a:gd name="T11" fmla="*/ 17 h 150"/>
                  <a:gd name="T12" fmla="*/ 64 w 155"/>
                  <a:gd name="T13" fmla="*/ 0 h 150"/>
                  <a:gd name="T14" fmla="*/ 64 w 155"/>
                  <a:gd name="T15" fmla="*/ 23 h 150"/>
                  <a:gd name="T16" fmla="*/ 75 w 155"/>
                  <a:gd name="T17" fmla="*/ 23 h 150"/>
                  <a:gd name="T18" fmla="*/ 75 w 155"/>
                  <a:gd name="T19" fmla="*/ 47 h 150"/>
                  <a:gd name="T20" fmla="*/ 99 w 155"/>
                  <a:gd name="T21" fmla="*/ 47 h 150"/>
                  <a:gd name="T22" fmla="*/ 99 w 155"/>
                  <a:gd name="T23" fmla="*/ 70 h 150"/>
                  <a:gd name="T24" fmla="*/ 75 w 155"/>
                  <a:gd name="T25" fmla="*/ 70 h 150"/>
                  <a:gd name="T26" fmla="*/ 75 w 155"/>
                  <a:gd name="T27" fmla="*/ 94 h 150"/>
                  <a:gd name="T28" fmla="*/ 64 w 155"/>
                  <a:gd name="T29" fmla="*/ 94 h 150"/>
                  <a:gd name="T30" fmla="*/ 64 w 155"/>
                  <a:gd name="T31" fmla="*/ 117 h 150"/>
                  <a:gd name="T32" fmla="*/ 22 w 155"/>
                  <a:gd name="T33" fmla="*/ 100 h 150"/>
                  <a:gd name="T34" fmla="*/ 64 w 155"/>
                  <a:gd name="T35" fmla="*/ 117 h 150"/>
                  <a:gd name="T36" fmla="*/ 64 w 155"/>
                  <a:gd name="T37" fmla="*/ 94 h 150"/>
                  <a:gd name="T38" fmla="*/ 53 w 155"/>
                  <a:gd name="T39" fmla="*/ 94 h 150"/>
                  <a:gd name="T40" fmla="*/ 53 w 155"/>
                  <a:gd name="T41" fmla="*/ 70 h 150"/>
                  <a:gd name="T42" fmla="*/ 28 w 155"/>
                  <a:gd name="T43" fmla="*/ 70 h 150"/>
                  <a:gd name="T44" fmla="*/ 28 w 155"/>
                  <a:gd name="T45" fmla="*/ 47 h 150"/>
                  <a:gd name="T46" fmla="*/ 28 w 155"/>
                  <a:gd name="T47" fmla="*/ 47 h 150"/>
                  <a:gd name="T48" fmla="*/ 53 w 155"/>
                  <a:gd name="T49" fmla="*/ 47 h 150"/>
                  <a:gd name="T50" fmla="*/ 53 w 155"/>
                  <a:gd name="T51" fmla="*/ 23 h 150"/>
                  <a:gd name="T52" fmla="*/ 64 w 155"/>
                  <a:gd name="T53" fmla="*/ 23 h 150"/>
                  <a:gd name="T54" fmla="*/ 64 w 155"/>
                  <a:gd name="T55" fmla="*/ 0 h 150"/>
                  <a:gd name="T56" fmla="*/ 22 w 155"/>
                  <a:gd name="T57" fmla="*/ 17 h 150"/>
                  <a:gd name="T58" fmla="*/ 22 w 155"/>
                  <a:gd name="T59" fmla="*/ 10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5" h="150">
                    <a:moveTo>
                      <a:pt x="64" y="117"/>
                    </a:moveTo>
                    <a:cubicBezTo>
                      <a:pt x="74" y="117"/>
                      <a:pt x="85" y="114"/>
                      <a:pt x="94" y="108"/>
                    </a:cubicBezTo>
                    <a:cubicBezTo>
                      <a:pt x="136" y="150"/>
                      <a:pt x="136" y="150"/>
                      <a:pt x="136" y="150"/>
                    </a:cubicBezTo>
                    <a:cubicBezTo>
                      <a:pt x="155" y="131"/>
                      <a:pt x="155" y="131"/>
                      <a:pt x="155" y="131"/>
                    </a:cubicBezTo>
                    <a:cubicBezTo>
                      <a:pt x="113" y="89"/>
                      <a:pt x="113" y="89"/>
                      <a:pt x="113" y="89"/>
                    </a:cubicBezTo>
                    <a:cubicBezTo>
                      <a:pt x="127" y="67"/>
                      <a:pt x="124" y="37"/>
                      <a:pt x="105" y="17"/>
                    </a:cubicBezTo>
                    <a:cubicBezTo>
                      <a:pt x="94" y="6"/>
                      <a:pt x="79" y="0"/>
                      <a:pt x="64" y="0"/>
                    </a:cubicBezTo>
                    <a:cubicBezTo>
                      <a:pt x="64" y="23"/>
                      <a:pt x="64" y="23"/>
                      <a:pt x="64" y="23"/>
                    </a:cubicBezTo>
                    <a:cubicBezTo>
                      <a:pt x="75" y="23"/>
                      <a:pt x="75" y="23"/>
                      <a:pt x="75" y="23"/>
                    </a:cubicBezTo>
                    <a:cubicBezTo>
                      <a:pt x="75" y="47"/>
                      <a:pt x="75" y="47"/>
                      <a:pt x="75" y="47"/>
                    </a:cubicBezTo>
                    <a:cubicBezTo>
                      <a:pt x="99" y="47"/>
                      <a:pt x="99" y="47"/>
                      <a:pt x="99" y="47"/>
                    </a:cubicBezTo>
                    <a:cubicBezTo>
                      <a:pt x="99" y="70"/>
                      <a:pt x="99" y="70"/>
                      <a:pt x="99" y="70"/>
                    </a:cubicBezTo>
                    <a:cubicBezTo>
                      <a:pt x="75" y="70"/>
                      <a:pt x="75" y="70"/>
                      <a:pt x="75" y="70"/>
                    </a:cubicBezTo>
                    <a:cubicBezTo>
                      <a:pt x="75" y="94"/>
                      <a:pt x="75" y="94"/>
                      <a:pt x="75" y="94"/>
                    </a:cubicBezTo>
                    <a:cubicBezTo>
                      <a:pt x="64" y="94"/>
                      <a:pt x="64" y="94"/>
                      <a:pt x="64" y="94"/>
                    </a:cubicBezTo>
                    <a:lnTo>
                      <a:pt x="64" y="117"/>
                    </a:lnTo>
                    <a:close/>
                    <a:moveTo>
                      <a:pt x="22" y="100"/>
                    </a:moveTo>
                    <a:cubicBezTo>
                      <a:pt x="34" y="111"/>
                      <a:pt x="49" y="117"/>
                      <a:pt x="64" y="117"/>
                    </a:cubicBezTo>
                    <a:cubicBezTo>
                      <a:pt x="64" y="94"/>
                      <a:pt x="64" y="94"/>
                      <a:pt x="64" y="94"/>
                    </a:cubicBezTo>
                    <a:cubicBezTo>
                      <a:pt x="53" y="94"/>
                      <a:pt x="53" y="94"/>
                      <a:pt x="53" y="94"/>
                    </a:cubicBezTo>
                    <a:cubicBezTo>
                      <a:pt x="53" y="70"/>
                      <a:pt x="53" y="70"/>
                      <a:pt x="53" y="70"/>
                    </a:cubicBezTo>
                    <a:cubicBezTo>
                      <a:pt x="28" y="70"/>
                      <a:pt x="28" y="70"/>
                      <a:pt x="28" y="70"/>
                    </a:cubicBezTo>
                    <a:cubicBezTo>
                      <a:pt x="28" y="47"/>
                      <a:pt x="28" y="47"/>
                      <a:pt x="28" y="47"/>
                    </a:cubicBezTo>
                    <a:cubicBezTo>
                      <a:pt x="28" y="47"/>
                      <a:pt x="28" y="47"/>
                      <a:pt x="28" y="47"/>
                    </a:cubicBezTo>
                    <a:cubicBezTo>
                      <a:pt x="53" y="47"/>
                      <a:pt x="53" y="47"/>
                      <a:pt x="53" y="47"/>
                    </a:cubicBezTo>
                    <a:cubicBezTo>
                      <a:pt x="53" y="23"/>
                      <a:pt x="53" y="23"/>
                      <a:pt x="53" y="23"/>
                    </a:cubicBezTo>
                    <a:cubicBezTo>
                      <a:pt x="64" y="23"/>
                      <a:pt x="64" y="23"/>
                      <a:pt x="64" y="23"/>
                    </a:cubicBezTo>
                    <a:cubicBezTo>
                      <a:pt x="64" y="0"/>
                      <a:pt x="64" y="0"/>
                      <a:pt x="64" y="0"/>
                    </a:cubicBezTo>
                    <a:cubicBezTo>
                      <a:pt x="49" y="0"/>
                      <a:pt x="34" y="6"/>
                      <a:pt x="22" y="17"/>
                    </a:cubicBezTo>
                    <a:cubicBezTo>
                      <a:pt x="0" y="40"/>
                      <a:pt x="0" y="77"/>
                      <a:pt x="2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04" name="Freeform 143"/>
              <p:cNvSpPr/>
              <p:nvPr/>
            </p:nvSpPr>
            <p:spPr bwMode="auto">
              <a:xfrm>
                <a:off x="-6264275" y="5621338"/>
                <a:ext cx="153988" cy="195263"/>
              </a:xfrm>
              <a:custGeom>
                <a:avLst/>
                <a:gdLst>
                  <a:gd name="T0" fmla="*/ 0 w 41"/>
                  <a:gd name="T1" fmla="*/ 0 h 52"/>
                  <a:gd name="T2" fmla="*/ 16 w 41"/>
                  <a:gd name="T3" fmla="*/ 52 h 52"/>
                  <a:gd name="T4" fmla="*/ 41 w 41"/>
                  <a:gd name="T5" fmla="*/ 0 h 52"/>
                  <a:gd name="T6" fmla="*/ 0 w 41"/>
                  <a:gd name="T7" fmla="*/ 0 h 52"/>
                </a:gdLst>
                <a:ahLst/>
                <a:cxnLst>
                  <a:cxn ang="0">
                    <a:pos x="T0" y="T1"/>
                  </a:cxn>
                  <a:cxn ang="0">
                    <a:pos x="T2" y="T3"/>
                  </a:cxn>
                  <a:cxn ang="0">
                    <a:pos x="T4" y="T5"/>
                  </a:cxn>
                  <a:cxn ang="0">
                    <a:pos x="T6" y="T7"/>
                  </a:cxn>
                </a:cxnLst>
                <a:rect l="0" t="0" r="r" b="b"/>
                <a:pathLst>
                  <a:path w="41" h="52">
                    <a:moveTo>
                      <a:pt x="0" y="0"/>
                    </a:moveTo>
                    <a:cubicBezTo>
                      <a:pt x="1" y="21"/>
                      <a:pt x="7" y="39"/>
                      <a:pt x="16" y="52"/>
                    </a:cubicBezTo>
                    <a:cubicBezTo>
                      <a:pt x="30" y="39"/>
                      <a:pt x="39" y="21"/>
                      <a:pt x="4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05" name="Freeform 144"/>
              <p:cNvSpPr/>
              <p:nvPr/>
            </p:nvSpPr>
            <p:spPr bwMode="auto">
              <a:xfrm>
                <a:off x="-6264275" y="5380038"/>
                <a:ext cx="153988" cy="192088"/>
              </a:xfrm>
              <a:custGeom>
                <a:avLst/>
                <a:gdLst>
                  <a:gd name="T0" fmla="*/ 16 w 41"/>
                  <a:gd name="T1" fmla="*/ 0 h 51"/>
                  <a:gd name="T2" fmla="*/ 0 w 41"/>
                  <a:gd name="T3" fmla="*/ 51 h 51"/>
                  <a:gd name="T4" fmla="*/ 41 w 41"/>
                  <a:gd name="T5" fmla="*/ 51 h 51"/>
                  <a:gd name="T6" fmla="*/ 16 w 41"/>
                  <a:gd name="T7" fmla="*/ 0 h 51"/>
                </a:gdLst>
                <a:ahLst/>
                <a:cxnLst>
                  <a:cxn ang="0">
                    <a:pos x="T0" y="T1"/>
                  </a:cxn>
                  <a:cxn ang="0">
                    <a:pos x="T2" y="T3"/>
                  </a:cxn>
                  <a:cxn ang="0">
                    <a:pos x="T4" y="T5"/>
                  </a:cxn>
                  <a:cxn ang="0">
                    <a:pos x="T6" y="T7"/>
                  </a:cxn>
                </a:cxnLst>
                <a:rect l="0" t="0" r="r" b="b"/>
                <a:pathLst>
                  <a:path w="41" h="51">
                    <a:moveTo>
                      <a:pt x="16" y="0"/>
                    </a:moveTo>
                    <a:cubicBezTo>
                      <a:pt x="7" y="12"/>
                      <a:pt x="1" y="30"/>
                      <a:pt x="0" y="51"/>
                    </a:cubicBezTo>
                    <a:cubicBezTo>
                      <a:pt x="41" y="51"/>
                      <a:pt x="41" y="51"/>
                      <a:pt x="41" y="51"/>
                    </a:cubicBezTo>
                    <a:cubicBezTo>
                      <a:pt x="39" y="31"/>
                      <a:pt x="30" y="13"/>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06" name="Freeform 145"/>
              <p:cNvSpPr/>
              <p:nvPr/>
            </p:nvSpPr>
            <p:spPr bwMode="auto">
              <a:xfrm>
                <a:off x="-6380163" y="5302250"/>
                <a:ext cx="134938" cy="269875"/>
              </a:xfrm>
              <a:custGeom>
                <a:avLst/>
                <a:gdLst>
                  <a:gd name="T0" fmla="*/ 0 w 36"/>
                  <a:gd name="T1" fmla="*/ 0 h 72"/>
                  <a:gd name="T2" fmla="*/ 0 w 36"/>
                  <a:gd name="T3" fmla="*/ 72 h 72"/>
                  <a:gd name="T4" fmla="*/ 18 w 36"/>
                  <a:gd name="T5" fmla="*/ 72 h 72"/>
                  <a:gd name="T6" fmla="*/ 36 w 36"/>
                  <a:gd name="T7" fmla="*/ 12 h 72"/>
                  <a:gd name="T8" fmla="*/ 0 w 36"/>
                  <a:gd name="T9" fmla="*/ 0 h 72"/>
                </a:gdLst>
                <a:ahLst/>
                <a:cxnLst>
                  <a:cxn ang="0">
                    <a:pos x="T0" y="T1"/>
                  </a:cxn>
                  <a:cxn ang="0">
                    <a:pos x="T2" y="T3"/>
                  </a:cxn>
                  <a:cxn ang="0">
                    <a:pos x="T4" y="T5"/>
                  </a:cxn>
                  <a:cxn ang="0">
                    <a:pos x="T6" y="T7"/>
                  </a:cxn>
                  <a:cxn ang="0">
                    <a:pos x="T8" y="T9"/>
                  </a:cxn>
                </a:cxnLst>
                <a:rect l="0" t="0" r="r" b="b"/>
                <a:pathLst>
                  <a:path w="36" h="72">
                    <a:moveTo>
                      <a:pt x="0" y="0"/>
                    </a:moveTo>
                    <a:cubicBezTo>
                      <a:pt x="0" y="72"/>
                      <a:pt x="0" y="72"/>
                      <a:pt x="0" y="72"/>
                    </a:cubicBezTo>
                    <a:cubicBezTo>
                      <a:pt x="18" y="72"/>
                      <a:pt x="18" y="72"/>
                      <a:pt x="18" y="72"/>
                    </a:cubicBezTo>
                    <a:cubicBezTo>
                      <a:pt x="19" y="48"/>
                      <a:pt x="26" y="27"/>
                      <a:pt x="36" y="12"/>
                    </a:cubicBezTo>
                    <a:cubicBezTo>
                      <a:pt x="26" y="6"/>
                      <a:pt x="13"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07" name="Freeform 146"/>
              <p:cNvSpPr/>
              <p:nvPr/>
            </p:nvSpPr>
            <p:spPr bwMode="auto">
              <a:xfrm>
                <a:off x="-6569075" y="5621338"/>
                <a:ext cx="139700" cy="269875"/>
              </a:xfrm>
              <a:custGeom>
                <a:avLst/>
                <a:gdLst>
                  <a:gd name="T0" fmla="*/ 37 w 37"/>
                  <a:gd name="T1" fmla="*/ 72 h 72"/>
                  <a:gd name="T2" fmla="*/ 37 w 37"/>
                  <a:gd name="T3" fmla="*/ 0 h 72"/>
                  <a:gd name="T4" fmla="*/ 18 w 37"/>
                  <a:gd name="T5" fmla="*/ 0 h 72"/>
                  <a:gd name="T6" fmla="*/ 0 w 37"/>
                  <a:gd name="T7" fmla="*/ 59 h 72"/>
                  <a:gd name="T8" fmla="*/ 37 w 37"/>
                  <a:gd name="T9" fmla="*/ 72 h 72"/>
                </a:gdLst>
                <a:ahLst/>
                <a:cxnLst>
                  <a:cxn ang="0">
                    <a:pos x="T0" y="T1"/>
                  </a:cxn>
                  <a:cxn ang="0">
                    <a:pos x="T2" y="T3"/>
                  </a:cxn>
                  <a:cxn ang="0">
                    <a:pos x="T4" y="T5"/>
                  </a:cxn>
                  <a:cxn ang="0">
                    <a:pos x="T6" y="T7"/>
                  </a:cxn>
                  <a:cxn ang="0">
                    <a:pos x="T8" y="T9"/>
                  </a:cxn>
                </a:cxnLst>
                <a:rect l="0" t="0" r="r" b="b"/>
                <a:pathLst>
                  <a:path w="37" h="72">
                    <a:moveTo>
                      <a:pt x="37" y="72"/>
                    </a:moveTo>
                    <a:cubicBezTo>
                      <a:pt x="37" y="0"/>
                      <a:pt x="37" y="0"/>
                      <a:pt x="37" y="0"/>
                    </a:cubicBezTo>
                    <a:cubicBezTo>
                      <a:pt x="18" y="0"/>
                      <a:pt x="18" y="0"/>
                      <a:pt x="18" y="0"/>
                    </a:cubicBezTo>
                    <a:cubicBezTo>
                      <a:pt x="17" y="24"/>
                      <a:pt x="10" y="45"/>
                      <a:pt x="0" y="59"/>
                    </a:cubicBezTo>
                    <a:cubicBezTo>
                      <a:pt x="11" y="67"/>
                      <a:pt x="23" y="71"/>
                      <a:pt x="37"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08" name="Freeform 147"/>
              <p:cNvSpPr/>
              <p:nvPr/>
            </p:nvSpPr>
            <p:spPr bwMode="auto">
              <a:xfrm>
                <a:off x="-6569075" y="5302250"/>
                <a:ext cx="139700" cy="269875"/>
              </a:xfrm>
              <a:custGeom>
                <a:avLst/>
                <a:gdLst>
                  <a:gd name="T0" fmla="*/ 18 w 37"/>
                  <a:gd name="T1" fmla="*/ 72 h 72"/>
                  <a:gd name="T2" fmla="*/ 37 w 37"/>
                  <a:gd name="T3" fmla="*/ 72 h 72"/>
                  <a:gd name="T4" fmla="*/ 37 w 37"/>
                  <a:gd name="T5" fmla="*/ 0 h 72"/>
                  <a:gd name="T6" fmla="*/ 0 w 37"/>
                  <a:gd name="T7" fmla="*/ 13 h 72"/>
                  <a:gd name="T8" fmla="*/ 18 w 37"/>
                  <a:gd name="T9" fmla="*/ 72 h 72"/>
                </a:gdLst>
                <a:ahLst/>
                <a:cxnLst>
                  <a:cxn ang="0">
                    <a:pos x="T0" y="T1"/>
                  </a:cxn>
                  <a:cxn ang="0">
                    <a:pos x="T2" y="T3"/>
                  </a:cxn>
                  <a:cxn ang="0">
                    <a:pos x="T4" y="T5"/>
                  </a:cxn>
                  <a:cxn ang="0">
                    <a:pos x="T6" y="T7"/>
                  </a:cxn>
                  <a:cxn ang="0">
                    <a:pos x="T8" y="T9"/>
                  </a:cxn>
                </a:cxnLst>
                <a:rect l="0" t="0" r="r" b="b"/>
                <a:pathLst>
                  <a:path w="37" h="72">
                    <a:moveTo>
                      <a:pt x="18" y="72"/>
                    </a:moveTo>
                    <a:cubicBezTo>
                      <a:pt x="37" y="72"/>
                      <a:pt x="37" y="72"/>
                      <a:pt x="37" y="72"/>
                    </a:cubicBezTo>
                    <a:cubicBezTo>
                      <a:pt x="37" y="0"/>
                      <a:pt x="37" y="0"/>
                      <a:pt x="37" y="0"/>
                    </a:cubicBezTo>
                    <a:cubicBezTo>
                      <a:pt x="23" y="1"/>
                      <a:pt x="11" y="6"/>
                      <a:pt x="0" y="13"/>
                    </a:cubicBezTo>
                    <a:cubicBezTo>
                      <a:pt x="10" y="28"/>
                      <a:pt x="17" y="48"/>
                      <a:pt x="18"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09" name="Freeform 148"/>
              <p:cNvSpPr/>
              <p:nvPr/>
            </p:nvSpPr>
            <p:spPr bwMode="auto">
              <a:xfrm>
                <a:off x="-6699250" y="5621338"/>
                <a:ext cx="149225" cy="190500"/>
              </a:xfrm>
              <a:custGeom>
                <a:avLst/>
                <a:gdLst>
                  <a:gd name="T0" fmla="*/ 25 w 40"/>
                  <a:gd name="T1" fmla="*/ 51 h 51"/>
                  <a:gd name="T2" fmla="*/ 40 w 40"/>
                  <a:gd name="T3" fmla="*/ 0 h 51"/>
                  <a:gd name="T4" fmla="*/ 0 w 40"/>
                  <a:gd name="T5" fmla="*/ 0 h 51"/>
                  <a:gd name="T6" fmla="*/ 25 w 40"/>
                  <a:gd name="T7" fmla="*/ 51 h 51"/>
                </a:gdLst>
                <a:ahLst/>
                <a:cxnLst>
                  <a:cxn ang="0">
                    <a:pos x="T0" y="T1"/>
                  </a:cxn>
                  <a:cxn ang="0">
                    <a:pos x="T2" y="T3"/>
                  </a:cxn>
                  <a:cxn ang="0">
                    <a:pos x="T4" y="T5"/>
                  </a:cxn>
                  <a:cxn ang="0">
                    <a:pos x="T6" y="T7"/>
                  </a:cxn>
                </a:cxnLst>
                <a:rect l="0" t="0" r="r" b="b"/>
                <a:pathLst>
                  <a:path w="40" h="51">
                    <a:moveTo>
                      <a:pt x="25" y="51"/>
                    </a:moveTo>
                    <a:cubicBezTo>
                      <a:pt x="33" y="38"/>
                      <a:pt x="39" y="21"/>
                      <a:pt x="40" y="0"/>
                    </a:cubicBezTo>
                    <a:cubicBezTo>
                      <a:pt x="0" y="0"/>
                      <a:pt x="0" y="0"/>
                      <a:pt x="0" y="0"/>
                    </a:cubicBezTo>
                    <a:cubicBezTo>
                      <a:pt x="1" y="20"/>
                      <a:pt x="11" y="38"/>
                      <a:pt x="2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10" name="Freeform 149"/>
              <p:cNvSpPr/>
              <p:nvPr/>
            </p:nvSpPr>
            <p:spPr bwMode="auto">
              <a:xfrm>
                <a:off x="-6699250" y="5380038"/>
                <a:ext cx="149225" cy="192088"/>
              </a:xfrm>
              <a:custGeom>
                <a:avLst/>
                <a:gdLst>
                  <a:gd name="T0" fmla="*/ 25 w 40"/>
                  <a:gd name="T1" fmla="*/ 0 h 51"/>
                  <a:gd name="T2" fmla="*/ 0 w 40"/>
                  <a:gd name="T3" fmla="*/ 51 h 51"/>
                  <a:gd name="T4" fmla="*/ 40 w 40"/>
                  <a:gd name="T5" fmla="*/ 51 h 51"/>
                  <a:gd name="T6" fmla="*/ 25 w 40"/>
                  <a:gd name="T7" fmla="*/ 0 h 51"/>
                </a:gdLst>
                <a:ahLst/>
                <a:cxnLst>
                  <a:cxn ang="0">
                    <a:pos x="T0" y="T1"/>
                  </a:cxn>
                  <a:cxn ang="0">
                    <a:pos x="T2" y="T3"/>
                  </a:cxn>
                  <a:cxn ang="0">
                    <a:pos x="T4" y="T5"/>
                  </a:cxn>
                  <a:cxn ang="0">
                    <a:pos x="T6" y="T7"/>
                  </a:cxn>
                </a:cxnLst>
                <a:rect l="0" t="0" r="r" b="b"/>
                <a:pathLst>
                  <a:path w="40" h="51">
                    <a:moveTo>
                      <a:pt x="25" y="0"/>
                    </a:moveTo>
                    <a:cubicBezTo>
                      <a:pt x="11" y="13"/>
                      <a:pt x="1" y="31"/>
                      <a:pt x="0" y="51"/>
                    </a:cubicBezTo>
                    <a:cubicBezTo>
                      <a:pt x="40" y="51"/>
                      <a:pt x="40" y="51"/>
                      <a:pt x="40" y="51"/>
                    </a:cubicBezTo>
                    <a:cubicBezTo>
                      <a:pt x="39" y="31"/>
                      <a:pt x="33" y="13"/>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11" name="Freeform 150"/>
              <p:cNvSpPr/>
              <p:nvPr/>
            </p:nvSpPr>
            <p:spPr bwMode="auto">
              <a:xfrm>
                <a:off x="-6380163" y="5621338"/>
                <a:ext cx="134938" cy="269875"/>
              </a:xfrm>
              <a:custGeom>
                <a:avLst/>
                <a:gdLst>
                  <a:gd name="T0" fmla="*/ 0 w 36"/>
                  <a:gd name="T1" fmla="*/ 72 h 72"/>
                  <a:gd name="T2" fmla="*/ 36 w 36"/>
                  <a:gd name="T3" fmla="*/ 60 h 72"/>
                  <a:gd name="T4" fmla="*/ 18 w 36"/>
                  <a:gd name="T5" fmla="*/ 0 h 72"/>
                  <a:gd name="T6" fmla="*/ 0 w 36"/>
                  <a:gd name="T7" fmla="*/ 0 h 72"/>
                  <a:gd name="T8" fmla="*/ 0 w 36"/>
                  <a:gd name="T9" fmla="*/ 72 h 72"/>
                </a:gdLst>
                <a:ahLst/>
                <a:cxnLst>
                  <a:cxn ang="0">
                    <a:pos x="T0" y="T1"/>
                  </a:cxn>
                  <a:cxn ang="0">
                    <a:pos x="T2" y="T3"/>
                  </a:cxn>
                  <a:cxn ang="0">
                    <a:pos x="T4" y="T5"/>
                  </a:cxn>
                  <a:cxn ang="0">
                    <a:pos x="T6" y="T7"/>
                  </a:cxn>
                  <a:cxn ang="0">
                    <a:pos x="T8" y="T9"/>
                  </a:cxn>
                </a:cxnLst>
                <a:rect l="0" t="0" r="r" b="b"/>
                <a:pathLst>
                  <a:path w="36" h="72">
                    <a:moveTo>
                      <a:pt x="0" y="72"/>
                    </a:moveTo>
                    <a:cubicBezTo>
                      <a:pt x="13" y="71"/>
                      <a:pt x="26" y="67"/>
                      <a:pt x="36" y="60"/>
                    </a:cubicBezTo>
                    <a:cubicBezTo>
                      <a:pt x="26" y="45"/>
                      <a:pt x="19" y="24"/>
                      <a:pt x="18" y="0"/>
                    </a:cubicBezTo>
                    <a:cubicBezTo>
                      <a:pt x="0" y="0"/>
                      <a:pt x="0" y="0"/>
                      <a:pt x="0" y="0"/>
                    </a:cubicBezTo>
                    <a:lnTo>
                      <a:pt x="0"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12" name="Freeform 151"/>
              <p:cNvSpPr>
                <a:spLocks noEditPoints="1"/>
              </p:cNvSpPr>
              <p:nvPr/>
            </p:nvSpPr>
            <p:spPr bwMode="auto">
              <a:xfrm>
                <a:off x="-2324100" y="5951538"/>
                <a:ext cx="582613" cy="712788"/>
              </a:xfrm>
              <a:custGeom>
                <a:avLst/>
                <a:gdLst>
                  <a:gd name="T0" fmla="*/ 108 w 155"/>
                  <a:gd name="T1" fmla="*/ 175 h 190"/>
                  <a:gd name="T2" fmla="*/ 155 w 155"/>
                  <a:gd name="T3" fmla="*/ 190 h 190"/>
                  <a:gd name="T4" fmla="*/ 108 w 155"/>
                  <a:gd name="T5" fmla="*/ 109 h 190"/>
                  <a:gd name="T6" fmla="*/ 98 w 155"/>
                  <a:gd name="T7" fmla="*/ 92 h 190"/>
                  <a:gd name="T8" fmla="*/ 89 w 155"/>
                  <a:gd name="T9" fmla="*/ 132 h 190"/>
                  <a:gd name="T10" fmla="*/ 93 w 155"/>
                  <a:gd name="T11" fmla="*/ 144 h 190"/>
                  <a:gd name="T12" fmla="*/ 89 w 155"/>
                  <a:gd name="T13" fmla="*/ 140 h 190"/>
                  <a:gd name="T14" fmla="*/ 96 w 155"/>
                  <a:gd name="T15" fmla="*/ 161 h 190"/>
                  <a:gd name="T16" fmla="*/ 89 w 155"/>
                  <a:gd name="T17" fmla="*/ 175 h 190"/>
                  <a:gd name="T18" fmla="*/ 89 w 155"/>
                  <a:gd name="T19" fmla="*/ 175 h 190"/>
                  <a:gd name="T20" fmla="*/ 77 w 155"/>
                  <a:gd name="T21" fmla="*/ 161 h 190"/>
                  <a:gd name="T22" fmla="*/ 89 w 155"/>
                  <a:gd name="T23" fmla="*/ 50 h 190"/>
                  <a:gd name="T24" fmla="*/ 82 w 155"/>
                  <a:gd name="T25" fmla="*/ 28 h 190"/>
                  <a:gd name="T26" fmla="*/ 77 w 155"/>
                  <a:gd name="T27" fmla="*/ 56 h 190"/>
                  <a:gd name="T28" fmla="*/ 77 w 155"/>
                  <a:gd name="T29" fmla="*/ 92 h 190"/>
                  <a:gd name="T30" fmla="*/ 85 w 155"/>
                  <a:gd name="T31" fmla="*/ 109 h 190"/>
                  <a:gd name="T32" fmla="*/ 77 w 155"/>
                  <a:gd name="T33" fmla="*/ 129 h 190"/>
                  <a:gd name="T34" fmla="*/ 89 w 155"/>
                  <a:gd name="T35" fmla="*/ 154 h 190"/>
                  <a:gd name="T36" fmla="*/ 84 w 155"/>
                  <a:gd name="T37" fmla="*/ 136 h 190"/>
                  <a:gd name="T38" fmla="*/ 89 w 155"/>
                  <a:gd name="T39" fmla="*/ 50 h 190"/>
                  <a:gd name="T40" fmla="*/ 77 w 155"/>
                  <a:gd name="T41" fmla="*/ 175 h 190"/>
                  <a:gd name="T42" fmla="*/ 77 w 155"/>
                  <a:gd name="T43" fmla="*/ 161 h 190"/>
                  <a:gd name="T44" fmla="*/ 77 w 155"/>
                  <a:gd name="T45" fmla="*/ 161 h 190"/>
                  <a:gd name="T46" fmla="*/ 66 w 155"/>
                  <a:gd name="T47" fmla="*/ 175 h 190"/>
                  <a:gd name="T48" fmla="*/ 77 w 155"/>
                  <a:gd name="T49" fmla="*/ 0 h 190"/>
                  <a:gd name="T50" fmla="*/ 70 w 155"/>
                  <a:gd name="T51" fmla="*/ 28 h 190"/>
                  <a:gd name="T52" fmla="*/ 66 w 155"/>
                  <a:gd name="T53" fmla="*/ 132 h 190"/>
                  <a:gd name="T54" fmla="*/ 66 w 155"/>
                  <a:gd name="T55" fmla="*/ 140 h 190"/>
                  <a:gd name="T56" fmla="*/ 77 w 155"/>
                  <a:gd name="T57" fmla="*/ 143 h 190"/>
                  <a:gd name="T58" fmla="*/ 77 w 155"/>
                  <a:gd name="T59" fmla="*/ 129 h 190"/>
                  <a:gd name="T60" fmla="*/ 68 w 155"/>
                  <a:gd name="T61" fmla="*/ 119 h 190"/>
                  <a:gd name="T62" fmla="*/ 77 w 155"/>
                  <a:gd name="T63" fmla="*/ 109 h 190"/>
                  <a:gd name="T64" fmla="*/ 77 w 155"/>
                  <a:gd name="T65" fmla="*/ 109 h 190"/>
                  <a:gd name="T66" fmla="*/ 77 w 155"/>
                  <a:gd name="T67" fmla="*/ 92 h 190"/>
                  <a:gd name="T68" fmla="*/ 77 w 155"/>
                  <a:gd name="T69" fmla="*/ 56 h 190"/>
                  <a:gd name="T70" fmla="*/ 77 w 155"/>
                  <a:gd name="T71" fmla="*/ 56 h 190"/>
                  <a:gd name="T72" fmla="*/ 0 w 155"/>
                  <a:gd name="T73" fmla="*/ 190 h 190"/>
                  <a:gd name="T74" fmla="*/ 47 w 155"/>
                  <a:gd name="T75" fmla="*/ 175 h 190"/>
                  <a:gd name="T76" fmla="*/ 66 w 155"/>
                  <a:gd name="T77" fmla="*/ 161 h 190"/>
                  <a:gd name="T78" fmla="*/ 66 w 155"/>
                  <a:gd name="T79" fmla="*/ 154 h 190"/>
                  <a:gd name="T80" fmla="*/ 62 w 155"/>
                  <a:gd name="T81" fmla="*/ 144 h 190"/>
                  <a:gd name="T82" fmla="*/ 65 w 155"/>
                  <a:gd name="T83" fmla="*/ 131 h 190"/>
                  <a:gd name="T84" fmla="*/ 66 w 155"/>
                  <a:gd name="T85" fmla="*/ 50 h 190"/>
                  <a:gd name="T86" fmla="*/ 47 w 155"/>
                  <a:gd name="T87" fmla="*/ 92 h 190"/>
                  <a:gd name="T88" fmla="*/ 52 w 155"/>
                  <a:gd name="T89" fmla="*/ 10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 h="190">
                    <a:moveTo>
                      <a:pt x="89" y="175"/>
                    </a:moveTo>
                    <a:cubicBezTo>
                      <a:pt x="108" y="175"/>
                      <a:pt x="108" y="175"/>
                      <a:pt x="108" y="175"/>
                    </a:cubicBezTo>
                    <a:cubicBezTo>
                      <a:pt x="124" y="190"/>
                      <a:pt x="124" y="190"/>
                      <a:pt x="124" y="190"/>
                    </a:cubicBezTo>
                    <a:cubicBezTo>
                      <a:pt x="155" y="190"/>
                      <a:pt x="155" y="190"/>
                      <a:pt x="155" y="190"/>
                    </a:cubicBezTo>
                    <a:cubicBezTo>
                      <a:pt x="130" y="177"/>
                      <a:pt x="114" y="142"/>
                      <a:pt x="103" y="109"/>
                    </a:cubicBezTo>
                    <a:cubicBezTo>
                      <a:pt x="108" y="109"/>
                      <a:pt x="108" y="109"/>
                      <a:pt x="108" y="109"/>
                    </a:cubicBezTo>
                    <a:cubicBezTo>
                      <a:pt x="108" y="92"/>
                      <a:pt x="108" y="92"/>
                      <a:pt x="108" y="92"/>
                    </a:cubicBezTo>
                    <a:cubicBezTo>
                      <a:pt x="98" y="92"/>
                      <a:pt x="98" y="92"/>
                      <a:pt x="98" y="92"/>
                    </a:cubicBezTo>
                    <a:cubicBezTo>
                      <a:pt x="94" y="77"/>
                      <a:pt x="91" y="62"/>
                      <a:pt x="89" y="50"/>
                    </a:cubicBezTo>
                    <a:cubicBezTo>
                      <a:pt x="89" y="132"/>
                      <a:pt x="89" y="132"/>
                      <a:pt x="89" y="132"/>
                    </a:cubicBezTo>
                    <a:cubicBezTo>
                      <a:pt x="89" y="131"/>
                      <a:pt x="89" y="131"/>
                      <a:pt x="89" y="131"/>
                    </a:cubicBezTo>
                    <a:cubicBezTo>
                      <a:pt x="90" y="135"/>
                      <a:pt x="92" y="140"/>
                      <a:pt x="93" y="144"/>
                    </a:cubicBezTo>
                    <a:cubicBezTo>
                      <a:pt x="93" y="144"/>
                      <a:pt x="93" y="144"/>
                      <a:pt x="93" y="144"/>
                    </a:cubicBezTo>
                    <a:cubicBezTo>
                      <a:pt x="89" y="140"/>
                      <a:pt x="89" y="140"/>
                      <a:pt x="89" y="140"/>
                    </a:cubicBezTo>
                    <a:cubicBezTo>
                      <a:pt x="89" y="154"/>
                      <a:pt x="89" y="154"/>
                      <a:pt x="89" y="154"/>
                    </a:cubicBezTo>
                    <a:cubicBezTo>
                      <a:pt x="96" y="161"/>
                      <a:pt x="96" y="161"/>
                      <a:pt x="96" y="161"/>
                    </a:cubicBezTo>
                    <a:cubicBezTo>
                      <a:pt x="89" y="161"/>
                      <a:pt x="89" y="161"/>
                      <a:pt x="89" y="161"/>
                    </a:cubicBezTo>
                    <a:lnTo>
                      <a:pt x="89" y="175"/>
                    </a:lnTo>
                    <a:close/>
                    <a:moveTo>
                      <a:pt x="77" y="175"/>
                    </a:moveTo>
                    <a:cubicBezTo>
                      <a:pt x="89" y="175"/>
                      <a:pt x="89" y="175"/>
                      <a:pt x="89" y="175"/>
                    </a:cubicBezTo>
                    <a:cubicBezTo>
                      <a:pt x="89" y="161"/>
                      <a:pt x="89" y="161"/>
                      <a:pt x="89" y="161"/>
                    </a:cubicBezTo>
                    <a:cubicBezTo>
                      <a:pt x="77" y="161"/>
                      <a:pt x="77" y="161"/>
                      <a:pt x="77" y="161"/>
                    </a:cubicBezTo>
                    <a:cubicBezTo>
                      <a:pt x="77" y="175"/>
                      <a:pt x="77" y="175"/>
                      <a:pt x="77" y="175"/>
                    </a:cubicBezTo>
                    <a:close/>
                    <a:moveTo>
                      <a:pt x="89" y="50"/>
                    </a:moveTo>
                    <a:cubicBezTo>
                      <a:pt x="86" y="37"/>
                      <a:pt x="85" y="28"/>
                      <a:pt x="85" y="28"/>
                    </a:cubicBezTo>
                    <a:cubicBezTo>
                      <a:pt x="82" y="28"/>
                      <a:pt x="82" y="28"/>
                      <a:pt x="82" y="28"/>
                    </a:cubicBezTo>
                    <a:cubicBezTo>
                      <a:pt x="77" y="0"/>
                      <a:pt x="77" y="0"/>
                      <a:pt x="77" y="0"/>
                    </a:cubicBezTo>
                    <a:cubicBezTo>
                      <a:pt x="77" y="56"/>
                      <a:pt x="77" y="56"/>
                      <a:pt x="77" y="56"/>
                    </a:cubicBezTo>
                    <a:cubicBezTo>
                      <a:pt x="77" y="57"/>
                      <a:pt x="79" y="84"/>
                      <a:pt x="81" y="92"/>
                    </a:cubicBezTo>
                    <a:cubicBezTo>
                      <a:pt x="77" y="92"/>
                      <a:pt x="77" y="92"/>
                      <a:pt x="77" y="92"/>
                    </a:cubicBezTo>
                    <a:cubicBezTo>
                      <a:pt x="77" y="109"/>
                      <a:pt x="77" y="109"/>
                      <a:pt x="77" y="109"/>
                    </a:cubicBezTo>
                    <a:cubicBezTo>
                      <a:pt x="85" y="109"/>
                      <a:pt x="85" y="109"/>
                      <a:pt x="85" y="109"/>
                    </a:cubicBezTo>
                    <a:cubicBezTo>
                      <a:pt x="85" y="109"/>
                      <a:pt x="85" y="113"/>
                      <a:pt x="87" y="119"/>
                    </a:cubicBezTo>
                    <a:cubicBezTo>
                      <a:pt x="77" y="129"/>
                      <a:pt x="77" y="129"/>
                      <a:pt x="77" y="129"/>
                    </a:cubicBezTo>
                    <a:cubicBezTo>
                      <a:pt x="77" y="143"/>
                      <a:pt x="77" y="143"/>
                      <a:pt x="77" y="143"/>
                    </a:cubicBezTo>
                    <a:cubicBezTo>
                      <a:pt x="89" y="154"/>
                      <a:pt x="89" y="154"/>
                      <a:pt x="89" y="154"/>
                    </a:cubicBezTo>
                    <a:cubicBezTo>
                      <a:pt x="89" y="140"/>
                      <a:pt x="89" y="140"/>
                      <a:pt x="89" y="140"/>
                    </a:cubicBezTo>
                    <a:cubicBezTo>
                      <a:pt x="84" y="136"/>
                      <a:pt x="84" y="136"/>
                      <a:pt x="84" y="136"/>
                    </a:cubicBezTo>
                    <a:cubicBezTo>
                      <a:pt x="89" y="132"/>
                      <a:pt x="89" y="132"/>
                      <a:pt x="89" y="132"/>
                    </a:cubicBezTo>
                    <a:lnTo>
                      <a:pt x="89" y="50"/>
                    </a:lnTo>
                    <a:close/>
                    <a:moveTo>
                      <a:pt x="66" y="175"/>
                    </a:moveTo>
                    <a:cubicBezTo>
                      <a:pt x="77" y="175"/>
                      <a:pt x="77" y="175"/>
                      <a:pt x="77" y="175"/>
                    </a:cubicBezTo>
                    <a:cubicBezTo>
                      <a:pt x="77" y="175"/>
                      <a:pt x="77" y="175"/>
                      <a:pt x="77" y="175"/>
                    </a:cubicBezTo>
                    <a:cubicBezTo>
                      <a:pt x="77" y="161"/>
                      <a:pt x="77" y="161"/>
                      <a:pt x="77" y="161"/>
                    </a:cubicBezTo>
                    <a:cubicBezTo>
                      <a:pt x="77" y="161"/>
                      <a:pt x="77" y="161"/>
                      <a:pt x="77" y="161"/>
                    </a:cubicBezTo>
                    <a:cubicBezTo>
                      <a:pt x="77" y="161"/>
                      <a:pt x="77" y="161"/>
                      <a:pt x="77" y="161"/>
                    </a:cubicBezTo>
                    <a:cubicBezTo>
                      <a:pt x="66" y="161"/>
                      <a:pt x="66" y="161"/>
                      <a:pt x="66" y="161"/>
                    </a:cubicBezTo>
                    <a:cubicBezTo>
                      <a:pt x="66" y="175"/>
                      <a:pt x="66" y="175"/>
                      <a:pt x="66" y="175"/>
                    </a:cubicBezTo>
                    <a:close/>
                    <a:moveTo>
                      <a:pt x="77" y="0"/>
                    </a:moveTo>
                    <a:cubicBezTo>
                      <a:pt x="77" y="0"/>
                      <a:pt x="77" y="0"/>
                      <a:pt x="77" y="0"/>
                    </a:cubicBezTo>
                    <a:cubicBezTo>
                      <a:pt x="72" y="28"/>
                      <a:pt x="72" y="28"/>
                      <a:pt x="72" y="28"/>
                    </a:cubicBezTo>
                    <a:cubicBezTo>
                      <a:pt x="70" y="28"/>
                      <a:pt x="70" y="28"/>
                      <a:pt x="70" y="28"/>
                    </a:cubicBezTo>
                    <a:cubicBezTo>
                      <a:pt x="70" y="28"/>
                      <a:pt x="69" y="37"/>
                      <a:pt x="66" y="50"/>
                    </a:cubicBezTo>
                    <a:cubicBezTo>
                      <a:pt x="66" y="132"/>
                      <a:pt x="66" y="132"/>
                      <a:pt x="66" y="132"/>
                    </a:cubicBezTo>
                    <a:cubicBezTo>
                      <a:pt x="70" y="136"/>
                      <a:pt x="70" y="136"/>
                      <a:pt x="70" y="136"/>
                    </a:cubicBezTo>
                    <a:cubicBezTo>
                      <a:pt x="66" y="140"/>
                      <a:pt x="66" y="140"/>
                      <a:pt x="66" y="140"/>
                    </a:cubicBezTo>
                    <a:cubicBezTo>
                      <a:pt x="66" y="154"/>
                      <a:pt x="66" y="154"/>
                      <a:pt x="66" y="154"/>
                    </a:cubicBezTo>
                    <a:cubicBezTo>
                      <a:pt x="77" y="143"/>
                      <a:pt x="77" y="143"/>
                      <a:pt x="77" y="143"/>
                    </a:cubicBezTo>
                    <a:cubicBezTo>
                      <a:pt x="77" y="143"/>
                      <a:pt x="77" y="143"/>
                      <a:pt x="77" y="143"/>
                    </a:cubicBezTo>
                    <a:cubicBezTo>
                      <a:pt x="77" y="129"/>
                      <a:pt x="77" y="129"/>
                      <a:pt x="77" y="129"/>
                    </a:cubicBezTo>
                    <a:cubicBezTo>
                      <a:pt x="77" y="129"/>
                      <a:pt x="77" y="129"/>
                      <a:pt x="77" y="129"/>
                    </a:cubicBezTo>
                    <a:cubicBezTo>
                      <a:pt x="68" y="119"/>
                      <a:pt x="68" y="119"/>
                      <a:pt x="68" y="119"/>
                    </a:cubicBezTo>
                    <a:cubicBezTo>
                      <a:pt x="69" y="113"/>
                      <a:pt x="70" y="109"/>
                      <a:pt x="70" y="109"/>
                    </a:cubicBezTo>
                    <a:cubicBezTo>
                      <a:pt x="77" y="109"/>
                      <a:pt x="77" y="109"/>
                      <a:pt x="77" y="109"/>
                    </a:cubicBezTo>
                    <a:cubicBezTo>
                      <a:pt x="77" y="109"/>
                      <a:pt x="77" y="109"/>
                      <a:pt x="77" y="109"/>
                    </a:cubicBezTo>
                    <a:cubicBezTo>
                      <a:pt x="77" y="109"/>
                      <a:pt x="77" y="109"/>
                      <a:pt x="77" y="109"/>
                    </a:cubicBezTo>
                    <a:cubicBezTo>
                      <a:pt x="77" y="92"/>
                      <a:pt x="77" y="92"/>
                      <a:pt x="77" y="92"/>
                    </a:cubicBezTo>
                    <a:cubicBezTo>
                      <a:pt x="77" y="92"/>
                      <a:pt x="77" y="92"/>
                      <a:pt x="77" y="92"/>
                    </a:cubicBezTo>
                    <a:cubicBezTo>
                      <a:pt x="74" y="92"/>
                      <a:pt x="74" y="92"/>
                      <a:pt x="74" y="92"/>
                    </a:cubicBezTo>
                    <a:cubicBezTo>
                      <a:pt x="76" y="84"/>
                      <a:pt x="77" y="56"/>
                      <a:pt x="77" y="56"/>
                    </a:cubicBezTo>
                    <a:cubicBezTo>
                      <a:pt x="77" y="56"/>
                      <a:pt x="77" y="56"/>
                      <a:pt x="77" y="56"/>
                    </a:cubicBezTo>
                    <a:cubicBezTo>
                      <a:pt x="77" y="56"/>
                      <a:pt x="77" y="56"/>
                      <a:pt x="77" y="56"/>
                    </a:cubicBezTo>
                    <a:lnTo>
                      <a:pt x="77" y="0"/>
                    </a:lnTo>
                    <a:close/>
                    <a:moveTo>
                      <a:pt x="0" y="190"/>
                    </a:moveTo>
                    <a:cubicBezTo>
                      <a:pt x="31" y="190"/>
                      <a:pt x="31" y="190"/>
                      <a:pt x="31" y="190"/>
                    </a:cubicBezTo>
                    <a:cubicBezTo>
                      <a:pt x="47" y="175"/>
                      <a:pt x="47" y="175"/>
                      <a:pt x="47" y="175"/>
                    </a:cubicBezTo>
                    <a:cubicBezTo>
                      <a:pt x="66" y="175"/>
                      <a:pt x="66" y="175"/>
                      <a:pt x="66" y="175"/>
                    </a:cubicBezTo>
                    <a:cubicBezTo>
                      <a:pt x="66" y="161"/>
                      <a:pt x="66" y="161"/>
                      <a:pt x="66" y="161"/>
                    </a:cubicBezTo>
                    <a:cubicBezTo>
                      <a:pt x="59" y="161"/>
                      <a:pt x="59" y="161"/>
                      <a:pt x="59" y="161"/>
                    </a:cubicBezTo>
                    <a:cubicBezTo>
                      <a:pt x="66" y="154"/>
                      <a:pt x="66" y="154"/>
                      <a:pt x="66" y="154"/>
                    </a:cubicBezTo>
                    <a:cubicBezTo>
                      <a:pt x="66" y="140"/>
                      <a:pt x="66" y="140"/>
                      <a:pt x="66" y="140"/>
                    </a:cubicBezTo>
                    <a:cubicBezTo>
                      <a:pt x="62" y="144"/>
                      <a:pt x="62" y="144"/>
                      <a:pt x="62" y="144"/>
                    </a:cubicBezTo>
                    <a:cubicBezTo>
                      <a:pt x="63" y="140"/>
                      <a:pt x="64" y="135"/>
                      <a:pt x="65" y="131"/>
                    </a:cubicBezTo>
                    <a:cubicBezTo>
                      <a:pt x="65" y="131"/>
                      <a:pt x="65" y="131"/>
                      <a:pt x="65" y="131"/>
                    </a:cubicBezTo>
                    <a:cubicBezTo>
                      <a:pt x="66" y="132"/>
                      <a:pt x="66" y="132"/>
                      <a:pt x="66" y="132"/>
                    </a:cubicBezTo>
                    <a:cubicBezTo>
                      <a:pt x="66" y="50"/>
                      <a:pt x="66" y="50"/>
                      <a:pt x="66" y="50"/>
                    </a:cubicBezTo>
                    <a:cubicBezTo>
                      <a:pt x="64" y="62"/>
                      <a:pt x="61" y="77"/>
                      <a:pt x="57" y="92"/>
                    </a:cubicBezTo>
                    <a:cubicBezTo>
                      <a:pt x="47" y="92"/>
                      <a:pt x="47" y="92"/>
                      <a:pt x="47" y="92"/>
                    </a:cubicBezTo>
                    <a:cubicBezTo>
                      <a:pt x="47" y="109"/>
                      <a:pt x="47" y="109"/>
                      <a:pt x="47" y="109"/>
                    </a:cubicBezTo>
                    <a:cubicBezTo>
                      <a:pt x="52" y="109"/>
                      <a:pt x="52" y="109"/>
                      <a:pt x="52" y="109"/>
                    </a:cubicBezTo>
                    <a:cubicBezTo>
                      <a:pt x="41" y="142"/>
                      <a:pt x="25" y="177"/>
                      <a:pt x="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13" name="Freeform 152"/>
              <p:cNvSpPr/>
              <p:nvPr/>
            </p:nvSpPr>
            <p:spPr bwMode="auto">
              <a:xfrm>
                <a:off x="-1196975" y="2162175"/>
                <a:ext cx="233363" cy="668338"/>
              </a:xfrm>
              <a:custGeom>
                <a:avLst/>
                <a:gdLst>
                  <a:gd name="T0" fmla="*/ 8 w 62"/>
                  <a:gd name="T1" fmla="*/ 21 h 178"/>
                  <a:gd name="T2" fmla="*/ 1 w 62"/>
                  <a:gd name="T3" fmla="*/ 43 h 178"/>
                  <a:gd name="T4" fmla="*/ 6 w 62"/>
                  <a:gd name="T5" fmla="*/ 62 h 178"/>
                  <a:gd name="T6" fmla="*/ 23 w 62"/>
                  <a:gd name="T7" fmla="*/ 82 h 178"/>
                  <a:gd name="T8" fmla="*/ 23 w 62"/>
                  <a:gd name="T9" fmla="*/ 178 h 178"/>
                  <a:gd name="T10" fmla="*/ 40 w 62"/>
                  <a:gd name="T11" fmla="*/ 178 h 178"/>
                  <a:gd name="T12" fmla="*/ 40 w 62"/>
                  <a:gd name="T13" fmla="*/ 82 h 178"/>
                  <a:gd name="T14" fmla="*/ 57 w 62"/>
                  <a:gd name="T15" fmla="*/ 62 h 178"/>
                  <a:gd name="T16" fmla="*/ 61 w 62"/>
                  <a:gd name="T17" fmla="*/ 43 h 178"/>
                  <a:gd name="T18" fmla="*/ 55 w 62"/>
                  <a:gd name="T19" fmla="*/ 21 h 178"/>
                  <a:gd name="T20" fmla="*/ 41 w 62"/>
                  <a:gd name="T21" fmla="*/ 1 h 178"/>
                  <a:gd name="T22" fmla="*/ 46 w 62"/>
                  <a:gd name="T23" fmla="*/ 42 h 178"/>
                  <a:gd name="T24" fmla="*/ 40 w 62"/>
                  <a:gd name="T25" fmla="*/ 42 h 178"/>
                  <a:gd name="T26" fmla="*/ 36 w 62"/>
                  <a:gd name="T27" fmla="*/ 0 h 178"/>
                  <a:gd name="T28" fmla="*/ 31 w 62"/>
                  <a:gd name="T29" fmla="*/ 0 h 178"/>
                  <a:gd name="T30" fmla="*/ 27 w 62"/>
                  <a:gd name="T31" fmla="*/ 0 h 178"/>
                  <a:gd name="T32" fmla="*/ 22 w 62"/>
                  <a:gd name="T33" fmla="*/ 42 h 178"/>
                  <a:gd name="T34" fmla="*/ 17 w 62"/>
                  <a:gd name="T35" fmla="*/ 42 h 178"/>
                  <a:gd name="T36" fmla="*/ 21 w 62"/>
                  <a:gd name="T37" fmla="*/ 1 h 178"/>
                  <a:gd name="T38" fmla="*/ 8 w 62"/>
                  <a:gd name="T39" fmla="*/ 2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78">
                    <a:moveTo>
                      <a:pt x="8" y="21"/>
                    </a:moveTo>
                    <a:cubicBezTo>
                      <a:pt x="5" y="29"/>
                      <a:pt x="2" y="36"/>
                      <a:pt x="1" y="43"/>
                    </a:cubicBezTo>
                    <a:cubicBezTo>
                      <a:pt x="0" y="51"/>
                      <a:pt x="2" y="56"/>
                      <a:pt x="6" y="62"/>
                    </a:cubicBezTo>
                    <a:cubicBezTo>
                      <a:pt x="9" y="68"/>
                      <a:pt x="15" y="77"/>
                      <a:pt x="23" y="82"/>
                    </a:cubicBezTo>
                    <a:cubicBezTo>
                      <a:pt x="23" y="178"/>
                      <a:pt x="23" y="178"/>
                      <a:pt x="23" y="178"/>
                    </a:cubicBezTo>
                    <a:cubicBezTo>
                      <a:pt x="40" y="178"/>
                      <a:pt x="40" y="178"/>
                      <a:pt x="40" y="178"/>
                    </a:cubicBezTo>
                    <a:cubicBezTo>
                      <a:pt x="40" y="82"/>
                      <a:pt x="40" y="82"/>
                      <a:pt x="40" y="82"/>
                    </a:cubicBezTo>
                    <a:cubicBezTo>
                      <a:pt x="47" y="78"/>
                      <a:pt x="53" y="68"/>
                      <a:pt x="57" y="62"/>
                    </a:cubicBezTo>
                    <a:cubicBezTo>
                      <a:pt x="60" y="56"/>
                      <a:pt x="62" y="51"/>
                      <a:pt x="61" y="43"/>
                    </a:cubicBezTo>
                    <a:cubicBezTo>
                      <a:pt x="60" y="36"/>
                      <a:pt x="57" y="29"/>
                      <a:pt x="55" y="21"/>
                    </a:cubicBezTo>
                    <a:cubicBezTo>
                      <a:pt x="53" y="16"/>
                      <a:pt x="49" y="2"/>
                      <a:pt x="41" y="1"/>
                    </a:cubicBezTo>
                    <a:cubicBezTo>
                      <a:pt x="46" y="42"/>
                      <a:pt x="46" y="42"/>
                      <a:pt x="46" y="42"/>
                    </a:cubicBezTo>
                    <a:cubicBezTo>
                      <a:pt x="40" y="42"/>
                      <a:pt x="40" y="42"/>
                      <a:pt x="40" y="42"/>
                    </a:cubicBezTo>
                    <a:cubicBezTo>
                      <a:pt x="36" y="0"/>
                      <a:pt x="36" y="0"/>
                      <a:pt x="36" y="0"/>
                    </a:cubicBezTo>
                    <a:cubicBezTo>
                      <a:pt x="31" y="0"/>
                      <a:pt x="31" y="0"/>
                      <a:pt x="31" y="0"/>
                    </a:cubicBezTo>
                    <a:cubicBezTo>
                      <a:pt x="27" y="0"/>
                      <a:pt x="27" y="0"/>
                      <a:pt x="27" y="0"/>
                    </a:cubicBezTo>
                    <a:cubicBezTo>
                      <a:pt x="22" y="42"/>
                      <a:pt x="22" y="42"/>
                      <a:pt x="22" y="42"/>
                    </a:cubicBezTo>
                    <a:cubicBezTo>
                      <a:pt x="17" y="42"/>
                      <a:pt x="17" y="42"/>
                      <a:pt x="17" y="42"/>
                    </a:cubicBezTo>
                    <a:cubicBezTo>
                      <a:pt x="21" y="1"/>
                      <a:pt x="21" y="1"/>
                      <a:pt x="21" y="1"/>
                    </a:cubicBezTo>
                    <a:cubicBezTo>
                      <a:pt x="14" y="2"/>
                      <a:pt x="10" y="16"/>
                      <a:pt x="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14" name="Freeform 153"/>
              <p:cNvSpPr/>
              <p:nvPr/>
            </p:nvSpPr>
            <p:spPr bwMode="auto">
              <a:xfrm>
                <a:off x="-892175" y="2151062"/>
                <a:ext cx="244475" cy="679450"/>
              </a:xfrm>
              <a:custGeom>
                <a:avLst/>
                <a:gdLst>
                  <a:gd name="T0" fmla="*/ 41 w 65"/>
                  <a:gd name="T1" fmla="*/ 181 h 181"/>
                  <a:gd name="T2" fmla="*/ 41 w 65"/>
                  <a:gd name="T3" fmla="*/ 86 h 181"/>
                  <a:gd name="T4" fmla="*/ 65 w 65"/>
                  <a:gd name="T5" fmla="*/ 48 h 181"/>
                  <a:gd name="T6" fmla="*/ 33 w 65"/>
                  <a:gd name="T7" fmla="*/ 0 h 181"/>
                  <a:gd name="T8" fmla="*/ 0 w 65"/>
                  <a:gd name="T9" fmla="*/ 48 h 181"/>
                  <a:gd name="T10" fmla="*/ 24 w 65"/>
                  <a:gd name="T11" fmla="*/ 86 h 181"/>
                  <a:gd name="T12" fmla="*/ 24 w 65"/>
                  <a:gd name="T13" fmla="*/ 181 h 181"/>
                  <a:gd name="T14" fmla="*/ 41 w 65"/>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81">
                    <a:moveTo>
                      <a:pt x="41" y="181"/>
                    </a:moveTo>
                    <a:cubicBezTo>
                      <a:pt x="41" y="86"/>
                      <a:pt x="41" y="86"/>
                      <a:pt x="41" y="86"/>
                    </a:cubicBezTo>
                    <a:cubicBezTo>
                      <a:pt x="55" y="82"/>
                      <a:pt x="65" y="66"/>
                      <a:pt x="65" y="48"/>
                    </a:cubicBezTo>
                    <a:cubicBezTo>
                      <a:pt x="65" y="26"/>
                      <a:pt x="51" y="0"/>
                      <a:pt x="33" y="0"/>
                    </a:cubicBezTo>
                    <a:cubicBezTo>
                      <a:pt x="15" y="0"/>
                      <a:pt x="0" y="26"/>
                      <a:pt x="0" y="48"/>
                    </a:cubicBezTo>
                    <a:cubicBezTo>
                      <a:pt x="0" y="66"/>
                      <a:pt x="10" y="82"/>
                      <a:pt x="24" y="86"/>
                    </a:cubicBezTo>
                    <a:cubicBezTo>
                      <a:pt x="24" y="181"/>
                      <a:pt x="24" y="181"/>
                      <a:pt x="24" y="181"/>
                    </a:cubicBezTo>
                    <a:lnTo>
                      <a:pt x="41"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15" name="Freeform 154"/>
              <p:cNvSpPr>
                <a:spLocks noEditPoints="1"/>
              </p:cNvSpPr>
              <p:nvPr/>
            </p:nvSpPr>
            <p:spPr bwMode="auto">
              <a:xfrm>
                <a:off x="-3724275" y="806450"/>
                <a:ext cx="581025" cy="147638"/>
              </a:xfrm>
              <a:custGeom>
                <a:avLst/>
                <a:gdLst>
                  <a:gd name="T0" fmla="*/ 182 w 366"/>
                  <a:gd name="T1" fmla="*/ 76 h 93"/>
                  <a:gd name="T2" fmla="*/ 314 w 366"/>
                  <a:gd name="T3" fmla="*/ 76 h 93"/>
                  <a:gd name="T4" fmla="*/ 324 w 366"/>
                  <a:gd name="T5" fmla="*/ 93 h 93"/>
                  <a:gd name="T6" fmla="*/ 366 w 366"/>
                  <a:gd name="T7" fmla="*/ 93 h 93"/>
                  <a:gd name="T8" fmla="*/ 298 w 366"/>
                  <a:gd name="T9" fmla="*/ 0 h 93"/>
                  <a:gd name="T10" fmla="*/ 255 w 366"/>
                  <a:gd name="T11" fmla="*/ 0 h 93"/>
                  <a:gd name="T12" fmla="*/ 265 w 366"/>
                  <a:gd name="T13" fmla="*/ 12 h 93"/>
                  <a:gd name="T14" fmla="*/ 182 w 366"/>
                  <a:gd name="T15" fmla="*/ 12 h 93"/>
                  <a:gd name="T16" fmla="*/ 182 w 366"/>
                  <a:gd name="T17" fmla="*/ 36 h 93"/>
                  <a:gd name="T18" fmla="*/ 284 w 366"/>
                  <a:gd name="T19" fmla="*/ 36 h 93"/>
                  <a:gd name="T20" fmla="*/ 295 w 366"/>
                  <a:gd name="T21" fmla="*/ 52 h 93"/>
                  <a:gd name="T22" fmla="*/ 182 w 366"/>
                  <a:gd name="T23" fmla="*/ 52 h 93"/>
                  <a:gd name="T24" fmla="*/ 182 w 366"/>
                  <a:gd name="T25" fmla="*/ 76 h 93"/>
                  <a:gd name="T26" fmla="*/ 52 w 366"/>
                  <a:gd name="T27" fmla="*/ 76 h 93"/>
                  <a:gd name="T28" fmla="*/ 182 w 366"/>
                  <a:gd name="T29" fmla="*/ 76 h 93"/>
                  <a:gd name="T30" fmla="*/ 182 w 366"/>
                  <a:gd name="T31" fmla="*/ 52 h 93"/>
                  <a:gd name="T32" fmla="*/ 71 w 366"/>
                  <a:gd name="T33" fmla="*/ 52 h 93"/>
                  <a:gd name="T34" fmla="*/ 82 w 366"/>
                  <a:gd name="T35" fmla="*/ 36 h 93"/>
                  <a:gd name="T36" fmla="*/ 82 w 366"/>
                  <a:gd name="T37" fmla="*/ 36 h 93"/>
                  <a:gd name="T38" fmla="*/ 182 w 366"/>
                  <a:gd name="T39" fmla="*/ 36 h 93"/>
                  <a:gd name="T40" fmla="*/ 182 w 366"/>
                  <a:gd name="T41" fmla="*/ 12 h 93"/>
                  <a:gd name="T42" fmla="*/ 101 w 366"/>
                  <a:gd name="T43" fmla="*/ 12 h 93"/>
                  <a:gd name="T44" fmla="*/ 111 w 366"/>
                  <a:gd name="T45" fmla="*/ 0 h 93"/>
                  <a:gd name="T46" fmla="*/ 68 w 366"/>
                  <a:gd name="T47" fmla="*/ 0 h 93"/>
                  <a:gd name="T48" fmla="*/ 0 w 366"/>
                  <a:gd name="T49" fmla="*/ 93 h 93"/>
                  <a:gd name="T50" fmla="*/ 42 w 366"/>
                  <a:gd name="T51" fmla="*/ 93 h 93"/>
                  <a:gd name="T52" fmla="*/ 52 w 366"/>
                  <a:gd name="T53" fmla="*/ 7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6" h="93">
                    <a:moveTo>
                      <a:pt x="182" y="76"/>
                    </a:moveTo>
                    <a:lnTo>
                      <a:pt x="314" y="76"/>
                    </a:lnTo>
                    <a:lnTo>
                      <a:pt x="324" y="93"/>
                    </a:lnTo>
                    <a:lnTo>
                      <a:pt x="366" y="93"/>
                    </a:lnTo>
                    <a:lnTo>
                      <a:pt x="298" y="0"/>
                    </a:lnTo>
                    <a:lnTo>
                      <a:pt x="255" y="0"/>
                    </a:lnTo>
                    <a:lnTo>
                      <a:pt x="265" y="12"/>
                    </a:lnTo>
                    <a:lnTo>
                      <a:pt x="182" y="12"/>
                    </a:lnTo>
                    <a:lnTo>
                      <a:pt x="182" y="36"/>
                    </a:lnTo>
                    <a:lnTo>
                      <a:pt x="284" y="36"/>
                    </a:lnTo>
                    <a:lnTo>
                      <a:pt x="295" y="52"/>
                    </a:lnTo>
                    <a:lnTo>
                      <a:pt x="182" y="52"/>
                    </a:lnTo>
                    <a:lnTo>
                      <a:pt x="182" y="76"/>
                    </a:lnTo>
                    <a:close/>
                    <a:moveTo>
                      <a:pt x="52" y="76"/>
                    </a:moveTo>
                    <a:lnTo>
                      <a:pt x="182" y="76"/>
                    </a:lnTo>
                    <a:lnTo>
                      <a:pt x="182" y="52"/>
                    </a:lnTo>
                    <a:lnTo>
                      <a:pt x="71" y="52"/>
                    </a:lnTo>
                    <a:lnTo>
                      <a:pt x="82" y="36"/>
                    </a:lnTo>
                    <a:lnTo>
                      <a:pt x="82" y="36"/>
                    </a:lnTo>
                    <a:lnTo>
                      <a:pt x="182" y="36"/>
                    </a:lnTo>
                    <a:lnTo>
                      <a:pt x="182" y="12"/>
                    </a:lnTo>
                    <a:lnTo>
                      <a:pt x="101" y="12"/>
                    </a:lnTo>
                    <a:lnTo>
                      <a:pt x="111" y="0"/>
                    </a:lnTo>
                    <a:lnTo>
                      <a:pt x="68" y="0"/>
                    </a:lnTo>
                    <a:lnTo>
                      <a:pt x="0" y="93"/>
                    </a:lnTo>
                    <a:lnTo>
                      <a:pt x="42" y="93"/>
                    </a:lnTo>
                    <a:lnTo>
                      <a:pt x="52"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16" name="Freeform 155"/>
              <p:cNvSpPr>
                <a:spLocks noEditPoints="1"/>
              </p:cNvSpPr>
              <p:nvPr/>
            </p:nvSpPr>
            <p:spPr bwMode="auto">
              <a:xfrm>
                <a:off x="-3694113" y="239712"/>
                <a:ext cx="533400" cy="549275"/>
              </a:xfrm>
              <a:custGeom>
                <a:avLst/>
                <a:gdLst>
                  <a:gd name="T0" fmla="*/ 281 w 336"/>
                  <a:gd name="T1" fmla="*/ 0 h 346"/>
                  <a:gd name="T2" fmla="*/ 310 w 336"/>
                  <a:gd name="T3" fmla="*/ 73 h 346"/>
                  <a:gd name="T4" fmla="*/ 310 w 336"/>
                  <a:gd name="T5" fmla="*/ 241 h 346"/>
                  <a:gd name="T6" fmla="*/ 281 w 336"/>
                  <a:gd name="T7" fmla="*/ 275 h 346"/>
                  <a:gd name="T8" fmla="*/ 310 w 336"/>
                  <a:gd name="T9" fmla="*/ 305 h 346"/>
                  <a:gd name="T10" fmla="*/ 281 w 336"/>
                  <a:gd name="T11" fmla="*/ 305 h 346"/>
                  <a:gd name="T12" fmla="*/ 336 w 336"/>
                  <a:gd name="T13" fmla="*/ 346 h 346"/>
                  <a:gd name="T14" fmla="*/ 336 w 336"/>
                  <a:gd name="T15" fmla="*/ 0 h 346"/>
                  <a:gd name="T16" fmla="*/ 168 w 336"/>
                  <a:gd name="T17" fmla="*/ 0 h 346"/>
                  <a:gd name="T18" fmla="*/ 267 w 336"/>
                  <a:gd name="T19" fmla="*/ 24 h 346"/>
                  <a:gd name="T20" fmla="*/ 168 w 336"/>
                  <a:gd name="T21" fmla="*/ 45 h 346"/>
                  <a:gd name="T22" fmla="*/ 281 w 336"/>
                  <a:gd name="T23" fmla="*/ 73 h 346"/>
                  <a:gd name="T24" fmla="*/ 281 w 336"/>
                  <a:gd name="T25" fmla="*/ 0 h 346"/>
                  <a:gd name="T26" fmla="*/ 281 w 336"/>
                  <a:gd name="T27" fmla="*/ 346 h 346"/>
                  <a:gd name="T28" fmla="*/ 250 w 336"/>
                  <a:gd name="T29" fmla="*/ 305 h 346"/>
                  <a:gd name="T30" fmla="*/ 281 w 336"/>
                  <a:gd name="T31" fmla="*/ 275 h 346"/>
                  <a:gd name="T32" fmla="*/ 168 w 336"/>
                  <a:gd name="T33" fmla="*/ 241 h 346"/>
                  <a:gd name="T34" fmla="*/ 168 w 336"/>
                  <a:gd name="T35" fmla="*/ 0 h 346"/>
                  <a:gd name="T36" fmla="*/ 56 w 336"/>
                  <a:gd name="T37" fmla="*/ 73 h 346"/>
                  <a:gd name="T38" fmla="*/ 168 w 336"/>
                  <a:gd name="T39" fmla="*/ 45 h 346"/>
                  <a:gd name="T40" fmla="*/ 71 w 336"/>
                  <a:gd name="T41" fmla="*/ 24 h 346"/>
                  <a:gd name="T42" fmla="*/ 168 w 336"/>
                  <a:gd name="T43" fmla="*/ 24 h 346"/>
                  <a:gd name="T44" fmla="*/ 168 w 336"/>
                  <a:gd name="T45" fmla="*/ 0 h 346"/>
                  <a:gd name="T46" fmla="*/ 168 w 336"/>
                  <a:gd name="T47" fmla="*/ 346 h 346"/>
                  <a:gd name="T48" fmla="*/ 56 w 336"/>
                  <a:gd name="T49" fmla="*/ 241 h 346"/>
                  <a:gd name="T50" fmla="*/ 85 w 336"/>
                  <a:gd name="T51" fmla="*/ 275 h 346"/>
                  <a:gd name="T52" fmla="*/ 85 w 336"/>
                  <a:gd name="T53" fmla="*/ 305 h 346"/>
                  <a:gd name="T54" fmla="*/ 56 w 336"/>
                  <a:gd name="T55" fmla="*/ 346 h 346"/>
                  <a:gd name="T56" fmla="*/ 0 w 336"/>
                  <a:gd name="T57" fmla="*/ 0 h 346"/>
                  <a:gd name="T58" fmla="*/ 56 w 336"/>
                  <a:gd name="T59" fmla="*/ 346 h 346"/>
                  <a:gd name="T60" fmla="*/ 26 w 336"/>
                  <a:gd name="T61" fmla="*/ 305 h 346"/>
                  <a:gd name="T62" fmla="*/ 56 w 336"/>
                  <a:gd name="T63" fmla="*/ 275 h 346"/>
                  <a:gd name="T64" fmla="*/ 26 w 336"/>
                  <a:gd name="T65" fmla="*/ 241 h 346"/>
                  <a:gd name="T66" fmla="*/ 56 w 336"/>
                  <a:gd name="T67" fmla="*/ 7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6" h="346">
                    <a:moveTo>
                      <a:pt x="336" y="0"/>
                    </a:moveTo>
                    <a:lnTo>
                      <a:pt x="281" y="0"/>
                    </a:lnTo>
                    <a:lnTo>
                      <a:pt x="281" y="73"/>
                    </a:lnTo>
                    <a:lnTo>
                      <a:pt x="310" y="73"/>
                    </a:lnTo>
                    <a:lnTo>
                      <a:pt x="310" y="241"/>
                    </a:lnTo>
                    <a:lnTo>
                      <a:pt x="310" y="241"/>
                    </a:lnTo>
                    <a:lnTo>
                      <a:pt x="281" y="241"/>
                    </a:lnTo>
                    <a:lnTo>
                      <a:pt x="281" y="275"/>
                    </a:lnTo>
                    <a:lnTo>
                      <a:pt x="310" y="275"/>
                    </a:lnTo>
                    <a:lnTo>
                      <a:pt x="310" y="305"/>
                    </a:lnTo>
                    <a:lnTo>
                      <a:pt x="310" y="305"/>
                    </a:lnTo>
                    <a:lnTo>
                      <a:pt x="281" y="305"/>
                    </a:lnTo>
                    <a:lnTo>
                      <a:pt x="281" y="346"/>
                    </a:lnTo>
                    <a:lnTo>
                      <a:pt x="336" y="346"/>
                    </a:lnTo>
                    <a:lnTo>
                      <a:pt x="336" y="0"/>
                    </a:lnTo>
                    <a:lnTo>
                      <a:pt x="336" y="0"/>
                    </a:lnTo>
                    <a:close/>
                    <a:moveTo>
                      <a:pt x="281" y="0"/>
                    </a:moveTo>
                    <a:lnTo>
                      <a:pt x="168" y="0"/>
                    </a:lnTo>
                    <a:lnTo>
                      <a:pt x="168" y="24"/>
                    </a:lnTo>
                    <a:lnTo>
                      <a:pt x="267" y="24"/>
                    </a:lnTo>
                    <a:lnTo>
                      <a:pt x="267" y="45"/>
                    </a:lnTo>
                    <a:lnTo>
                      <a:pt x="168" y="45"/>
                    </a:lnTo>
                    <a:lnTo>
                      <a:pt x="168" y="73"/>
                    </a:lnTo>
                    <a:lnTo>
                      <a:pt x="281" y="73"/>
                    </a:lnTo>
                    <a:lnTo>
                      <a:pt x="281" y="0"/>
                    </a:lnTo>
                    <a:lnTo>
                      <a:pt x="281" y="0"/>
                    </a:lnTo>
                    <a:close/>
                    <a:moveTo>
                      <a:pt x="168" y="346"/>
                    </a:moveTo>
                    <a:lnTo>
                      <a:pt x="281" y="346"/>
                    </a:lnTo>
                    <a:lnTo>
                      <a:pt x="281" y="305"/>
                    </a:lnTo>
                    <a:lnTo>
                      <a:pt x="250" y="305"/>
                    </a:lnTo>
                    <a:lnTo>
                      <a:pt x="250" y="275"/>
                    </a:lnTo>
                    <a:lnTo>
                      <a:pt x="281" y="275"/>
                    </a:lnTo>
                    <a:lnTo>
                      <a:pt x="281" y="241"/>
                    </a:lnTo>
                    <a:lnTo>
                      <a:pt x="168" y="241"/>
                    </a:lnTo>
                    <a:lnTo>
                      <a:pt x="168" y="346"/>
                    </a:lnTo>
                    <a:close/>
                    <a:moveTo>
                      <a:pt x="168" y="0"/>
                    </a:moveTo>
                    <a:lnTo>
                      <a:pt x="56" y="0"/>
                    </a:lnTo>
                    <a:lnTo>
                      <a:pt x="56" y="73"/>
                    </a:lnTo>
                    <a:lnTo>
                      <a:pt x="168" y="73"/>
                    </a:lnTo>
                    <a:lnTo>
                      <a:pt x="168" y="45"/>
                    </a:lnTo>
                    <a:lnTo>
                      <a:pt x="71" y="45"/>
                    </a:lnTo>
                    <a:lnTo>
                      <a:pt x="71" y="24"/>
                    </a:lnTo>
                    <a:lnTo>
                      <a:pt x="71" y="24"/>
                    </a:lnTo>
                    <a:lnTo>
                      <a:pt x="168" y="24"/>
                    </a:lnTo>
                    <a:lnTo>
                      <a:pt x="168" y="0"/>
                    </a:lnTo>
                    <a:lnTo>
                      <a:pt x="168" y="0"/>
                    </a:lnTo>
                    <a:close/>
                    <a:moveTo>
                      <a:pt x="56" y="346"/>
                    </a:moveTo>
                    <a:lnTo>
                      <a:pt x="168" y="346"/>
                    </a:lnTo>
                    <a:lnTo>
                      <a:pt x="168" y="241"/>
                    </a:lnTo>
                    <a:lnTo>
                      <a:pt x="56" y="241"/>
                    </a:lnTo>
                    <a:lnTo>
                      <a:pt x="56" y="275"/>
                    </a:lnTo>
                    <a:lnTo>
                      <a:pt x="85" y="275"/>
                    </a:lnTo>
                    <a:lnTo>
                      <a:pt x="85" y="305"/>
                    </a:lnTo>
                    <a:lnTo>
                      <a:pt x="85" y="305"/>
                    </a:lnTo>
                    <a:lnTo>
                      <a:pt x="56" y="305"/>
                    </a:lnTo>
                    <a:lnTo>
                      <a:pt x="56" y="346"/>
                    </a:lnTo>
                    <a:close/>
                    <a:moveTo>
                      <a:pt x="56" y="0"/>
                    </a:moveTo>
                    <a:lnTo>
                      <a:pt x="0" y="0"/>
                    </a:lnTo>
                    <a:lnTo>
                      <a:pt x="0" y="346"/>
                    </a:lnTo>
                    <a:lnTo>
                      <a:pt x="56" y="346"/>
                    </a:lnTo>
                    <a:lnTo>
                      <a:pt x="56" y="305"/>
                    </a:lnTo>
                    <a:lnTo>
                      <a:pt x="26" y="305"/>
                    </a:lnTo>
                    <a:lnTo>
                      <a:pt x="26" y="275"/>
                    </a:lnTo>
                    <a:lnTo>
                      <a:pt x="56" y="275"/>
                    </a:lnTo>
                    <a:lnTo>
                      <a:pt x="56" y="241"/>
                    </a:lnTo>
                    <a:lnTo>
                      <a:pt x="26" y="241"/>
                    </a:lnTo>
                    <a:lnTo>
                      <a:pt x="26" y="73"/>
                    </a:lnTo>
                    <a:lnTo>
                      <a:pt x="56" y="73"/>
                    </a:lnTo>
                    <a:lnTo>
                      <a:pt x="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17" name="Rectangle 156"/>
              <p:cNvSpPr>
                <a:spLocks noChangeArrowheads="1"/>
              </p:cNvSpPr>
              <p:nvPr/>
            </p:nvSpPr>
            <p:spPr bwMode="auto">
              <a:xfrm>
                <a:off x="-2574925" y="4899025"/>
                <a:ext cx="558800"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18" name="Freeform 157"/>
              <p:cNvSpPr>
                <a:spLocks noEditPoints="1"/>
              </p:cNvSpPr>
              <p:nvPr/>
            </p:nvSpPr>
            <p:spPr bwMode="auto">
              <a:xfrm>
                <a:off x="-2574925" y="5030788"/>
                <a:ext cx="558800" cy="225425"/>
              </a:xfrm>
              <a:custGeom>
                <a:avLst/>
                <a:gdLst>
                  <a:gd name="T0" fmla="*/ 298 w 352"/>
                  <a:gd name="T1" fmla="*/ 142 h 142"/>
                  <a:gd name="T2" fmla="*/ 352 w 352"/>
                  <a:gd name="T3" fmla="*/ 142 h 142"/>
                  <a:gd name="T4" fmla="*/ 352 w 352"/>
                  <a:gd name="T5" fmla="*/ 0 h 142"/>
                  <a:gd name="T6" fmla="*/ 298 w 352"/>
                  <a:gd name="T7" fmla="*/ 0 h 142"/>
                  <a:gd name="T8" fmla="*/ 298 w 352"/>
                  <a:gd name="T9" fmla="*/ 69 h 142"/>
                  <a:gd name="T10" fmla="*/ 298 w 352"/>
                  <a:gd name="T11" fmla="*/ 69 h 142"/>
                  <a:gd name="T12" fmla="*/ 324 w 352"/>
                  <a:gd name="T13" fmla="*/ 95 h 142"/>
                  <a:gd name="T14" fmla="*/ 298 w 352"/>
                  <a:gd name="T15" fmla="*/ 121 h 142"/>
                  <a:gd name="T16" fmla="*/ 298 w 352"/>
                  <a:gd name="T17" fmla="*/ 142 h 142"/>
                  <a:gd name="T18" fmla="*/ 0 w 352"/>
                  <a:gd name="T19" fmla="*/ 142 h 142"/>
                  <a:gd name="T20" fmla="*/ 298 w 352"/>
                  <a:gd name="T21" fmla="*/ 142 h 142"/>
                  <a:gd name="T22" fmla="*/ 298 w 352"/>
                  <a:gd name="T23" fmla="*/ 121 h 142"/>
                  <a:gd name="T24" fmla="*/ 272 w 352"/>
                  <a:gd name="T25" fmla="*/ 95 h 142"/>
                  <a:gd name="T26" fmla="*/ 298 w 352"/>
                  <a:gd name="T27" fmla="*/ 69 h 142"/>
                  <a:gd name="T28" fmla="*/ 298 w 352"/>
                  <a:gd name="T29" fmla="*/ 0 h 142"/>
                  <a:gd name="T30" fmla="*/ 0 w 352"/>
                  <a:gd name="T31" fmla="*/ 0 h 142"/>
                  <a:gd name="T32" fmla="*/ 0 w 352"/>
                  <a:gd name="T33" fmla="*/ 142 h 142"/>
                  <a:gd name="T34" fmla="*/ 0 w 352"/>
                  <a:gd name="T35" fmla="*/ 142 h 142"/>
                  <a:gd name="T36" fmla="*/ 298 w 352"/>
                  <a:gd name="T37" fmla="*/ 69 h 142"/>
                  <a:gd name="T38" fmla="*/ 298 w 352"/>
                  <a:gd name="T39" fmla="*/ 6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142">
                    <a:moveTo>
                      <a:pt x="298" y="142"/>
                    </a:moveTo>
                    <a:lnTo>
                      <a:pt x="352" y="142"/>
                    </a:lnTo>
                    <a:lnTo>
                      <a:pt x="352" y="0"/>
                    </a:lnTo>
                    <a:lnTo>
                      <a:pt x="298" y="0"/>
                    </a:lnTo>
                    <a:lnTo>
                      <a:pt x="298" y="69"/>
                    </a:lnTo>
                    <a:lnTo>
                      <a:pt x="298" y="69"/>
                    </a:lnTo>
                    <a:lnTo>
                      <a:pt x="324" y="95"/>
                    </a:lnTo>
                    <a:lnTo>
                      <a:pt x="298" y="121"/>
                    </a:lnTo>
                    <a:lnTo>
                      <a:pt x="298" y="142"/>
                    </a:lnTo>
                    <a:close/>
                    <a:moveTo>
                      <a:pt x="0" y="142"/>
                    </a:moveTo>
                    <a:lnTo>
                      <a:pt x="298" y="142"/>
                    </a:lnTo>
                    <a:lnTo>
                      <a:pt x="298" y="121"/>
                    </a:lnTo>
                    <a:lnTo>
                      <a:pt x="272" y="95"/>
                    </a:lnTo>
                    <a:lnTo>
                      <a:pt x="298" y="69"/>
                    </a:lnTo>
                    <a:lnTo>
                      <a:pt x="298" y="0"/>
                    </a:lnTo>
                    <a:lnTo>
                      <a:pt x="0" y="0"/>
                    </a:lnTo>
                    <a:lnTo>
                      <a:pt x="0" y="142"/>
                    </a:lnTo>
                    <a:lnTo>
                      <a:pt x="0" y="142"/>
                    </a:lnTo>
                    <a:close/>
                    <a:moveTo>
                      <a:pt x="298" y="69"/>
                    </a:moveTo>
                    <a:lnTo>
                      <a:pt x="298"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19" name="Freeform 158"/>
              <p:cNvSpPr>
                <a:spLocks noEditPoints="1"/>
              </p:cNvSpPr>
              <p:nvPr/>
            </p:nvSpPr>
            <p:spPr bwMode="auto">
              <a:xfrm>
                <a:off x="-2574925" y="5030788"/>
                <a:ext cx="558800" cy="225425"/>
              </a:xfrm>
              <a:custGeom>
                <a:avLst/>
                <a:gdLst>
                  <a:gd name="T0" fmla="*/ 298 w 352"/>
                  <a:gd name="T1" fmla="*/ 142 h 142"/>
                  <a:gd name="T2" fmla="*/ 352 w 352"/>
                  <a:gd name="T3" fmla="*/ 142 h 142"/>
                  <a:gd name="T4" fmla="*/ 352 w 352"/>
                  <a:gd name="T5" fmla="*/ 0 h 142"/>
                  <a:gd name="T6" fmla="*/ 298 w 352"/>
                  <a:gd name="T7" fmla="*/ 0 h 142"/>
                  <a:gd name="T8" fmla="*/ 298 w 352"/>
                  <a:gd name="T9" fmla="*/ 69 h 142"/>
                  <a:gd name="T10" fmla="*/ 298 w 352"/>
                  <a:gd name="T11" fmla="*/ 69 h 142"/>
                  <a:gd name="T12" fmla="*/ 324 w 352"/>
                  <a:gd name="T13" fmla="*/ 95 h 142"/>
                  <a:gd name="T14" fmla="*/ 298 w 352"/>
                  <a:gd name="T15" fmla="*/ 121 h 142"/>
                  <a:gd name="T16" fmla="*/ 298 w 352"/>
                  <a:gd name="T17" fmla="*/ 142 h 142"/>
                  <a:gd name="T18" fmla="*/ 0 w 352"/>
                  <a:gd name="T19" fmla="*/ 142 h 142"/>
                  <a:gd name="T20" fmla="*/ 298 w 352"/>
                  <a:gd name="T21" fmla="*/ 142 h 142"/>
                  <a:gd name="T22" fmla="*/ 298 w 352"/>
                  <a:gd name="T23" fmla="*/ 121 h 142"/>
                  <a:gd name="T24" fmla="*/ 272 w 352"/>
                  <a:gd name="T25" fmla="*/ 95 h 142"/>
                  <a:gd name="T26" fmla="*/ 298 w 352"/>
                  <a:gd name="T27" fmla="*/ 69 h 142"/>
                  <a:gd name="T28" fmla="*/ 298 w 352"/>
                  <a:gd name="T29" fmla="*/ 0 h 142"/>
                  <a:gd name="T30" fmla="*/ 0 w 352"/>
                  <a:gd name="T31" fmla="*/ 0 h 142"/>
                  <a:gd name="T32" fmla="*/ 0 w 352"/>
                  <a:gd name="T33" fmla="*/ 142 h 142"/>
                  <a:gd name="T34" fmla="*/ 0 w 352"/>
                  <a:gd name="T35" fmla="*/ 142 h 142"/>
                  <a:gd name="T36" fmla="*/ 298 w 352"/>
                  <a:gd name="T37" fmla="*/ 69 h 142"/>
                  <a:gd name="T38" fmla="*/ 298 w 352"/>
                  <a:gd name="T39" fmla="*/ 6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142">
                    <a:moveTo>
                      <a:pt x="298" y="142"/>
                    </a:moveTo>
                    <a:lnTo>
                      <a:pt x="352" y="142"/>
                    </a:lnTo>
                    <a:lnTo>
                      <a:pt x="352" y="0"/>
                    </a:lnTo>
                    <a:lnTo>
                      <a:pt x="298" y="0"/>
                    </a:lnTo>
                    <a:lnTo>
                      <a:pt x="298" y="69"/>
                    </a:lnTo>
                    <a:lnTo>
                      <a:pt x="298" y="69"/>
                    </a:lnTo>
                    <a:lnTo>
                      <a:pt x="324" y="95"/>
                    </a:lnTo>
                    <a:lnTo>
                      <a:pt x="298" y="121"/>
                    </a:lnTo>
                    <a:lnTo>
                      <a:pt x="298" y="142"/>
                    </a:lnTo>
                    <a:moveTo>
                      <a:pt x="0" y="142"/>
                    </a:moveTo>
                    <a:lnTo>
                      <a:pt x="298" y="142"/>
                    </a:lnTo>
                    <a:lnTo>
                      <a:pt x="298" y="121"/>
                    </a:lnTo>
                    <a:lnTo>
                      <a:pt x="272" y="95"/>
                    </a:lnTo>
                    <a:lnTo>
                      <a:pt x="298" y="69"/>
                    </a:lnTo>
                    <a:lnTo>
                      <a:pt x="298" y="0"/>
                    </a:lnTo>
                    <a:lnTo>
                      <a:pt x="0" y="0"/>
                    </a:lnTo>
                    <a:lnTo>
                      <a:pt x="0" y="142"/>
                    </a:lnTo>
                    <a:lnTo>
                      <a:pt x="0" y="142"/>
                    </a:lnTo>
                    <a:moveTo>
                      <a:pt x="298" y="69"/>
                    </a:moveTo>
                    <a:lnTo>
                      <a:pt x="298" y="6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20" name="Freeform 159"/>
              <p:cNvSpPr>
                <a:spLocks noEditPoints="1"/>
              </p:cNvSpPr>
              <p:nvPr/>
            </p:nvSpPr>
            <p:spPr bwMode="auto">
              <a:xfrm>
                <a:off x="-3187700" y="7847013"/>
                <a:ext cx="525463" cy="327025"/>
              </a:xfrm>
              <a:custGeom>
                <a:avLst/>
                <a:gdLst>
                  <a:gd name="T0" fmla="*/ 260 w 331"/>
                  <a:gd name="T1" fmla="*/ 206 h 206"/>
                  <a:gd name="T2" fmla="*/ 331 w 331"/>
                  <a:gd name="T3" fmla="*/ 206 h 206"/>
                  <a:gd name="T4" fmla="*/ 331 w 331"/>
                  <a:gd name="T5" fmla="*/ 114 h 206"/>
                  <a:gd name="T6" fmla="*/ 291 w 331"/>
                  <a:gd name="T7" fmla="*/ 114 h 206"/>
                  <a:gd name="T8" fmla="*/ 291 w 331"/>
                  <a:gd name="T9" fmla="*/ 0 h 206"/>
                  <a:gd name="T10" fmla="*/ 260 w 331"/>
                  <a:gd name="T11" fmla="*/ 0 h 206"/>
                  <a:gd name="T12" fmla="*/ 260 w 331"/>
                  <a:gd name="T13" fmla="*/ 144 h 206"/>
                  <a:gd name="T14" fmla="*/ 289 w 331"/>
                  <a:gd name="T15" fmla="*/ 144 h 206"/>
                  <a:gd name="T16" fmla="*/ 289 w 331"/>
                  <a:gd name="T17" fmla="*/ 185 h 206"/>
                  <a:gd name="T18" fmla="*/ 289 w 331"/>
                  <a:gd name="T19" fmla="*/ 185 h 206"/>
                  <a:gd name="T20" fmla="*/ 260 w 331"/>
                  <a:gd name="T21" fmla="*/ 185 h 206"/>
                  <a:gd name="T22" fmla="*/ 260 w 331"/>
                  <a:gd name="T23" fmla="*/ 206 h 206"/>
                  <a:gd name="T24" fmla="*/ 215 w 331"/>
                  <a:gd name="T25" fmla="*/ 0 h 206"/>
                  <a:gd name="T26" fmla="*/ 215 w 331"/>
                  <a:gd name="T27" fmla="*/ 114 h 206"/>
                  <a:gd name="T28" fmla="*/ 166 w 331"/>
                  <a:gd name="T29" fmla="*/ 114 h 206"/>
                  <a:gd name="T30" fmla="*/ 166 w 331"/>
                  <a:gd name="T31" fmla="*/ 144 h 206"/>
                  <a:gd name="T32" fmla="*/ 194 w 331"/>
                  <a:gd name="T33" fmla="*/ 144 h 206"/>
                  <a:gd name="T34" fmla="*/ 194 w 331"/>
                  <a:gd name="T35" fmla="*/ 185 h 206"/>
                  <a:gd name="T36" fmla="*/ 194 w 331"/>
                  <a:gd name="T37" fmla="*/ 185 h 206"/>
                  <a:gd name="T38" fmla="*/ 166 w 331"/>
                  <a:gd name="T39" fmla="*/ 185 h 206"/>
                  <a:gd name="T40" fmla="*/ 166 w 331"/>
                  <a:gd name="T41" fmla="*/ 206 h 206"/>
                  <a:gd name="T42" fmla="*/ 260 w 331"/>
                  <a:gd name="T43" fmla="*/ 206 h 206"/>
                  <a:gd name="T44" fmla="*/ 260 w 331"/>
                  <a:gd name="T45" fmla="*/ 185 h 206"/>
                  <a:gd name="T46" fmla="*/ 232 w 331"/>
                  <a:gd name="T47" fmla="*/ 185 h 206"/>
                  <a:gd name="T48" fmla="*/ 232 w 331"/>
                  <a:gd name="T49" fmla="*/ 144 h 206"/>
                  <a:gd name="T50" fmla="*/ 260 w 331"/>
                  <a:gd name="T51" fmla="*/ 144 h 206"/>
                  <a:gd name="T52" fmla="*/ 260 w 331"/>
                  <a:gd name="T53" fmla="*/ 0 h 206"/>
                  <a:gd name="T54" fmla="*/ 215 w 331"/>
                  <a:gd name="T55" fmla="*/ 0 h 206"/>
                  <a:gd name="T56" fmla="*/ 166 w 331"/>
                  <a:gd name="T57" fmla="*/ 114 h 206"/>
                  <a:gd name="T58" fmla="*/ 71 w 331"/>
                  <a:gd name="T59" fmla="*/ 114 h 206"/>
                  <a:gd name="T60" fmla="*/ 71 w 331"/>
                  <a:gd name="T61" fmla="*/ 144 h 206"/>
                  <a:gd name="T62" fmla="*/ 99 w 331"/>
                  <a:gd name="T63" fmla="*/ 144 h 206"/>
                  <a:gd name="T64" fmla="*/ 99 w 331"/>
                  <a:gd name="T65" fmla="*/ 185 h 206"/>
                  <a:gd name="T66" fmla="*/ 99 w 331"/>
                  <a:gd name="T67" fmla="*/ 185 h 206"/>
                  <a:gd name="T68" fmla="*/ 71 w 331"/>
                  <a:gd name="T69" fmla="*/ 185 h 206"/>
                  <a:gd name="T70" fmla="*/ 71 w 331"/>
                  <a:gd name="T71" fmla="*/ 206 h 206"/>
                  <a:gd name="T72" fmla="*/ 166 w 331"/>
                  <a:gd name="T73" fmla="*/ 206 h 206"/>
                  <a:gd name="T74" fmla="*/ 166 w 331"/>
                  <a:gd name="T75" fmla="*/ 185 h 206"/>
                  <a:gd name="T76" fmla="*/ 137 w 331"/>
                  <a:gd name="T77" fmla="*/ 185 h 206"/>
                  <a:gd name="T78" fmla="*/ 137 w 331"/>
                  <a:gd name="T79" fmla="*/ 144 h 206"/>
                  <a:gd name="T80" fmla="*/ 166 w 331"/>
                  <a:gd name="T81" fmla="*/ 144 h 206"/>
                  <a:gd name="T82" fmla="*/ 166 w 331"/>
                  <a:gd name="T83" fmla="*/ 114 h 206"/>
                  <a:gd name="T84" fmla="*/ 71 w 331"/>
                  <a:gd name="T85" fmla="*/ 114 h 206"/>
                  <a:gd name="T86" fmla="*/ 0 w 331"/>
                  <a:gd name="T87" fmla="*/ 114 h 206"/>
                  <a:gd name="T88" fmla="*/ 0 w 331"/>
                  <a:gd name="T89" fmla="*/ 206 h 206"/>
                  <a:gd name="T90" fmla="*/ 71 w 331"/>
                  <a:gd name="T91" fmla="*/ 206 h 206"/>
                  <a:gd name="T92" fmla="*/ 71 w 331"/>
                  <a:gd name="T93" fmla="*/ 185 h 206"/>
                  <a:gd name="T94" fmla="*/ 43 w 331"/>
                  <a:gd name="T95" fmla="*/ 185 h 206"/>
                  <a:gd name="T96" fmla="*/ 43 w 331"/>
                  <a:gd name="T97" fmla="*/ 144 h 206"/>
                  <a:gd name="T98" fmla="*/ 71 w 331"/>
                  <a:gd name="T99" fmla="*/ 144 h 206"/>
                  <a:gd name="T100" fmla="*/ 71 w 331"/>
                  <a:gd name="T101" fmla="*/ 11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1" h="206">
                    <a:moveTo>
                      <a:pt x="260" y="206"/>
                    </a:moveTo>
                    <a:lnTo>
                      <a:pt x="331" y="206"/>
                    </a:lnTo>
                    <a:lnTo>
                      <a:pt x="331" y="114"/>
                    </a:lnTo>
                    <a:lnTo>
                      <a:pt x="291" y="114"/>
                    </a:lnTo>
                    <a:lnTo>
                      <a:pt x="291" y="0"/>
                    </a:lnTo>
                    <a:lnTo>
                      <a:pt x="260" y="0"/>
                    </a:lnTo>
                    <a:lnTo>
                      <a:pt x="260" y="144"/>
                    </a:lnTo>
                    <a:lnTo>
                      <a:pt x="289" y="144"/>
                    </a:lnTo>
                    <a:lnTo>
                      <a:pt x="289" y="185"/>
                    </a:lnTo>
                    <a:lnTo>
                      <a:pt x="289" y="185"/>
                    </a:lnTo>
                    <a:lnTo>
                      <a:pt x="260" y="185"/>
                    </a:lnTo>
                    <a:lnTo>
                      <a:pt x="260" y="206"/>
                    </a:lnTo>
                    <a:close/>
                    <a:moveTo>
                      <a:pt x="215" y="0"/>
                    </a:moveTo>
                    <a:lnTo>
                      <a:pt x="215" y="114"/>
                    </a:lnTo>
                    <a:lnTo>
                      <a:pt x="166" y="114"/>
                    </a:lnTo>
                    <a:lnTo>
                      <a:pt x="166" y="144"/>
                    </a:lnTo>
                    <a:lnTo>
                      <a:pt x="194" y="144"/>
                    </a:lnTo>
                    <a:lnTo>
                      <a:pt x="194" y="185"/>
                    </a:lnTo>
                    <a:lnTo>
                      <a:pt x="194" y="185"/>
                    </a:lnTo>
                    <a:lnTo>
                      <a:pt x="166" y="185"/>
                    </a:lnTo>
                    <a:lnTo>
                      <a:pt x="166" y="206"/>
                    </a:lnTo>
                    <a:lnTo>
                      <a:pt x="260" y="206"/>
                    </a:lnTo>
                    <a:lnTo>
                      <a:pt x="260" y="185"/>
                    </a:lnTo>
                    <a:lnTo>
                      <a:pt x="232" y="185"/>
                    </a:lnTo>
                    <a:lnTo>
                      <a:pt x="232" y="144"/>
                    </a:lnTo>
                    <a:lnTo>
                      <a:pt x="260" y="144"/>
                    </a:lnTo>
                    <a:lnTo>
                      <a:pt x="260" y="0"/>
                    </a:lnTo>
                    <a:lnTo>
                      <a:pt x="215" y="0"/>
                    </a:lnTo>
                    <a:close/>
                    <a:moveTo>
                      <a:pt x="166" y="114"/>
                    </a:moveTo>
                    <a:lnTo>
                      <a:pt x="71" y="114"/>
                    </a:lnTo>
                    <a:lnTo>
                      <a:pt x="71" y="144"/>
                    </a:lnTo>
                    <a:lnTo>
                      <a:pt x="99" y="144"/>
                    </a:lnTo>
                    <a:lnTo>
                      <a:pt x="99" y="185"/>
                    </a:lnTo>
                    <a:lnTo>
                      <a:pt x="99" y="185"/>
                    </a:lnTo>
                    <a:lnTo>
                      <a:pt x="71" y="185"/>
                    </a:lnTo>
                    <a:lnTo>
                      <a:pt x="71" y="206"/>
                    </a:lnTo>
                    <a:lnTo>
                      <a:pt x="166" y="206"/>
                    </a:lnTo>
                    <a:lnTo>
                      <a:pt x="166" y="185"/>
                    </a:lnTo>
                    <a:lnTo>
                      <a:pt x="137" y="185"/>
                    </a:lnTo>
                    <a:lnTo>
                      <a:pt x="137" y="144"/>
                    </a:lnTo>
                    <a:lnTo>
                      <a:pt x="166" y="144"/>
                    </a:lnTo>
                    <a:lnTo>
                      <a:pt x="166" y="114"/>
                    </a:lnTo>
                    <a:close/>
                    <a:moveTo>
                      <a:pt x="71" y="114"/>
                    </a:moveTo>
                    <a:lnTo>
                      <a:pt x="0" y="114"/>
                    </a:lnTo>
                    <a:lnTo>
                      <a:pt x="0" y="206"/>
                    </a:lnTo>
                    <a:lnTo>
                      <a:pt x="71" y="206"/>
                    </a:lnTo>
                    <a:lnTo>
                      <a:pt x="71" y="185"/>
                    </a:lnTo>
                    <a:lnTo>
                      <a:pt x="43" y="185"/>
                    </a:lnTo>
                    <a:lnTo>
                      <a:pt x="43" y="144"/>
                    </a:lnTo>
                    <a:lnTo>
                      <a:pt x="71" y="144"/>
                    </a:lnTo>
                    <a:lnTo>
                      <a:pt x="71"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21" name="Freeform 160"/>
              <p:cNvSpPr/>
              <p:nvPr/>
            </p:nvSpPr>
            <p:spPr bwMode="auto">
              <a:xfrm>
                <a:off x="-3311525" y="8193088"/>
                <a:ext cx="709613" cy="228600"/>
              </a:xfrm>
              <a:custGeom>
                <a:avLst/>
                <a:gdLst>
                  <a:gd name="T0" fmla="*/ 431 w 447"/>
                  <a:gd name="T1" fmla="*/ 144 h 144"/>
                  <a:gd name="T2" fmla="*/ 447 w 447"/>
                  <a:gd name="T3" fmla="*/ 0 h 144"/>
                  <a:gd name="T4" fmla="*/ 0 w 447"/>
                  <a:gd name="T5" fmla="*/ 0 h 144"/>
                  <a:gd name="T6" fmla="*/ 50 w 447"/>
                  <a:gd name="T7" fmla="*/ 144 h 144"/>
                  <a:gd name="T8" fmla="*/ 431 w 447"/>
                  <a:gd name="T9" fmla="*/ 144 h 144"/>
                </a:gdLst>
                <a:ahLst/>
                <a:cxnLst>
                  <a:cxn ang="0">
                    <a:pos x="T0" y="T1"/>
                  </a:cxn>
                  <a:cxn ang="0">
                    <a:pos x="T2" y="T3"/>
                  </a:cxn>
                  <a:cxn ang="0">
                    <a:pos x="T4" y="T5"/>
                  </a:cxn>
                  <a:cxn ang="0">
                    <a:pos x="T6" y="T7"/>
                  </a:cxn>
                  <a:cxn ang="0">
                    <a:pos x="T8" y="T9"/>
                  </a:cxn>
                </a:cxnLst>
                <a:rect l="0" t="0" r="r" b="b"/>
                <a:pathLst>
                  <a:path w="447" h="144">
                    <a:moveTo>
                      <a:pt x="431" y="144"/>
                    </a:moveTo>
                    <a:lnTo>
                      <a:pt x="447" y="0"/>
                    </a:lnTo>
                    <a:lnTo>
                      <a:pt x="0" y="0"/>
                    </a:lnTo>
                    <a:lnTo>
                      <a:pt x="50" y="144"/>
                    </a:lnTo>
                    <a:lnTo>
                      <a:pt x="431"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22" name="Oval 161"/>
              <p:cNvSpPr>
                <a:spLocks noChangeArrowheads="1"/>
              </p:cNvSpPr>
              <p:nvPr/>
            </p:nvSpPr>
            <p:spPr bwMode="auto">
              <a:xfrm>
                <a:off x="-4468813" y="1171575"/>
                <a:ext cx="153988" cy="153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23" name="Freeform 162"/>
              <p:cNvSpPr/>
              <p:nvPr/>
            </p:nvSpPr>
            <p:spPr bwMode="auto">
              <a:xfrm>
                <a:off x="-4867275" y="1314450"/>
                <a:ext cx="725488" cy="561975"/>
              </a:xfrm>
              <a:custGeom>
                <a:avLst/>
                <a:gdLst>
                  <a:gd name="T0" fmla="*/ 367 w 457"/>
                  <a:gd name="T1" fmla="*/ 73 h 354"/>
                  <a:gd name="T2" fmla="*/ 315 w 457"/>
                  <a:gd name="T3" fmla="*/ 33 h 354"/>
                  <a:gd name="T4" fmla="*/ 230 w 457"/>
                  <a:gd name="T5" fmla="*/ 0 h 354"/>
                  <a:gd name="T6" fmla="*/ 126 w 457"/>
                  <a:gd name="T7" fmla="*/ 0 h 354"/>
                  <a:gd name="T8" fmla="*/ 74 w 457"/>
                  <a:gd name="T9" fmla="*/ 113 h 354"/>
                  <a:gd name="T10" fmla="*/ 62 w 457"/>
                  <a:gd name="T11" fmla="*/ 108 h 354"/>
                  <a:gd name="T12" fmla="*/ 55 w 457"/>
                  <a:gd name="T13" fmla="*/ 120 h 354"/>
                  <a:gd name="T14" fmla="*/ 55 w 457"/>
                  <a:gd name="T15" fmla="*/ 125 h 354"/>
                  <a:gd name="T16" fmla="*/ 52 w 457"/>
                  <a:gd name="T17" fmla="*/ 130 h 354"/>
                  <a:gd name="T18" fmla="*/ 36 w 457"/>
                  <a:gd name="T19" fmla="*/ 125 h 354"/>
                  <a:gd name="T20" fmla="*/ 0 w 457"/>
                  <a:gd name="T21" fmla="*/ 210 h 354"/>
                  <a:gd name="T22" fmla="*/ 83 w 457"/>
                  <a:gd name="T23" fmla="*/ 246 h 354"/>
                  <a:gd name="T24" fmla="*/ 90 w 457"/>
                  <a:gd name="T25" fmla="*/ 250 h 354"/>
                  <a:gd name="T26" fmla="*/ 93 w 457"/>
                  <a:gd name="T27" fmla="*/ 246 h 354"/>
                  <a:gd name="T28" fmla="*/ 128 w 457"/>
                  <a:gd name="T29" fmla="*/ 163 h 354"/>
                  <a:gd name="T30" fmla="*/ 112 w 457"/>
                  <a:gd name="T31" fmla="*/ 156 h 354"/>
                  <a:gd name="T32" fmla="*/ 114 w 457"/>
                  <a:gd name="T33" fmla="*/ 151 h 354"/>
                  <a:gd name="T34" fmla="*/ 116 w 457"/>
                  <a:gd name="T35" fmla="*/ 146 h 354"/>
                  <a:gd name="T36" fmla="*/ 121 w 457"/>
                  <a:gd name="T37" fmla="*/ 134 h 354"/>
                  <a:gd name="T38" fmla="*/ 107 w 457"/>
                  <a:gd name="T39" fmla="*/ 127 h 354"/>
                  <a:gd name="T40" fmla="*/ 147 w 457"/>
                  <a:gd name="T41" fmla="*/ 35 h 354"/>
                  <a:gd name="T42" fmla="*/ 218 w 457"/>
                  <a:gd name="T43" fmla="*/ 35 h 354"/>
                  <a:gd name="T44" fmla="*/ 171 w 457"/>
                  <a:gd name="T45" fmla="*/ 168 h 354"/>
                  <a:gd name="T46" fmla="*/ 159 w 457"/>
                  <a:gd name="T47" fmla="*/ 241 h 354"/>
                  <a:gd name="T48" fmla="*/ 138 w 457"/>
                  <a:gd name="T49" fmla="*/ 243 h 354"/>
                  <a:gd name="T50" fmla="*/ 128 w 457"/>
                  <a:gd name="T51" fmla="*/ 265 h 354"/>
                  <a:gd name="T52" fmla="*/ 123 w 457"/>
                  <a:gd name="T53" fmla="*/ 274 h 354"/>
                  <a:gd name="T54" fmla="*/ 114 w 457"/>
                  <a:gd name="T55" fmla="*/ 269 h 354"/>
                  <a:gd name="T56" fmla="*/ 62 w 457"/>
                  <a:gd name="T57" fmla="*/ 248 h 354"/>
                  <a:gd name="T58" fmla="*/ 52 w 457"/>
                  <a:gd name="T59" fmla="*/ 248 h 354"/>
                  <a:gd name="T60" fmla="*/ 57 w 457"/>
                  <a:gd name="T61" fmla="*/ 295 h 354"/>
                  <a:gd name="T62" fmla="*/ 199 w 457"/>
                  <a:gd name="T63" fmla="*/ 286 h 354"/>
                  <a:gd name="T64" fmla="*/ 213 w 457"/>
                  <a:gd name="T65" fmla="*/ 198 h 354"/>
                  <a:gd name="T66" fmla="*/ 218 w 457"/>
                  <a:gd name="T67" fmla="*/ 201 h 354"/>
                  <a:gd name="T68" fmla="*/ 272 w 457"/>
                  <a:gd name="T69" fmla="*/ 243 h 354"/>
                  <a:gd name="T70" fmla="*/ 280 w 457"/>
                  <a:gd name="T71" fmla="*/ 354 h 354"/>
                  <a:gd name="T72" fmla="*/ 327 w 457"/>
                  <a:gd name="T73" fmla="*/ 352 h 354"/>
                  <a:gd name="T74" fmla="*/ 320 w 457"/>
                  <a:gd name="T75" fmla="*/ 217 h 354"/>
                  <a:gd name="T76" fmla="*/ 251 w 457"/>
                  <a:gd name="T77" fmla="*/ 168 h 354"/>
                  <a:gd name="T78" fmla="*/ 301 w 457"/>
                  <a:gd name="T79" fmla="*/ 66 h 354"/>
                  <a:gd name="T80" fmla="*/ 367 w 457"/>
                  <a:gd name="T81" fmla="*/ 118 h 354"/>
                  <a:gd name="T82" fmla="*/ 457 w 457"/>
                  <a:gd name="T83" fmla="*/ 42 h 354"/>
                  <a:gd name="T84" fmla="*/ 433 w 457"/>
                  <a:gd name="T85" fmla="*/ 14 h 354"/>
                  <a:gd name="T86" fmla="*/ 367 w 457"/>
                  <a:gd name="T87" fmla="*/ 7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7" h="354">
                    <a:moveTo>
                      <a:pt x="367" y="73"/>
                    </a:moveTo>
                    <a:lnTo>
                      <a:pt x="315" y="33"/>
                    </a:lnTo>
                    <a:lnTo>
                      <a:pt x="230" y="0"/>
                    </a:lnTo>
                    <a:lnTo>
                      <a:pt x="126" y="0"/>
                    </a:lnTo>
                    <a:lnTo>
                      <a:pt x="74" y="113"/>
                    </a:lnTo>
                    <a:lnTo>
                      <a:pt x="62" y="108"/>
                    </a:lnTo>
                    <a:lnTo>
                      <a:pt x="55" y="120"/>
                    </a:lnTo>
                    <a:lnTo>
                      <a:pt x="55" y="125"/>
                    </a:lnTo>
                    <a:lnTo>
                      <a:pt x="52" y="130"/>
                    </a:lnTo>
                    <a:lnTo>
                      <a:pt x="36" y="125"/>
                    </a:lnTo>
                    <a:lnTo>
                      <a:pt x="0" y="210"/>
                    </a:lnTo>
                    <a:lnTo>
                      <a:pt x="83" y="246"/>
                    </a:lnTo>
                    <a:lnTo>
                      <a:pt x="90" y="250"/>
                    </a:lnTo>
                    <a:lnTo>
                      <a:pt x="93" y="246"/>
                    </a:lnTo>
                    <a:lnTo>
                      <a:pt x="128" y="163"/>
                    </a:lnTo>
                    <a:lnTo>
                      <a:pt x="112" y="156"/>
                    </a:lnTo>
                    <a:lnTo>
                      <a:pt x="114" y="151"/>
                    </a:lnTo>
                    <a:lnTo>
                      <a:pt x="116" y="146"/>
                    </a:lnTo>
                    <a:lnTo>
                      <a:pt x="121" y="134"/>
                    </a:lnTo>
                    <a:lnTo>
                      <a:pt x="107" y="127"/>
                    </a:lnTo>
                    <a:lnTo>
                      <a:pt x="147" y="35"/>
                    </a:lnTo>
                    <a:lnTo>
                      <a:pt x="218" y="35"/>
                    </a:lnTo>
                    <a:lnTo>
                      <a:pt x="171" y="168"/>
                    </a:lnTo>
                    <a:lnTo>
                      <a:pt x="159" y="241"/>
                    </a:lnTo>
                    <a:lnTo>
                      <a:pt x="138" y="243"/>
                    </a:lnTo>
                    <a:lnTo>
                      <a:pt x="128" y="265"/>
                    </a:lnTo>
                    <a:lnTo>
                      <a:pt x="123" y="274"/>
                    </a:lnTo>
                    <a:lnTo>
                      <a:pt x="114" y="269"/>
                    </a:lnTo>
                    <a:lnTo>
                      <a:pt x="62" y="248"/>
                    </a:lnTo>
                    <a:lnTo>
                      <a:pt x="52" y="248"/>
                    </a:lnTo>
                    <a:lnTo>
                      <a:pt x="57" y="295"/>
                    </a:lnTo>
                    <a:lnTo>
                      <a:pt x="199" y="286"/>
                    </a:lnTo>
                    <a:lnTo>
                      <a:pt x="213" y="198"/>
                    </a:lnTo>
                    <a:lnTo>
                      <a:pt x="218" y="201"/>
                    </a:lnTo>
                    <a:lnTo>
                      <a:pt x="272" y="243"/>
                    </a:lnTo>
                    <a:lnTo>
                      <a:pt x="280" y="354"/>
                    </a:lnTo>
                    <a:lnTo>
                      <a:pt x="327" y="352"/>
                    </a:lnTo>
                    <a:lnTo>
                      <a:pt x="320" y="217"/>
                    </a:lnTo>
                    <a:lnTo>
                      <a:pt x="251" y="168"/>
                    </a:lnTo>
                    <a:lnTo>
                      <a:pt x="301" y="66"/>
                    </a:lnTo>
                    <a:lnTo>
                      <a:pt x="367" y="118"/>
                    </a:lnTo>
                    <a:lnTo>
                      <a:pt x="457" y="42"/>
                    </a:lnTo>
                    <a:lnTo>
                      <a:pt x="433" y="14"/>
                    </a:lnTo>
                    <a:lnTo>
                      <a:pt x="367"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24" name="Freeform 163"/>
              <p:cNvSpPr/>
              <p:nvPr/>
            </p:nvSpPr>
            <p:spPr bwMode="auto">
              <a:xfrm>
                <a:off x="-4911725" y="1493837"/>
                <a:ext cx="82550" cy="146050"/>
              </a:xfrm>
              <a:custGeom>
                <a:avLst/>
                <a:gdLst>
                  <a:gd name="T0" fmla="*/ 0 w 52"/>
                  <a:gd name="T1" fmla="*/ 88 h 92"/>
                  <a:gd name="T2" fmla="*/ 38 w 52"/>
                  <a:gd name="T3" fmla="*/ 0 h 92"/>
                  <a:gd name="T4" fmla="*/ 52 w 52"/>
                  <a:gd name="T5" fmla="*/ 7 h 92"/>
                  <a:gd name="T6" fmla="*/ 16 w 52"/>
                  <a:gd name="T7" fmla="*/ 92 h 92"/>
                  <a:gd name="T8" fmla="*/ 0 w 52"/>
                  <a:gd name="T9" fmla="*/ 88 h 92"/>
                </a:gdLst>
                <a:ahLst/>
                <a:cxnLst>
                  <a:cxn ang="0">
                    <a:pos x="T0" y="T1"/>
                  </a:cxn>
                  <a:cxn ang="0">
                    <a:pos x="T2" y="T3"/>
                  </a:cxn>
                  <a:cxn ang="0">
                    <a:pos x="T4" y="T5"/>
                  </a:cxn>
                  <a:cxn ang="0">
                    <a:pos x="T6" y="T7"/>
                  </a:cxn>
                  <a:cxn ang="0">
                    <a:pos x="T8" y="T9"/>
                  </a:cxn>
                </a:cxnLst>
                <a:rect l="0" t="0" r="r" b="b"/>
                <a:pathLst>
                  <a:path w="52" h="92">
                    <a:moveTo>
                      <a:pt x="0" y="88"/>
                    </a:moveTo>
                    <a:lnTo>
                      <a:pt x="38" y="0"/>
                    </a:lnTo>
                    <a:lnTo>
                      <a:pt x="52" y="7"/>
                    </a:lnTo>
                    <a:lnTo>
                      <a:pt x="16" y="92"/>
                    </a:lnTo>
                    <a:lnTo>
                      <a:pt x="0"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25" name="Freeform 164"/>
              <p:cNvSpPr/>
              <p:nvPr/>
            </p:nvSpPr>
            <p:spPr bwMode="auto">
              <a:xfrm>
                <a:off x="-4705350" y="1581150"/>
                <a:ext cx="82550" cy="146050"/>
              </a:xfrm>
              <a:custGeom>
                <a:avLst/>
                <a:gdLst>
                  <a:gd name="T0" fmla="*/ 24 w 52"/>
                  <a:gd name="T1" fmla="*/ 75 h 92"/>
                  <a:gd name="T2" fmla="*/ 52 w 52"/>
                  <a:gd name="T3" fmla="*/ 7 h 92"/>
                  <a:gd name="T4" fmla="*/ 38 w 52"/>
                  <a:gd name="T5" fmla="*/ 0 h 92"/>
                  <a:gd name="T6" fmla="*/ 5 w 52"/>
                  <a:gd name="T7" fmla="*/ 78 h 92"/>
                  <a:gd name="T8" fmla="*/ 0 w 52"/>
                  <a:gd name="T9" fmla="*/ 87 h 92"/>
                  <a:gd name="T10" fmla="*/ 17 w 52"/>
                  <a:gd name="T11" fmla="*/ 92 h 92"/>
                  <a:gd name="T12" fmla="*/ 24 w 52"/>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52" h="92">
                    <a:moveTo>
                      <a:pt x="24" y="75"/>
                    </a:moveTo>
                    <a:lnTo>
                      <a:pt x="52" y="7"/>
                    </a:lnTo>
                    <a:lnTo>
                      <a:pt x="38" y="0"/>
                    </a:lnTo>
                    <a:lnTo>
                      <a:pt x="5" y="78"/>
                    </a:lnTo>
                    <a:lnTo>
                      <a:pt x="0" y="87"/>
                    </a:lnTo>
                    <a:lnTo>
                      <a:pt x="17" y="92"/>
                    </a:lnTo>
                    <a:lnTo>
                      <a:pt x="2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26" name="Freeform 165"/>
              <p:cNvSpPr>
                <a:spLocks noEditPoints="1"/>
              </p:cNvSpPr>
              <p:nvPr/>
            </p:nvSpPr>
            <p:spPr bwMode="auto">
              <a:xfrm>
                <a:off x="-5821363" y="4024312"/>
                <a:ext cx="368300" cy="585788"/>
              </a:xfrm>
              <a:custGeom>
                <a:avLst/>
                <a:gdLst>
                  <a:gd name="T0" fmla="*/ 232 w 232"/>
                  <a:gd name="T1" fmla="*/ 369 h 369"/>
                  <a:gd name="T2" fmla="*/ 206 w 232"/>
                  <a:gd name="T3" fmla="*/ 7 h 369"/>
                  <a:gd name="T4" fmla="*/ 185 w 232"/>
                  <a:gd name="T5" fmla="*/ 0 h 369"/>
                  <a:gd name="T6" fmla="*/ 206 w 232"/>
                  <a:gd name="T7" fmla="*/ 29 h 369"/>
                  <a:gd name="T8" fmla="*/ 206 w 232"/>
                  <a:gd name="T9" fmla="*/ 239 h 369"/>
                  <a:gd name="T10" fmla="*/ 185 w 232"/>
                  <a:gd name="T11" fmla="*/ 265 h 369"/>
                  <a:gd name="T12" fmla="*/ 206 w 232"/>
                  <a:gd name="T13" fmla="*/ 296 h 369"/>
                  <a:gd name="T14" fmla="*/ 185 w 232"/>
                  <a:gd name="T15" fmla="*/ 296 h 369"/>
                  <a:gd name="T16" fmla="*/ 206 w 232"/>
                  <a:gd name="T17" fmla="*/ 317 h 369"/>
                  <a:gd name="T18" fmla="*/ 206 w 232"/>
                  <a:gd name="T19" fmla="*/ 346 h 369"/>
                  <a:gd name="T20" fmla="*/ 185 w 232"/>
                  <a:gd name="T21" fmla="*/ 369 h 369"/>
                  <a:gd name="T22" fmla="*/ 161 w 232"/>
                  <a:gd name="T23" fmla="*/ 7 h 369"/>
                  <a:gd name="T24" fmla="*/ 116 w 232"/>
                  <a:gd name="T25" fmla="*/ 29 h 369"/>
                  <a:gd name="T26" fmla="*/ 185 w 232"/>
                  <a:gd name="T27" fmla="*/ 0 h 369"/>
                  <a:gd name="T28" fmla="*/ 161 w 232"/>
                  <a:gd name="T29" fmla="*/ 0 h 369"/>
                  <a:gd name="T30" fmla="*/ 185 w 232"/>
                  <a:gd name="T31" fmla="*/ 369 h 369"/>
                  <a:gd name="T32" fmla="*/ 161 w 232"/>
                  <a:gd name="T33" fmla="*/ 346 h 369"/>
                  <a:gd name="T34" fmla="*/ 185 w 232"/>
                  <a:gd name="T35" fmla="*/ 317 h 369"/>
                  <a:gd name="T36" fmla="*/ 161 w 232"/>
                  <a:gd name="T37" fmla="*/ 296 h 369"/>
                  <a:gd name="T38" fmla="*/ 185 w 232"/>
                  <a:gd name="T39" fmla="*/ 265 h 369"/>
                  <a:gd name="T40" fmla="*/ 116 w 232"/>
                  <a:gd name="T41" fmla="*/ 239 h 369"/>
                  <a:gd name="T42" fmla="*/ 138 w 232"/>
                  <a:gd name="T43" fmla="*/ 265 h 369"/>
                  <a:gd name="T44" fmla="*/ 138 w 232"/>
                  <a:gd name="T45" fmla="*/ 296 h 369"/>
                  <a:gd name="T46" fmla="*/ 116 w 232"/>
                  <a:gd name="T47" fmla="*/ 317 h 369"/>
                  <a:gd name="T48" fmla="*/ 138 w 232"/>
                  <a:gd name="T49" fmla="*/ 346 h 369"/>
                  <a:gd name="T50" fmla="*/ 116 w 232"/>
                  <a:gd name="T51" fmla="*/ 346 h 369"/>
                  <a:gd name="T52" fmla="*/ 116 w 232"/>
                  <a:gd name="T53" fmla="*/ 7 h 369"/>
                  <a:gd name="T54" fmla="*/ 48 w 232"/>
                  <a:gd name="T55" fmla="*/ 29 h 369"/>
                  <a:gd name="T56" fmla="*/ 116 w 232"/>
                  <a:gd name="T57" fmla="*/ 7 h 369"/>
                  <a:gd name="T58" fmla="*/ 48 w 232"/>
                  <a:gd name="T59" fmla="*/ 369 h 369"/>
                  <a:gd name="T60" fmla="*/ 116 w 232"/>
                  <a:gd name="T61" fmla="*/ 346 h 369"/>
                  <a:gd name="T62" fmla="*/ 93 w 232"/>
                  <a:gd name="T63" fmla="*/ 317 h 369"/>
                  <a:gd name="T64" fmla="*/ 116 w 232"/>
                  <a:gd name="T65" fmla="*/ 296 h 369"/>
                  <a:gd name="T66" fmla="*/ 93 w 232"/>
                  <a:gd name="T67" fmla="*/ 265 h 369"/>
                  <a:gd name="T68" fmla="*/ 116 w 232"/>
                  <a:gd name="T69" fmla="*/ 239 h 369"/>
                  <a:gd name="T70" fmla="*/ 48 w 232"/>
                  <a:gd name="T71" fmla="*/ 265 h 369"/>
                  <a:gd name="T72" fmla="*/ 69 w 232"/>
                  <a:gd name="T73" fmla="*/ 296 h 369"/>
                  <a:gd name="T74" fmla="*/ 48 w 232"/>
                  <a:gd name="T75" fmla="*/ 296 h 369"/>
                  <a:gd name="T76" fmla="*/ 69 w 232"/>
                  <a:gd name="T77" fmla="*/ 317 h 369"/>
                  <a:gd name="T78" fmla="*/ 69 w 232"/>
                  <a:gd name="T79" fmla="*/ 346 h 369"/>
                  <a:gd name="T80" fmla="*/ 48 w 232"/>
                  <a:gd name="T81" fmla="*/ 369 h 369"/>
                  <a:gd name="T82" fmla="*/ 0 w 232"/>
                  <a:gd name="T83" fmla="*/ 7 h 369"/>
                  <a:gd name="T84" fmla="*/ 48 w 232"/>
                  <a:gd name="T85" fmla="*/ 369 h 369"/>
                  <a:gd name="T86" fmla="*/ 26 w 232"/>
                  <a:gd name="T87" fmla="*/ 346 h 369"/>
                  <a:gd name="T88" fmla="*/ 48 w 232"/>
                  <a:gd name="T89" fmla="*/ 317 h 369"/>
                  <a:gd name="T90" fmla="*/ 26 w 232"/>
                  <a:gd name="T91" fmla="*/ 296 h 369"/>
                  <a:gd name="T92" fmla="*/ 48 w 232"/>
                  <a:gd name="T93" fmla="*/ 265 h 369"/>
                  <a:gd name="T94" fmla="*/ 26 w 232"/>
                  <a:gd name="T95" fmla="*/ 239 h 369"/>
                  <a:gd name="T96" fmla="*/ 48 w 232"/>
                  <a:gd name="T97" fmla="*/ 2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369">
                    <a:moveTo>
                      <a:pt x="185" y="369"/>
                    </a:moveTo>
                    <a:lnTo>
                      <a:pt x="232" y="369"/>
                    </a:lnTo>
                    <a:lnTo>
                      <a:pt x="232" y="7"/>
                    </a:lnTo>
                    <a:lnTo>
                      <a:pt x="206" y="7"/>
                    </a:lnTo>
                    <a:lnTo>
                      <a:pt x="206" y="0"/>
                    </a:lnTo>
                    <a:lnTo>
                      <a:pt x="185" y="0"/>
                    </a:lnTo>
                    <a:lnTo>
                      <a:pt x="185" y="29"/>
                    </a:lnTo>
                    <a:lnTo>
                      <a:pt x="206" y="29"/>
                    </a:lnTo>
                    <a:lnTo>
                      <a:pt x="206" y="239"/>
                    </a:lnTo>
                    <a:lnTo>
                      <a:pt x="206" y="239"/>
                    </a:lnTo>
                    <a:lnTo>
                      <a:pt x="185" y="239"/>
                    </a:lnTo>
                    <a:lnTo>
                      <a:pt x="185" y="265"/>
                    </a:lnTo>
                    <a:lnTo>
                      <a:pt x="206" y="265"/>
                    </a:lnTo>
                    <a:lnTo>
                      <a:pt x="206" y="296"/>
                    </a:lnTo>
                    <a:lnTo>
                      <a:pt x="206" y="296"/>
                    </a:lnTo>
                    <a:lnTo>
                      <a:pt x="185" y="296"/>
                    </a:lnTo>
                    <a:lnTo>
                      <a:pt x="185" y="317"/>
                    </a:lnTo>
                    <a:lnTo>
                      <a:pt x="206" y="317"/>
                    </a:lnTo>
                    <a:lnTo>
                      <a:pt x="206" y="346"/>
                    </a:lnTo>
                    <a:lnTo>
                      <a:pt x="206" y="346"/>
                    </a:lnTo>
                    <a:lnTo>
                      <a:pt x="185" y="346"/>
                    </a:lnTo>
                    <a:lnTo>
                      <a:pt x="185" y="369"/>
                    </a:lnTo>
                    <a:close/>
                    <a:moveTo>
                      <a:pt x="161" y="0"/>
                    </a:moveTo>
                    <a:lnTo>
                      <a:pt x="161" y="7"/>
                    </a:lnTo>
                    <a:lnTo>
                      <a:pt x="116" y="7"/>
                    </a:lnTo>
                    <a:lnTo>
                      <a:pt x="116" y="29"/>
                    </a:lnTo>
                    <a:lnTo>
                      <a:pt x="185" y="29"/>
                    </a:lnTo>
                    <a:lnTo>
                      <a:pt x="185" y="0"/>
                    </a:lnTo>
                    <a:lnTo>
                      <a:pt x="161" y="0"/>
                    </a:lnTo>
                    <a:lnTo>
                      <a:pt x="161" y="0"/>
                    </a:lnTo>
                    <a:close/>
                    <a:moveTo>
                      <a:pt x="116" y="369"/>
                    </a:moveTo>
                    <a:lnTo>
                      <a:pt x="185" y="369"/>
                    </a:lnTo>
                    <a:lnTo>
                      <a:pt x="185" y="346"/>
                    </a:lnTo>
                    <a:lnTo>
                      <a:pt x="161" y="346"/>
                    </a:lnTo>
                    <a:lnTo>
                      <a:pt x="161" y="317"/>
                    </a:lnTo>
                    <a:lnTo>
                      <a:pt x="185" y="317"/>
                    </a:lnTo>
                    <a:lnTo>
                      <a:pt x="185" y="296"/>
                    </a:lnTo>
                    <a:lnTo>
                      <a:pt x="161" y="296"/>
                    </a:lnTo>
                    <a:lnTo>
                      <a:pt x="161" y="265"/>
                    </a:lnTo>
                    <a:lnTo>
                      <a:pt x="185" y="265"/>
                    </a:lnTo>
                    <a:lnTo>
                      <a:pt x="185" y="239"/>
                    </a:lnTo>
                    <a:lnTo>
                      <a:pt x="116" y="239"/>
                    </a:lnTo>
                    <a:lnTo>
                      <a:pt x="116" y="265"/>
                    </a:lnTo>
                    <a:lnTo>
                      <a:pt x="138" y="265"/>
                    </a:lnTo>
                    <a:lnTo>
                      <a:pt x="138" y="296"/>
                    </a:lnTo>
                    <a:lnTo>
                      <a:pt x="138" y="296"/>
                    </a:lnTo>
                    <a:lnTo>
                      <a:pt x="116" y="296"/>
                    </a:lnTo>
                    <a:lnTo>
                      <a:pt x="116" y="317"/>
                    </a:lnTo>
                    <a:lnTo>
                      <a:pt x="138" y="317"/>
                    </a:lnTo>
                    <a:lnTo>
                      <a:pt x="138" y="346"/>
                    </a:lnTo>
                    <a:lnTo>
                      <a:pt x="138" y="346"/>
                    </a:lnTo>
                    <a:lnTo>
                      <a:pt x="116" y="346"/>
                    </a:lnTo>
                    <a:lnTo>
                      <a:pt x="116" y="369"/>
                    </a:lnTo>
                    <a:close/>
                    <a:moveTo>
                      <a:pt x="116" y="7"/>
                    </a:moveTo>
                    <a:lnTo>
                      <a:pt x="48" y="7"/>
                    </a:lnTo>
                    <a:lnTo>
                      <a:pt x="48" y="29"/>
                    </a:lnTo>
                    <a:lnTo>
                      <a:pt x="116" y="29"/>
                    </a:lnTo>
                    <a:lnTo>
                      <a:pt x="116" y="7"/>
                    </a:lnTo>
                    <a:lnTo>
                      <a:pt x="116" y="7"/>
                    </a:lnTo>
                    <a:close/>
                    <a:moveTo>
                      <a:pt x="48" y="369"/>
                    </a:moveTo>
                    <a:lnTo>
                      <a:pt x="116" y="369"/>
                    </a:lnTo>
                    <a:lnTo>
                      <a:pt x="116" y="346"/>
                    </a:lnTo>
                    <a:lnTo>
                      <a:pt x="93" y="346"/>
                    </a:lnTo>
                    <a:lnTo>
                      <a:pt x="93" y="317"/>
                    </a:lnTo>
                    <a:lnTo>
                      <a:pt x="116" y="317"/>
                    </a:lnTo>
                    <a:lnTo>
                      <a:pt x="116" y="296"/>
                    </a:lnTo>
                    <a:lnTo>
                      <a:pt x="93" y="296"/>
                    </a:lnTo>
                    <a:lnTo>
                      <a:pt x="93" y="265"/>
                    </a:lnTo>
                    <a:lnTo>
                      <a:pt x="116" y="265"/>
                    </a:lnTo>
                    <a:lnTo>
                      <a:pt x="116" y="239"/>
                    </a:lnTo>
                    <a:lnTo>
                      <a:pt x="48" y="239"/>
                    </a:lnTo>
                    <a:lnTo>
                      <a:pt x="48" y="265"/>
                    </a:lnTo>
                    <a:lnTo>
                      <a:pt x="69" y="265"/>
                    </a:lnTo>
                    <a:lnTo>
                      <a:pt x="69" y="296"/>
                    </a:lnTo>
                    <a:lnTo>
                      <a:pt x="69" y="296"/>
                    </a:lnTo>
                    <a:lnTo>
                      <a:pt x="48" y="296"/>
                    </a:lnTo>
                    <a:lnTo>
                      <a:pt x="48" y="317"/>
                    </a:lnTo>
                    <a:lnTo>
                      <a:pt x="69" y="317"/>
                    </a:lnTo>
                    <a:lnTo>
                      <a:pt x="69" y="346"/>
                    </a:lnTo>
                    <a:lnTo>
                      <a:pt x="69" y="346"/>
                    </a:lnTo>
                    <a:lnTo>
                      <a:pt x="48" y="346"/>
                    </a:lnTo>
                    <a:lnTo>
                      <a:pt x="48" y="369"/>
                    </a:lnTo>
                    <a:close/>
                    <a:moveTo>
                      <a:pt x="48" y="7"/>
                    </a:moveTo>
                    <a:lnTo>
                      <a:pt x="0" y="7"/>
                    </a:lnTo>
                    <a:lnTo>
                      <a:pt x="0" y="369"/>
                    </a:lnTo>
                    <a:lnTo>
                      <a:pt x="48" y="369"/>
                    </a:lnTo>
                    <a:lnTo>
                      <a:pt x="48" y="346"/>
                    </a:lnTo>
                    <a:lnTo>
                      <a:pt x="26" y="346"/>
                    </a:lnTo>
                    <a:lnTo>
                      <a:pt x="26" y="317"/>
                    </a:lnTo>
                    <a:lnTo>
                      <a:pt x="48" y="317"/>
                    </a:lnTo>
                    <a:lnTo>
                      <a:pt x="48" y="296"/>
                    </a:lnTo>
                    <a:lnTo>
                      <a:pt x="26" y="296"/>
                    </a:lnTo>
                    <a:lnTo>
                      <a:pt x="26" y="265"/>
                    </a:lnTo>
                    <a:lnTo>
                      <a:pt x="48" y="265"/>
                    </a:lnTo>
                    <a:lnTo>
                      <a:pt x="48" y="239"/>
                    </a:lnTo>
                    <a:lnTo>
                      <a:pt x="26" y="239"/>
                    </a:lnTo>
                    <a:lnTo>
                      <a:pt x="26" y="29"/>
                    </a:lnTo>
                    <a:lnTo>
                      <a:pt x="48" y="29"/>
                    </a:lnTo>
                    <a:lnTo>
                      <a:pt x="48"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27" name="Freeform 166"/>
              <p:cNvSpPr/>
              <p:nvPr/>
            </p:nvSpPr>
            <p:spPr bwMode="auto">
              <a:xfrm>
                <a:off x="-2863850" y="-300038"/>
                <a:ext cx="254000" cy="112713"/>
              </a:xfrm>
              <a:custGeom>
                <a:avLst/>
                <a:gdLst>
                  <a:gd name="T0" fmla="*/ 0 w 160"/>
                  <a:gd name="T1" fmla="*/ 40 h 71"/>
                  <a:gd name="T2" fmla="*/ 61 w 160"/>
                  <a:gd name="T3" fmla="*/ 71 h 71"/>
                  <a:gd name="T4" fmla="*/ 160 w 160"/>
                  <a:gd name="T5" fmla="*/ 71 h 71"/>
                  <a:gd name="T6" fmla="*/ 18 w 160"/>
                  <a:gd name="T7" fmla="*/ 0 h 71"/>
                  <a:gd name="T8" fmla="*/ 0 w 160"/>
                  <a:gd name="T9" fmla="*/ 40 h 71"/>
                </a:gdLst>
                <a:ahLst/>
                <a:cxnLst>
                  <a:cxn ang="0">
                    <a:pos x="T0" y="T1"/>
                  </a:cxn>
                  <a:cxn ang="0">
                    <a:pos x="T2" y="T3"/>
                  </a:cxn>
                  <a:cxn ang="0">
                    <a:pos x="T4" y="T5"/>
                  </a:cxn>
                  <a:cxn ang="0">
                    <a:pos x="T6" y="T7"/>
                  </a:cxn>
                  <a:cxn ang="0">
                    <a:pos x="T8" y="T9"/>
                  </a:cxn>
                </a:cxnLst>
                <a:rect l="0" t="0" r="r" b="b"/>
                <a:pathLst>
                  <a:path w="160" h="71">
                    <a:moveTo>
                      <a:pt x="0" y="40"/>
                    </a:moveTo>
                    <a:lnTo>
                      <a:pt x="61" y="71"/>
                    </a:lnTo>
                    <a:lnTo>
                      <a:pt x="160" y="71"/>
                    </a:lnTo>
                    <a:lnTo>
                      <a:pt x="18" y="0"/>
                    </a:lnTo>
                    <a:lnTo>
                      <a:pt x="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28" name="Freeform 167"/>
              <p:cNvSpPr>
                <a:spLocks noEditPoints="1"/>
              </p:cNvSpPr>
              <p:nvPr/>
            </p:nvSpPr>
            <p:spPr bwMode="auto">
              <a:xfrm>
                <a:off x="-2863850" y="-169863"/>
                <a:ext cx="615950" cy="307975"/>
              </a:xfrm>
              <a:custGeom>
                <a:avLst/>
                <a:gdLst>
                  <a:gd name="T0" fmla="*/ 156 w 388"/>
                  <a:gd name="T1" fmla="*/ 194 h 194"/>
                  <a:gd name="T2" fmla="*/ 312 w 388"/>
                  <a:gd name="T3" fmla="*/ 194 h 194"/>
                  <a:gd name="T4" fmla="*/ 312 w 388"/>
                  <a:gd name="T5" fmla="*/ 156 h 194"/>
                  <a:gd name="T6" fmla="*/ 388 w 388"/>
                  <a:gd name="T7" fmla="*/ 156 h 194"/>
                  <a:gd name="T8" fmla="*/ 388 w 388"/>
                  <a:gd name="T9" fmla="*/ 38 h 194"/>
                  <a:gd name="T10" fmla="*/ 312 w 388"/>
                  <a:gd name="T11" fmla="*/ 38 h 194"/>
                  <a:gd name="T12" fmla="*/ 312 w 388"/>
                  <a:gd name="T13" fmla="*/ 0 h 194"/>
                  <a:gd name="T14" fmla="*/ 182 w 388"/>
                  <a:gd name="T15" fmla="*/ 0 h 194"/>
                  <a:gd name="T16" fmla="*/ 156 w 388"/>
                  <a:gd name="T17" fmla="*/ 0 h 194"/>
                  <a:gd name="T18" fmla="*/ 156 w 388"/>
                  <a:gd name="T19" fmla="*/ 76 h 194"/>
                  <a:gd name="T20" fmla="*/ 234 w 388"/>
                  <a:gd name="T21" fmla="*/ 76 h 194"/>
                  <a:gd name="T22" fmla="*/ 234 w 388"/>
                  <a:gd name="T23" fmla="*/ 119 h 194"/>
                  <a:gd name="T24" fmla="*/ 156 w 388"/>
                  <a:gd name="T25" fmla="*/ 119 h 194"/>
                  <a:gd name="T26" fmla="*/ 156 w 388"/>
                  <a:gd name="T27" fmla="*/ 194 h 194"/>
                  <a:gd name="T28" fmla="*/ 0 w 388"/>
                  <a:gd name="T29" fmla="*/ 194 h 194"/>
                  <a:gd name="T30" fmla="*/ 156 w 388"/>
                  <a:gd name="T31" fmla="*/ 194 h 194"/>
                  <a:gd name="T32" fmla="*/ 156 w 388"/>
                  <a:gd name="T33" fmla="*/ 119 h 194"/>
                  <a:gd name="T34" fmla="*/ 78 w 388"/>
                  <a:gd name="T35" fmla="*/ 119 h 194"/>
                  <a:gd name="T36" fmla="*/ 78 w 388"/>
                  <a:gd name="T37" fmla="*/ 76 h 194"/>
                  <a:gd name="T38" fmla="*/ 78 w 388"/>
                  <a:gd name="T39" fmla="*/ 76 h 194"/>
                  <a:gd name="T40" fmla="*/ 156 w 388"/>
                  <a:gd name="T41" fmla="*/ 76 h 194"/>
                  <a:gd name="T42" fmla="*/ 156 w 388"/>
                  <a:gd name="T43" fmla="*/ 0 h 194"/>
                  <a:gd name="T44" fmla="*/ 82 w 388"/>
                  <a:gd name="T45" fmla="*/ 0 h 194"/>
                  <a:gd name="T46" fmla="*/ 0 w 388"/>
                  <a:gd name="T47" fmla="*/ 0 h 194"/>
                  <a:gd name="T48" fmla="*/ 0 w 388"/>
                  <a:gd name="T4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8" h="194">
                    <a:moveTo>
                      <a:pt x="156" y="194"/>
                    </a:moveTo>
                    <a:lnTo>
                      <a:pt x="312" y="194"/>
                    </a:lnTo>
                    <a:lnTo>
                      <a:pt x="312" y="156"/>
                    </a:lnTo>
                    <a:lnTo>
                      <a:pt x="388" y="156"/>
                    </a:lnTo>
                    <a:lnTo>
                      <a:pt x="388" y="38"/>
                    </a:lnTo>
                    <a:lnTo>
                      <a:pt x="312" y="38"/>
                    </a:lnTo>
                    <a:lnTo>
                      <a:pt x="312" y="0"/>
                    </a:lnTo>
                    <a:lnTo>
                      <a:pt x="182" y="0"/>
                    </a:lnTo>
                    <a:lnTo>
                      <a:pt x="156" y="0"/>
                    </a:lnTo>
                    <a:lnTo>
                      <a:pt x="156" y="76"/>
                    </a:lnTo>
                    <a:lnTo>
                      <a:pt x="234" y="76"/>
                    </a:lnTo>
                    <a:lnTo>
                      <a:pt x="234" y="119"/>
                    </a:lnTo>
                    <a:lnTo>
                      <a:pt x="156" y="119"/>
                    </a:lnTo>
                    <a:lnTo>
                      <a:pt x="156" y="194"/>
                    </a:lnTo>
                    <a:close/>
                    <a:moveTo>
                      <a:pt x="0" y="194"/>
                    </a:moveTo>
                    <a:lnTo>
                      <a:pt x="156" y="194"/>
                    </a:lnTo>
                    <a:lnTo>
                      <a:pt x="156" y="119"/>
                    </a:lnTo>
                    <a:lnTo>
                      <a:pt x="78" y="119"/>
                    </a:lnTo>
                    <a:lnTo>
                      <a:pt x="78" y="76"/>
                    </a:lnTo>
                    <a:lnTo>
                      <a:pt x="78" y="76"/>
                    </a:lnTo>
                    <a:lnTo>
                      <a:pt x="156" y="76"/>
                    </a:lnTo>
                    <a:lnTo>
                      <a:pt x="156" y="0"/>
                    </a:lnTo>
                    <a:lnTo>
                      <a:pt x="82"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29" name="Freeform 168"/>
              <p:cNvSpPr>
                <a:spLocks noEditPoints="1"/>
              </p:cNvSpPr>
              <p:nvPr/>
            </p:nvSpPr>
            <p:spPr bwMode="auto">
              <a:xfrm>
                <a:off x="-5205413" y="8448675"/>
                <a:ext cx="444500" cy="349250"/>
              </a:xfrm>
              <a:custGeom>
                <a:avLst/>
                <a:gdLst>
                  <a:gd name="T0" fmla="*/ 93 w 118"/>
                  <a:gd name="T1" fmla="*/ 93 h 93"/>
                  <a:gd name="T2" fmla="*/ 93 w 118"/>
                  <a:gd name="T3" fmla="*/ 61 h 93"/>
                  <a:gd name="T4" fmla="*/ 109 w 118"/>
                  <a:gd name="T5" fmla="*/ 47 h 93"/>
                  <a:gd name="T6" fmla="*/ 118 w 118"/>
                  <a:gd name="T7" fmla="*/ 47 h 93"/>
                  <a:gd name="T8" fmla="*/ 118 w 118"/>
                  <a:gd name="T9" fmla="*/ 12 h 93"/>
                  <a:gd name="T10" fmla="*/ 105 w 118"/>
                  <a:gd name="T11" fmla="*/ 0 h 93"/>
                  <a:gd name="T12" fmla="*/ 76 w 118"/>
                  <a:gd name="T13" fmla="*/ 0 h 93"/>
                  <a:gd name="T14" fmla="*/ 76 w 118"/>
                  <a:gd name="T15" fmla="*/ 15 h 93"/>
                  <a:gd name="T16" fmla="*/ 87 w 118"/>
                  <a:gd name="T17" fmla="*/ 25 h 93"/>
                  <a:gd name="T18" fmla="*/ 76 w 118"/>
                  <a:gd name="T19" fmla="*/ 36 h 93"/>
                  <a:gd name="T20" fmla="*/ 76 w 118"/>
                  <a:gd name="T21" fmla="*/ 43 h 93"/>
                  <a:gd name="T22" fmla="*/ 87 w 118"/>
                  <a:gd name="T23" fmla="*/ 53 h 93"/>
                  <a:gd name="T24" fmla="*/ 76 w 118"/>
                  <a:gd name="T25" fmla="*/ 64 h 93"/>
                  <a:gd name="T26" fmla="*/ 76 w 118"/>
                  <a:gd name="T27" fmla="*/ 93 h 93"/>
                  <a:gd name="T28" fmla="*/ 93 w 118"/>
                  <a:gd name="T29" fmla="*/ 93 h 93"/>
                  <a:gd name="T30" fmla="*/ 76 w 118"/>
                  <a:gd name="T31" fmla="*/ 0 h 93"/>
                  <a:gd name="T32" fmla="*/ 42 w 118"/>
                  <a:gd name="T33" fmla="*/ 0 h 93"/>
                  <a:gd name="T34" fmla="*/ 42 w 118"/>
                  <a:gd name="T35" fmla="*/ 15 h 93"/>
                  <a:gd name="T36" fmla="*/ 42 w 118"/>
                  <a:gd name="T37" fmla="*/ 15 h 93"/>
                  <a:gd name="T38" fmla="*/ 53 w 118"/>
                  <a:gd name="T39" fmla="*/ 25 h 93"/>
                  <a:gd name="T40" fmla="*/ 42 w 118"/>
                  <a:gd name="T41" fmla="*/ 36 h 93"/>
                  <a:gd name="T42" fmla="*/ 42 w 118"/>
                  <a:gd name="T43" fmla="*/ 43 h 93"/>
                  <a:gd name="T44" fmla="*/ 42 w 118"/>
                  <a:gd name="T45" fmla="*/ 43 h 93"/>
                  <a:gd name="T46" fmla="*/ 53 w 118"/>
                  <a:gd name="T47" fmla="*/ 53 h 93"/>
                  <a:gd name="T48" fmla="*/ 42 w 118"/>
                  <a:gd name="T49" fmla="*/ 64 h 93"/>
                  <a:gd name="T50" fmla="*/ 42 w 118"/>
                  <a:gd name="T51" fmla="*/ 93 h 93"/>
                  <a:gd name="T52" fmla="*/ 76 w 118"/>
                  <a:gd name="T53" fmla="*/ 93 h 93"/>
                  <a:gd name="T54" fmla="*/ 76 w 118"/>
                  <a:gd name="T55" fmla="*/ 64 h 93"/>
                  <a:gd name="T56" fmla="*/ 76 w 118"/>
                  <a:gd name="T57" fmla="*/ 64 h 93"/>
                  <a:gd name="T58" fmla="*/ 65 w 118"/>
                  <a:gd name="T59" fmla="*/ 53 h 93"/>
                  <a:gd name="T60" fmla="*/ 76 w 118"/>
                  <a:gd name="T61" fmla="*/ 43 h 93"/>
                  <a:gd name="T62" fmla="*/ 76 w 118"/>
                  <a:gd name="T63" fmla="*/ 43 h 93"/>
                  <a:gd name="T64" fmla="*/ 76 w 118"/>
                  <a:gd name="T65" fmla="*/ 43 h 93"/>
                  <a:gd name="T66" fmla="*/ 76 w 118"/>
                  <a:gd name="T67" fmla="*/ 36 h 93"/>
                  <a:gd name="T68" fmla="*/ 76 w 118"/>
                  <a:gd name="T69" fmla="*/ 36 h 93"/>
                  <a:gd name="T70" fmla="*/ 65 w 118"/>
                  <a:gd name="T71" fmla="*/ 25 h 93"/>
                  <a:gd name="T72" fmla="*/ 76 w 118"/>
                  <a:gd name="T73" fmla="*/ 15 h 93"/>
                  <a:gd name="T74" fmla="*/ 76 w 118"/>
                  <a:gd name="T75" fmla="*/ 15 h 93"/>
                  <a:gd name="T76" fmla="*/ 76 w 118"/>
                  <a:gd name="T77" fmla="*/ 15 h 93"/>
                  <a:gd name="T78" fmla="*/ 76 w 118"/>
                  <a:gd name="T79" fmla="*/ 0 h 93"/>
                  <a:gd name="T80" fmla="*/ 42 w 118"/>
                  <a:gd name="T81" fmla="*/ 0 h 93"/>
                  <a:gd name="T82" fmla="*/ 13 w 118"/>
                  <a:gd name="T83" fmla="*/ 0 h 93"/>
                  <a:gd name="T84" fmla="*/ 0 w 118"/>
                  <a:gd name="T85" fmla="*/ 12 h 93"/>
                  <a:gd name="T86" fmla="*/ 0 w 118"/>
                  <a:gd name="T87" fmla="*/ 47 h 93"/>
                  <a:gd name="T88" fmla="*/ 10 w 118"/>
                  <a:gd name="T89" fmla="*/ 47 h 93"/>
                  <a:gd name="T90" fmla="*/ 25 w 118"/>
                  <a:gd name="T91" fmla="*/ 61 h 93"/>
                  <a:gd name="T92" fmla="*/ 25 w 118"/>
                  <a:gd name="T93" fmla="*/ 93 h 93"/>
                  <a:gd name="T94" fmla="*/ 42 w 118"/>
                  <a:gd name="T95" fmla="*/ 93 h 93"/>
                  <a:gd name="T96" fmla="*/ 42 w 118"/>
                  <a:gd name="T97" fmla="*/ 64 h 93"/>
                  <a:gd name="T98" fmla="*/ 32 w 118"/>
                  <a:gd name="T99" fmla="*/ 53 h 93"/>
                  <a:gd name="T100" fmla="*/ 42 w 118"/>
                  <a:gd name="T101" fmla="*/ 43 h 93"/>
                  <a:gd name="T102" fmla="*/ 42 w 118"/>
                  <a:gd name="T103" fmla="*/ 36 h 93"/>
                  <a:gd name="T104" fmla="*/ 32 w 118"/>
                  <a:gd name="T105" fmla="*/ 25 h 93"/>
                  <a:gd name="T106" fmla="*/ 42 w 118"/>
                  <a:gd name="T107" fmla="*/ 15 h 93"/>
                  <a:gd name="T108" fmla="*/ 42 w 118"/>
                  <a:gd name="T109" fmla="*/ 0 h 93"/>
                  <a:gd name="T110" fmla="*/ 42 w 118"/>
                  <a:gd name="T111" fmla="*/ 15 h 93"/>
                  <a:gd name="T112" fmla="*/ 42 w 118"/>
                  <a:gd name="T113" fmla="*/ 15 h 93"/>
                  <a:gd name="T114" fmla="*/ 42 w 118"/>
                  <a:gd name="T115" fmla="*/ 43 h 93"/>
                  <a:gd name="T116" fmla="*/ 42 w 118"/>
                  <a:gd name="T117" fmla="*/ 4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93">
                    <a:moveTo>
                      <a:pt x="93" y="93"/>
                    </a:moveTo>
                    <a:cubicBezTo>
                      <a:pt x="93" y="61"/>
                      <a:pt x="93" y="61"/>
                      <a:pt x="93" y="61"/>
                    </a:cubicBezTo>
                    <a:cubicBezTo>
                      <a:pt x="93" y="52"/>
                      <a:pt x="99" y="47"/>
                      <a:pt x="109" y="47"/>
                    </a:cubicBezTo>
                    <a:cubicBezTo>
                      <a:pt x="118" y="47"/>
                      <a:pt x="118" y="47"/>
                      <a:pt x="118" y="47"/>
                    </a:cubicBezTo>
                    <a:cubicBezTo>
                      <a:pt x="118" y="12"/>
                      <a:pt x="118" y="12"/>
                      <a:pt x="118" y="12"/>
                    </a:cubicBezTo>
                    <a:cubicBezTo>
                      <a:pt x="118" y="5"/>
                      <a:pt x="112" y="0"/>
                      <a:pt x="105" y="0"/>
                    </a:cubicBezTo>
                    <a:cubicBezTo>
                      <a:pt x="76" y="0"/>
                      <a:pt x="76" y="0"/>
                      <a:pt x="76" y="0"/>
                    </a:cubicBezTo>
                    <a:cubicBezTo>
                      <a:pt x="76" y="15"/>
                      <a:pt x="76" y="15"/>
                      <a:pt x="76" y="15"/>
                    </a:cubicBezTo>
                    <a:cubicBezTo>
                      <a:pt x="82" y="15"/>
                      <a:pt x="87" y="19"/>
                      <a:pt x="87" y="25"/>
                    </a:cubicBezTo>
                    <a:cubicBezTo>
                      <a:pt x="87" y="31"/>
                      <a:pt x="82" y="36"/>
                      <a:pt x="76" y="36"/>
                    </a:cubicBezTo>
                    <a:cubicBezTo>
                      <a:pt x="76" y="43"/>
                      <a:pt x="76" y="43"/>
                      <a:pt x="76" y="43"/>
                    </a:cubicBezTo>
                    <a:cubicBezTo>
                      <a:pt x="82" y="43"/>
                      <a:pt x="87" y="47"/>
                      <a:pt x="87" y="53"/>
                    </a:cubicBezTo>
                    <a:cubicBezTo>
                      <a:pt x="87" y="59"/>
                      <a:pt x="82" y="64"/>
                      <a:pt x="76" y="64"/>
                    </a:cubicBezTo>
                    <a:cubicBezTo>
                      <a:pt x="76" y="93"/>
                      <a:pt x="76" y="93"/>
                      <a:pt x="76" y="93"/>
                    </a:cubicBezTo>
                    <a:lnTo>
                      <a:pt x="93" y="93"/>
                    </a:lnTo>
                    <a:close/>
                    <a:moveTo>
                      <a:pt x="76" y="0"/>
                    </a:moveTo>
                    <a:cubicBezTo>
                      <a:pt x="42" y="0"/>
                      <a:pt x="42" y="0"/>
                      <a:pt x="42" y="0"/>
                    </a:cubicBezTo>
                    <a:cubicBezTo>
                      <a:pt x="42" y="15"/>
                      <a:pt x="42" y="15"/>
                      <a:pt x="42" y="15"/>
                    </a:cubicBezTo>
                    <a:cubicBezTo>
                      <a:pt x="42" y="15"/>
                      <a:pt x="42" y="15"/>
                      <a:pt x="42" y="15"/>
                    </a:cubicBezTo>
                    <a:cubicBezTo>
                      <a:pt x="48" y="15"/>
                      <a:pt x="53" y="19"/>
                      <a:pt x="53" y="25"/>
                    </a:cubicBezTo>
                    <a:cubicBezTo>
                      <a:pt x="53" y="31"/>
                      <a:pt x="48" y="36"/>
                      <a:pt x="42" y="36"/>
                    </a:cubicBezTo>
                    <a:cubicBezTo>
                      <a:pt x="42" y="43"/>
                      <a:pt x="42" y="43"/>
                      <a:pt x="42" y="43"/>
                    </a:cubicBezTo>
                    <a:cubicBezTo>
                      <a:pt x="42" y="43"/>
                      <a:pt x="42" y="43"/>
                      <a:pt x="42" y="43"/>
                    </a:cubicBezTo>
                    <a:cubicBezTo>
                      <a:pt x="48" y="43"/>
                      <a:pt x="53" y="47"/>
                      <a:pt x="53" y="53"/>
                    </a:cubicBezTo>
                    <a:cubicBezTo>
                      <a:pt x="53" y="59"/>
                      <a:pt x="48" y="64"/>
                      <a:pt x="42" y="64"/>
                    </a:cubicBezTo>
                    <a:cubicBezTo>
                      <a:pt x="42" y="93"/>
                      <a:pt x="42" y="93"/>
                      <a:pt x="42" y="93"/>
                    </a:cubicBezTo>
                    <a:cubicBezTo>
                      <a:pt x="76" y="93"/>
                      <a:pt x="76" y="93"/>
                      <a:pt x="76" y="93"/>
                    </a:cubicBezTo>
                    <a:cubicBezTo>
                      <a:pt x="76" y="64"/>
                      <a:pt x="76" y="64"/>
                      <a:pt x="76" y="64"/>
                    </a:cubicBezTo>
                    <a:cubicBezTo>
                      <a:pt x="76" y="64"/>
                      <a:pt x="76" y="64"/>
                      <a:pt x="76" y="64"/>
                    </a:cubicBezTo>
                    <a:cubicBezTo>
                      <a:pt x="70" y="64"/>
                      <a:pt x="65" y="59"/>
                      <a:pt x="65" y="53"/>
                    </a:cubicBezTo>
                    <a:cubicBezTo>
                      <a:pt x="65" y="47"/>
                      <a:pt x="70" y="43"/>
                      <a:pt x="76" y="43"/>
                    </a:cubicBezTo>
                    <a:cubicBezTo>
                      <a:pt x="76" y="43"/>
                      <a:pt x="76" y="43"/>
                      <a:pt x="76" y="43"/>
                    </a:cubicBezTo>
                    <a:cubicBezTo>
                      <a:pt x="76" y="43"/>
                      <a:pt x="76" y="43"/>
                      <a:pt x="76" y="43"/>
                    </a:cubicBezTo>
                    <a:cubicBezTo>
                      <a:pt x="76" y="36"/>
                      <a:pt x="76" y="36"/>
                      <a:pt x="76" y="36"/>
                    </a:cubicBezTo>
                    <a:cubicBezTo>
                      <a:pt x="76" y="36"/>
                      <a:pt x="76" y="36"/>
                      <a:pt x="76" y="36"/>
                    </a:cubicBezTo>
                    <a:cubicBezTo>
                      <a:pt x="70" y="36"/>
                      <a:pt x="65" y="31"/>
                      <a:pt x="65" y="25"/>
                    </a:cubicBezTo>
                    <a:cubicBezTo>
                      <a:pt x="65" y="19"/>
                      <a:pt x="70" y="15"/>
                      <a:pt x="76" y="15"/>
                    </a:cubicBezTo>
                    <a:cubicBezTo>
                      <a:pt x="76" y="15"/>
                      <a:pt x="76" y="15"/>
                      <a:pt x="76" y="15"/>
                    </a:cubicBezTo>
                    <a:cubicBezTo>
                      <a:pt x="76" y="15"/>
                      <a:pt x="76" y="15"/>
                      <a:pt x="76" y="15"/>
                    </a:cubicBezTo>
                    <a:lnTo>
                      <a:pt x="76" y="0"/>
                    </a:lnTo>
                    <a:close/>
                    <a:moveTo>
                      <a:pt x="42" y="0"/>
                    </a:moveTo>
                    <a:cubicBezTo>
                      <a:pt x="13" y="0"/>
                      <a:pt x="13" y="0"/>
                      <a:pt x="13" y="0"/>
                    </a:cubicBezTo>
                    <a:cubicBezTo>
                      <a:pt x="6" y="0"/>
                      <a:pt x="0" y="5"/>
                      <a:pt x="0" y="12"/>
                    </a:cubicBezTo>
                    <a:cubicBezTo>
                      <a:pt x="0" y="47"/>
                      <a:pt x="0" y="47"/>
                      <a:pt x="0" y="47"/>
                    </a:cubicBezTo>
                    <a:cubicBezTo>
                      <a:pt x="10" y="47"/>
                      <a:pt x="10" y="47"/>
                      <a:pt x="10" y="47"/>
                    </a:cubicBezTo>
                    <a:cubicBezTo>
                      <a:pt x="20" y="47"/>
                      <a:pt x="25" y="52"/>
                      <a:pt x="25" y="61"/>
                    </a:cubicBezTo>
                    <a:cubicBezTo>
                      <a:pt x="25" y="93"/>
                      <a:pt x="25" y="93"/>
                      <a:pt x="25" y="93"/>
                    </a:cubicBezTo>
                    <a:cubicBezTo>
                      <a:pt x="42" y="93"/>
                      <a:pt x="42" y="93"/>
                      <a:pt x="42" y="93"/>
                    </a:cubicBezTo>
                    <a:cubicBezTo>
                      <a:pt x="42" y="64"/>
                      <a:pt x="42" y="64"/>
                      <a:pt x="42" y="64"/>
                    </a:cubicBezTo>
                    <a:cubicBezTo>
                      <a:pt x="36" y="64"/>
                      <a:pt x="32" y="59"/>
                      <a:pt x="32" y="53"/>
                    </a:cubicBezTo>
                    <a:cubicBezTo>
                      <a:pt x="32" y="47"/>
                      <a:pt x="36" y="43"/>
                      <a:pt x="42" y="43"/>
                    </a:cubicBezTo>
                    <a:cubicBezTo>
                      <a:pt x="42" y="36"/>
                      <a:pt x="42" y="36"/>
                      <a:pt x="42" y="36"/>
                    </a:cubicBezTo>
                    <a:cubicBezTo>
                      <a:pt x="36" y="36"/>
                      <a:pt x="32" y="31"/>
                      <a:pt x="32" y="25"/>
                    </a:cubicBezTo>
                    <a:cubicBezTo>
                      <a:pt x="32" y="19"/>
                      <a:pt x="36" y="15"/>
                      <a:pt x="42" y="15"/>
                    </a:cubicBezTo>
                    <a:cubicBezTo>
                      <a:pt x="42" y="0"/>
                      <a:pt x="42" y="0"/>
                      <a:pt x="42" y="0"/>
                    </a:cubicBezTo>
                    <a:close/>
                    <a:moveTo>
                      <a:pt x="42" y="15"/>
                    </a:moveTo>
                    <a:cubicBezTo>
                      <a:pt x="42" y="15"/>
                      <a:pt x="42" y="15"/>
                      <a:pt x="42" y="15"/>
                    </a:cubicBezTo>
                    <a:close/>
                    <a:moveTo>
                      <a:pt x="42" y="43"/>
                    </a:moveTo>
                    <a:cubicBezTo>
                      <a:pt x="42" y="43"/>
                      <a:pt x="42" y="43"/>
                      <a:pt x="42" y="4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30" name="Freeform 169"/>
              <p:cNvSpPr/>
              <p:nvPr/>
            </p:nvSpPr>
            <p:spPr bwMode="auto">
              <a:xfrm>
                <a:off x="-5283200" y="8639175"/>
                <a:ext cx="600075" cy="319088"/>
              </a:xfrm>
              <a:custGeom>
                <a:avLst/>
                <a:gdLst>
                  <a:gd name="T0" fmla="*/ 150 w 160"/>
                  <a:gd name="T1" fmla="*/ 0 h 85"/>
                  <a:gd name="T2" fmla="*/ 139 w 160"/>
                  <a:gd name="T3" fmla="*/ 0 h 85"/>
                  <a:gd name="T4" fmla="*/ 130 w 160"/>
                  <a:gd name="T5" fmla="*/ 0 h 85"/>
                  <a:gd name="T6" fmla="*/ 119 w 160"/>
                  <a:gd name="T7" fmla="*/ 10 h 85"/>
                  <a:gd name="T8" fmla="*/ 119 w 160"/>
                  <a:gd name="T9" fmla="*/ 47 h 85"/>
                  <a:gd name="T10" fmla="*/ 42 w 160"/>
                  <a:gd name="T11" fmla="*/ 47 h 85"/>
                  <a:gd name="T12" fmla="*/ 42 w 160"/>
                  <a:gd name="T13" fmla="*/ 10 h 85"/>
                  <a:gd name="T14" fmla="*/ 31 w 160"/>
                  <a:gd name="T15" fmla="*/ 0 h 85"/>
                  <a:gd name="T16" fmla="*/ 21 w 160"/>
                  <a:gd name="T17" fmla="*/ 0 h 85"/>
                  <a:gd name="T18" fmla="*/ 11 w 160"/>
                  <a:gd name="T19" fmla="*/ 0 h 85"/>
                  <a:gd name="T20" fmla="*/ 0 w 160"/>
                  <a:gd name="T21" fmla="*/ 10 h 85"/>
                  <a:gd name="T22" fmla="*/ 0 w 160"/>
                  <a:gd name="T23" fmla="*/ 63 h 85"/>
                  <a:gd name="T24" fmla="*/ 15 w 160"/>
                  <a:gd name="T25" fmla="*/ 79 h 85"/>
                  <a:gd name="T26" fmla="*/ 16 w 160"/>
                  <a:gd name="T27" fmla="*/ 80 h 85"/>
                  <a:gd name="T28" fmla="*/ 17 w 160"/>
                  <a:gd name="T29" fmla="*/ 83 h 85"/>
                  <a:gd name="T30" fmla="*/ 22 w 160"/>
                  <a:gd name="T31" fmla="*/ 85 h 85"/>
                  <a:gd name="T32" fmla="*/ 25 w 160"/>
                  <a:gd name="T33" fmla="*/ 85 h 85"/>
                  <a:gd name="T34" fmla="*/ 30 w 160"/>
                  <a:gd name="T35" fmla="*/ 83 h 85"/>
                  <a:gd name="T36" fmla="*/ 31 w 160"/>
                  <a:gd name="T37" fmla="*/ 80 h 85"/>
                  <a:gd name="T38" fmla="*/ 31 w 160"/>
                  <a:gd name="T39" fmla="*/ 79 h 85"/>
                  <a:gd name="T40" fmla="*/ 129 w 160"/>
                  <a:gd name="T41" fmla="*/ 79 h 85"/>
                  <a:gd name="T42" fmla="*/ 129 w 160"/>
                  <a:gd name="T43" fmla="*/ 80 h 85"/>
                  <a:gd name="T44" fmla="*/ 130 w 160"/>
                  <a:gd name="T45" fmla="*/ 83 h 85"/>
                  <a:gd name="T46" fmla="*/ 135 w 160"/>
                  <a:gd name="T47" fmla="*/ 85 h 85"/>
                  <a:gd name="T48" fmla="*/ 138 w 160"/>
                  <a:gd name="T49" fmla="*/ 85 h 85"/>
                  <a:gd name="T50" fmla="*/ 143 w 160"/>
                  <a:gd name="T51" fmla="*/ 83 h 85"/>
                  <a:gd name="T52" fmla="*/ 144 w 160"/>
                  <a:gd name="T53" fmla="*/ 80 h 85"/>
                  <a:gd name="T54" fmla="*/ 145 w 160"/>
                  <a:gd name="T55" fmla="*/ 79 h 85"/>
                  <a:gd name="T56" fmla="*/ 150 w 160"/>
                  <a:gd name="T57" fmla="*/ 79 h 85"/>
                  <a:gd name="T58" fmla="*/ 160 w 160"/>
                  <a:gd name="T59" fmla="*/ 63 h 85"/>
                  <a:gd name="T60" fmla="*/ 160 w 160"/>
                  <a:gd name="T61" fmla="*/ 10 h 85"/>
                  <a:gd name="T62" fmla="*/ 150 w 160"/>
                  <a:gd name="T6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85">
                    <a:moveTo>
                      <a:pt x="150" y="0"/>
                    </a:moveTo>
                    <a:cubicBezTo>
                      <a:pt x="139" y="0"/>
                      <a:pt x="139" y="0"/>
                      <a:pt x="139" y="0"/>
                    </a:cubicBezTo>
                    <a:cubicBezTo>
                      <a:pt x="130" y="0"/>
                      <a:pt x="130" y="0"/>
                      <a:pt x="130" y="0"/>
                    </a:cubicBezTo>
                    <a:cubicBezTo>
                      <a:pt x="122" y="0"/>
                      <a:pt x="119" y="3"/>
                      <a:pt x="119" y="10"/>
                    </a:cubicBezTo>
                    <a:cubicBezTo>
                      <a:pt x="119" y="47"/>
                      <a:pt x="119" y="47"/>
                      <a:pt x="119" y="47"/>
                    </a:cubicBezTo>
                    <a:cubicBezTo>
                      <a:pt x="42" y="47"/>
                      <a:pt x="42" y="47"/>
                      <a:pt x="42" y="47"/>
                    </a:cubicBezTo>
                    <a:cubicBezTo>
                      <a:pt x="42" y="10"/>
                      <a:pt x="42" y="10"/>
                      <a:pt x="42" y="10"/>
                    </a:cubicBezTo>
                    <a:cubicBezTo>
                      <a:pt x="42" y="3"/>
                      <a:pt x="38" y="0"/>
                      <a:pt x="31" y="0"/>
                    </a:cubicBezTo>
                    <a:cubicBezTo>
                      <a:pt x="21" y="0"/>
                      <a:pt x="21" y="0"/>
                      <a:pt x="21" y="0"/>
                    </a:cubicBezTo>
                    <a:cubicBezTo>
                      <a:pt x="11" y="0"/>
                      <a:pt x="11" y="0"/>
                      <a:pt x="11" y="0"/>
                    </a:cubicBezTo>
                    <a:cubicBezTo>
                      <a:pt x="4" y="0"/>
                      <a:pt x="0" y="3"/>
                      <a:pt x="0" y="10"/>
                    </a:cubicBezTo>
                    <a:cubicBezTo>
                      <a:pt x="0" y="63"/>
                      <a:pt x="0" y="63"/>
                      <a:pt x="0" y="63"/>
                    </a:cubicBezTo>
                    <a:cubicBezTo>
                      <a:pt x="0" y="70"/>
                      <a:pt x="8" y="79"/>
                      <a:pt x="15" y="79"/>
                    </a:cubicBezTo>
                    <a:cubicBezTo>
                      <a:pt x="15" y="79"/>
                      <a:pt x="16" y="80"/>
                      <a:pt x="16" y="80"/>
                    </a:cubicBezTo>
                    <a:cubicBezTo>
                      <a:pt x="16" y="81"/>
                      <a:pt x="16" y="82"/>
                      <a:pt x="17" y="83"/>
                    </a:cubicBezTo>
                    <a:cubicBezTo>
                      <a:pt x="18" y="84"/>
                      <a:pt x="20" y="85"/>
                      <a:pt x="22" y="85"/>
                    </a:cubicBezTo>
                    <a:cubicBezTo>
                      <a:pt x="25" y="85"/>
                      <a:pt x="25" y="85"/>
                      <a:pt x="25" y="85"/>
                    </a:cubicBezTo>
                    <a:cubicBezTo>
                      <a:pt x="27" y="85"/>
                      <a:pt x="29" y="84"/>
                      <a:pt x="30" y="83"/>
                    </a:cubicBezTo>
                    <a:cubicBezTo>
                      <a:pt x="31" y="82"/>
                      <a:pt x="31" y="81"/>
                      <a:pt x="31" y="80"/>
                    </a:cubicBezTo>
                    <a:cubicBezTo>
                      <a:pt x="31" y="80"/>
                      <a:pt x="31" y="79"/>
                      <a:pt x="31" y="79"/>
                    </a:cubicBezTo>
                    <a:cubicBezTo>
                      <a:pt x="129" y="79"/>
                      <a:pt x="129" y="79"/>
                      <a:pt x="129" y="79"/>
                    </a:cubicBezTo>
                    <a:cubicBezTo>
                      <a:pt x="129" y="79"/>
                      <a:pt x="129" y="80"/>
                      <a:pt x="129" y="80"/>
                    </a:cubicBezTo>
                    <a:cubicBezTo>
                      <a:pt x="129" y="81"/>
                      <a:pt x="130" y="82"/>
                      <a:pt x="130" y="83"/>
                    </a:cubicBezTo>
                    <a:cubicBezTo>
                      <a:pt x="131" y="84"/>
                      <a:pt x="133" y="85"/>
                      <a:pt x="135" y="85"/>
                    </a:cubicBezTo>
                    <a:cubicBezTo>
                      <a:pt x="138" y="85"/>
                      <a:pt x="138" y="85"/>
                      <a:pt x="138" y="85"/>
                    </a:cubicBezTo>
                    <a:cubicBezTo>
                      <a:pt x="140" y="85"/>
                      <a:pt x="142" y="84"/>
                      <a:pt x="143" y="83"/>
                    </a:cubicBezTo>
                    <a:cubicBezTo>
                      <a:pt x="144" y="82"/>
                      <a:pt x="144" y="81"/>
                      <a:pt x="144" y="80"/>
                    </a:cubicBezTo>
                    <a:cubicBezTo>
                      <a:pt x="145" y="80"/>
                      <a:pt x="145" y="79"/>
                      <a:pt x="145" y="79"/>
                    </a:cubicBezTo>
                    <a:cubicBezTo>
                      <a:pt x="150" y="79"/>
                      <a:pt x="150" y="79"/>
                      <a:pt x="150" y="79"/>
                    </a:cubicBezTo>
                    <a:cubicBezTo>
                      <a:pt x="157" y="79"/>
                      <a:pt x="160" y="70"/>
                      <a:pt x="160" y="63"/>
                    </a:cubicBezTo>
                    <a:cubicBezTo>
                      <a:pt x="160" y="10"/>
                      <a:pt x="160" y="10"/>
                      <a:pt x="160" y="10"/>
                    </a:cubicBezTo>
                    <a:cubicBezTo>
                      <a:pt x="160" y="3"/>
                      <a:pt x="157" y="0"/>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31" name="Oval 170"/>
              <p:cNvSpPr>
                <a:spLocks noChangeArrowheads="1"/>
              </p:cNvSpPr>
              <p:nvPr/>
            </p:nvSpPr>
            <p:spPr bwMode="auto">
              <a:xfrm>
                <a:off x="-5068888" y="8520113"/>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32" name="Oval 171"/>
              <p:cNvSpPr>
                <a:spLocks noChangeArrowheads="1"/>
              </p:cNvSpPr>
              <p:nvPr/>
            </p:nvSpPr>
            <p:spPr bwMode="auto">
              <a:xfrm>
                <a:off x="-4941888" y="8520113"/>
                <a:ext cx="44450"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33" name="Oval 172"/>
              <p:cNvSpPr>
                <a:spLocks noChangeArrowheads="1"/>
              </p:cNvSpPr>
              <p:nvPr/>
            </p:nvSpPr>
            <p:spPr bwMode="auto">
              <a:xfrm>
                <a:off x="-5068888" y="8624888"/>
                <a:ext cx="47625"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34" name="Oval 173"/>
              <p:cNvSpPr>
                <a:spLocks noChangeArrowheads="1"/>
              </p:cNvSpPr>
              <p:nvPr/>
            </p:nvSpPr>
            <p:spPr bwMode="auto">
              <a:xfrm>
                <a:off x="-4941888" y="8624888"/>
                <a:ext cx="44450"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35" name="Freeform 174"/>
              <p:cNvSpPr>
                <a:spLocks noEditPoints="1"/>
              </p:cNvSpPr>
              <p:nvPr/>
            </p:nvSpPr>
            <p:spPr bwMode="auto">
              <a:xfrm>
                <a:off x="-2709863" y="2819400"/>
                <a:ext cx="728663" cy="338138"/>
              </a:xfrm>
              <a:custGeom>
                <a:avLst/>
                <a:gdLst>
                  <a:gd name="T0" fmla="*/ 409 w 459"/>
                  <a:gd name="T1" fmla="*/ 0 h 213"/>
                  <a:gd name="T2" fmla="*/ 409 w 459"/>
                  <a:gd name="T3" fmla="*/ 71 h 213"/>
                  <a:gd name="T4" fmla="*/ 409 w 459"/>
                  <a:gd name="T5" fmla="*/ 71 h 213"/>
                  <a:gd name="T6" fmla="*/ 409 w 459"/>
                  <a:gd name="T7" fmla="*/ 31 h 213"/>
                  <a:gd name="T8" fmla="*/ 397 w 459"/>
                  <a:gd name="T9" fmla="*/ 90 h 213"/>
                  <a:gd name="T10" fmla="*/ 378 w 459"/>
                  <a:gd name="T11" fmla="*/ 154 h 213"/>
                  <a:gd name="T12" fmla="*/ 378 w 459"/>
                  <a:gd name="T13" fmla="*/ 194 h 213"/>
                  <a:gd name="T14" fmla="*/ 378 w 459"/>
                  <a:gd name="T15" fmla="*/ 194 h 213"/>
                  <a:gd name="T16" fmla="*/ 378 w 459"/>
                  <a:gd name="T17" fmla="*/ 0 h 213"/>
                  <a:gd name="T18" fmla="*/ 369 w 459"/>
                  <a:gd name="T19" fmla="*/ 71 h 213"/>
                  <a:gd name="T20" fmla="*/ 378 w 459"/>
                  <a:gd name="T21" fmla="*/ 130 h 213"/>
                  <a:gd name="T22" fmla="*/ 378 w 459"/>
                  <a:gd name="T23" fmla="*/ 0 h 213"/>
                  <a:gd name="T24" fmla="*/ 317 w 459"/>
                  <a:gd name="T25" fmla="*/ 194 h 213"/>
                  <a:gd name="T26" fmla="*/ 317 w 459"/>
                  <a:gd name="T27" fmla="*/ 0 h 213"/>
                  <a:gd name="T28" fmla="*/ 317 w 459"/>
                  <a:gd name="T29" fmla="*/ 130 h 213"/>
                  <a:gd name="T30" fmla="*/ 328 w 459"/>
                  <a:gd name="T31" fmla="*/ 71 h 213"/>
                  <a:gd name="T32" fmla="*/ 347 w 459"/>
                  <a:gd name="T33" fmla="*/ 0 h 213"/>
                  <a:gd name="T34" fmla="*/ 288 w 459"/>
                  <a:gd name="T35" fmla="*/ 194 h 213"/>
                  <a:gd name="T36" fmla="*/ 288 w 459"/>
                  <a:gd name="T37" fmla="*/ 0 h 213"/>
                  <a:gd name="T38" fmla="*/ 288 w 459"/>
                  <a:gd name="T39" fmla="*/ 71 h 213"/>
                  <a:gd name="T40" fmla="*/ 298 w 459"/>
                  <a:gd name="T41" fmla="*/ 130 h 213"/>
                  <a:gd name="T42" fmla="*/ 317 w 459"/>
                  <a:gd name="T43" fmla="*/ 0 h 213"/>
                  <a:gd name="T44" fmla="*/ 257 w 459"/>
                  <a:gd name="T45" fmla="*/ 194 h 213"/>
                  <a:gd name="T46" fmla="*/ 257 w 459"/>
                  <a:gd name="T47" fmla="*/ 0 h 213"/>
                  <a:gd name="T48" fmla="*/ 257 w 459"/>
                  <a:gd name="T49" fmla="*/ 130 h 213"/>
                  <a:gd name="T50" fmla="*/ 267 w 459"/>
                  <a:gd name="T51" fmla="*/ 71 h 213"/>
                  <a:gd name="T52" fmla="*/ 288 w 459"/>
                  <a:gd name="T53" fmla="*/ 0 h 213"/>
                  <a:gd name="T54" fmla="*/ 227 w 459"/>
                  <a:gd name="T55" fmla="*/ 194 h 213"/>
                  <a:gd name="T56" fmla="*/ 227 w 459"/>
                  <a:gd name="T57" fmla="*/ 0 h 213"/>
                  <a:gd name="T58" fmla="*/ 227 w 459"/>
                  <a:gd name="T59" fmla="*/ 71 h 213"/>
                  <a:gd name="T60" fmla="*/ 239 w 459"/>
                  <a:gd name="T61" fmla="*/ 130 h 213"/>
                  <a:gd name="T62" fmla="*/ 257 w 459"/>
                  <a:gd name="T63" fmla="*/ 0 h 213"/>
                  <a:gd name="T64" fmla="*/ 198 w 459"/>
                  <a:gd name="T65" fmla="*/ 194 h 213"/>
                  <a:gd name="T66" fmla="*/ 198 w 459"/>
                  <a:gd name="T67" fmla="*/ 0 h 213"/>
                  <a:gd name="T68" fmla="*/ 198 w 459"/>
                  <a:gd name="T69" fmla="*/ 130 h 213"/>
                  <a:gd name="T70" fmla="*/ 208 w 459"/>
                  <a:gd name="T71" fmla="*/ 71 h 213"/>
                  <a:gd name="T72" fmla="*/ 227 w 459"/>
                  <a:gd name="T73" fmla="*/ 0 h 213"/>
                  <a:gd name="T74" fmla="*/ 168 w 459"/>
                  <a:gd name="T75" fmla="*/ 194 h 213"/>
                  <a:gd name="T76" fmla="*/ 168 w 459"/>
                  <a:gd name="T77" fmla="*/ 0 h 213"/>
                  <a:gd name="T78" fmla="*/ 168 w 459"/>
                  <a:gd name="T79" fmla="*/ 71 h 213"/>
                  <a:gd name="T80" fmla="*/ 177 w 459"/>
                  <a:gd name="T81" fmla="*/ 130 h 213"/>
                  <a:gd name="T82" fmla="*/ 198 w 459"/>
                  <a:gd name="T83" fmla="*/ 0 h 213"/>
                  <a:gd name="T84" fmla="*/ 137 w 459"/>
                  <a:gd name="T85" fmla="*/ 194 h 213"/>
                  <a:gd name="T86" fmla="*/ 137 w 459"/>
                  <a:gd name="T87" fmla="*/ 0 h 213"/>
                  <a:gd name="T88" fmla="*/ 137 w 459"/>
                  <a:gd name="T89" fmla="*/ 130 h 213"/>
                  <a:gd name="T90" fmla="*/ 146 w 459"/>
                  <a:gd name="T91" fmla="*/ 71 h 213"/>
                  <a:gd name="T92" fmla="*/ 168 w 459"/>
                  <a:gd name="T93" fmla="*/ 0 h 213"/>
                  <a:gd name="T94" fmla="*/ 106 w 459"/>
                  <a:gd name="T95" fmla="*/ 194 h 213"/>
                  <a:gd name="T96" fmla="*/ 106 w 459"/>
                  <a:gd name="T97" fmla="*/ 0 h 213"/>
                  <a:gd name="T98" fmla="*/ 106 w 459"/>
                  <a:gd name="T99" fmla="*/ 71 h 213"/>
                  <a:gd name="T100" fmla="*/ 118 w 459"/>
                  <a:gd name="T101" fmla="*/ 130 h 213"/>
                  <a:gd name="T102" fmla="*/ 137 w 459"/>
                  <a:gd name="T103" fmla="*/ 0 h 213"/>
                  <a:gd name="T104" fmla="*/ 78 w 459"/>
                  <a:gd name="T105" fmla="*/ 194 h 213"/>
                  <a:gd name="T106" fmla="*/ 78 w 459"/>
                  <a:gd name="T107" fmla="*/ 0 h 213"/>
                  <a:gd name="T108" fmla="*/ 78 w 459"/>
                  <a:gd name="T109" fmla="*/ 130 h 213"/>
                  <a:gd name="T110" fmla="*/ 87 w 459"/>
                  <a:gd name="T111" fmla="*/ 71 h 213"/>
                  <a:gd name="T112" fmla="*/ 106 w 459"/>
                  <a:gd name="T113" fmla="*/ 0 h 213"/>
                  <a:gd name="T114" fmla="*/ 78 w 459"/>
                  <a:gd name="T115" fmla="*/ 154 h 213"/>
                  <a:gd name="T116" fmla="*/ 56 w 459"/>
                  <a:gd name="T117" fmla="*/ 90 h 213"/>
                  <a:gd name="T118" fmla="*/ 47 w 459"/>
                  <a:gd name="T119" fmla="*/ 31 h 213"/>
                  <a:gd name="T120" fmla="*/ 47 w 459"/>
                  <a:gd name="T121" fmla="*/ 213 h 213"/>
                  <a:gd name="T122" fmla="*/ 26 w 459"/>
                  <a:gd name="T123" fmla="*/ 71 h 213"/>
                  <a:gd name="T124" fmla="*/ 47 w 459"/>
                  <a:gd name="T12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9" h="213">
                    <a:moveTo>
                      <a:pt x="409" y="213"/>
                    </a:moveTo>
                    <a:lnTo>
                      <a:pt x="459" y="213"/>
                    </a:lnTo>
                    <a:lnTo>
                      <a:pt x="459" y="0"/>
                    </a:lnTo>
                    <a:lnTo>
                      <a:pt x="409" y="0"/>
                    </a:lnTo>
                    <a:lnTo>
                      <a:pt x="409" y="31"/>
                    </a:lnTo>
                    <a:lnTo>
                      <a:pt x="428" y="31"/>
                    </a:lnTo>
                    <a:lnTo>
                      <a:pt x="428" y="71"/>
                    </a:lnTo>
                    <a:lnTo>
                      <a:pt x="409" y="71"/>
                    </a:lnTo>
                    <a:lnTo>
                      <a:pt x="409" y="213"/>
                    </a:lnTo>
                    <a:close/>
                    <a:moveTo>
                      <a:pt x="378" y="213"/>
                    </a:moveTo>
                    <a:lnTo>
                      <a:pt x="409" y="213"/>
                    </a:lnTo>
                    <a:lnTo>
                      <a:pt x="409" y="71"/>
                    </a:lnTo>
                    <a:lnTo>
                      <a:pt x="388" y="71"/>
                    </a:lnTo>
                    <a:lnTo>
                      <a:pt x="388" y="31"/>
                    </a:lnTo>
                    <a:lnTo>
                      <a:pt x="388" y="31"/>
                    </a:lnTo>
                    <a:lnTo>
                      <a:pt x="409" y="31"/>
                    </a:lnTo>
                    <a:lnTo>
                      <a:pt x="409" y="0"/>
                    </a:lnTo>
                    <a:lnTo>
                      <a:pt x="378" y="0"/>
                    </a:lnTo>
                    <a:lnTo>
                      <a:pt x="378" y="90"/>
                    </a:lnTo>
                    <a:lnTo>
                      <a:pt x="397" y="90"/>
                    </a:lnTo>
                    <a:lnTo>
                      <a:pt x="397" y="130"/>
                    </a:lnTo>
                    <a:lnTo>
                      <a:pt x="397" y="130"/>
                    </a:lnTo>
                    <a:lnTo>
                      <a:pt x="378" y="130"/>
                    </a:lnTo>
                    <a:lnTo>
                      <a:pt x="378" y="154"/>
                    </a:lnTo>
                    <a:lnTo>
                      <a:pt x="378" y="154"/>
                    </a:lnTo>
                    <a:lnTo>
                      <a:pt x="378" y="194"/>
                    </a:lnTo>
                    <a:lnTo>
                      <a:pt x="378" y="194"/>
                    </a:lnTo>
                    <a:lnTo>
                      <a:pt x="378" y="194"/>
                    </a:lnTo>
                    <a:lnTo>
                      <a:pt x="378" y="213"/>
                    </a:lnTo>
                    <a:close/>
                    <a:moveTo>
                      <a:pt x="347" y="213"/>
                    </a:moveTo>
                    <a:lnTo>
                      <a:pt x="378" y="213"/>
                    </a:lnTo>
                    <a:lnTo>
                      <a:pt x="378" y="194"/>
                    </a:lnTo>
                    <a:lnTo>
                      <a:pt x="347" y="194"/>
                    </a:lnTo>
                    <a:lnTo>
                      <a:pt x="347" y="213"/>
                    </a:lnTo>
                    <a:lnTo>
                      <a:pt x="347" y="213"/>
                    </a:lnTo>
                    <a:close/>
                    <a:moveTo>
                      <a:pt x="378" y="0"/>
                    </a:moveTo>
                    <a:lnTo>
                      <a:pt x="347" y="0"/>
                    </a:lnTo>
                    <a:lnTo>
                      <a:pt x="347" y="31"/>
                    </a:lnTo>
                    <a:lnTo>
                      <a:pt x="369" y="31"/>
                    </a:lnTo>
                    <a:lnTo>
                      <a:pt x="369" y="71"/>
                    </a:lnTo>
                    <a:lnTo>
                      <a:pt x="347" y="71"/>
                    </a:lnTo>
                    <a:lnTo>
                      <a:pt x="347" y="154"/>
                    </a:lnTo>
                    <a:lnTo>
                      <a:pt x="378" y="154"/>
                    </a:lnTo>
                    <a:lnTo>
                      <a:pt x="378" y="130"/>
                    </a:lnTo>
                    <a:lnTo>
                      <a:pt x="357" y="130"/>
                    </a:lnTo>
                    <a:lnTo>
                      <a:pt x="357" y="90"/>
                    </a:lnTo>
                    <a:lnTo>
                      <a:pt x="378" y="90"/>
                    </a:lnTo>
                    <a:lnTo>
                      <a:pt x="378" y="0"/>
                    </a:lnTo>
                    <a:close/>
                    <a:moveTo>
                      <a:pt x="317" y="213"/>
                    </a:moveTo>
                    <a:lnTo>
                      <a:pt x="347" y="213"/>
                    </a:lnTo>
                    <a:lnTo>
                      <a:pt x="347" y="194"/>
                    </a:lnTo>
                    <a:lnTo>
                      <a:pt x="317" y="194"/>
                    </a:lnTo>
                    <a:lnTo>
                      <a:pt x="317" y="213"/>
                    </a:lnTo>
                    <a:lnTo>
                      <a:pt x="317" y="213"/>
                    </a:lnTo>
                    <a:close/>
                    <a:moveTo>
                      <a:pt x="347" y="0"/>
                    </a:moveTo>
                    <a:lnTo>
                      <a:pt x="317" y="0"/>
                    </a:lnTo>
                    <a:lnTo>
                      <a:pt x="317" y="90"/>
                    </a:lnTo>
                    <a:lnTo>
                      <a:pt x="338" y="90"/>
                    </a:lnTo>
                    <a:lnTo>
                      <a:pt x="338" y="130"/>
                    </a:lnTo>
                    <a:lnTo>
                      <a:pt x="317" y="130"/>
                    </a:lnTo>
                    <a:lnTo>
                      <a:pt x="317" y="154"/>
                    </a:lnTo>
                    <a:lnTo>
                      <a:pt x="347" y="154"/>
                    </a:lnTo>
                    <a:lnTo>
                      <a:pt x="347" y="71"/>
                    </a:lnTo>
                    <a:lnTo>
                      <a:pt x="328" y="71"/>
                    </a:lnTo>
                    <a:lnTo>
                      <a:pt x="328" y="31"/>
                    </a:lnTo>
                    <a:lnTo>
                      <a:pt x="328" y="31"/>
                    </a:lnTo>
                    <a:lnTo>
                      <a:pt x="347" y="31"/>
                    </a:lnTo>
                    <a:lnTo>
                      <a:pt x="347" y="0"/>
                    </a:lnTo>
                    <a:close/>
                    <a:moveTo>
                      <a:pt x="288" y="213"/>
                    </a:moveTo>
                    <a:lnTo>
                      <a:pt x="317" y="213"/>
                    </a:lnTo>
                    <a:lnTo>
                      <a:pt x="317" y="194"/>
                    </a:lnTo>
                    <a:lnTo>
                      <a:pt x="288" y="194"/>
                    </a:lnTo>
                    <a:lnTo>
                      <a:pt x="288" y="213"/>
                    </a:lnTo>
                    <a:lnTo>
                      <a:pt x="288" y="213"/>
                    </a:lnTo>
                    <a:close/>
                    <a:moveTo>
                      <a:pt x="317" y="0"/>
                    </a:moveTo>
                    <a:lnTo>
                      <a:pt x="288" y="0"/>
                    </a:lnTo>
                    <a:lnTo>
                      <a:pt x="288" y="31"/>
                    </a:lnTo>
                    <a:lnTo>
                      <a:pt x="307" y="31"/>
                    </a:lnTo>
                    <a:lnTo>
                      <a:pt x="307" y="71"/>
                    </a:lnTo>
                    <a:lnTo>
                      <a:pt x="288" y="71"/>
                    </a:lnTo>
                    <a:lnTo>
                      <a:pt x="288" y="154"/>
                    </a:lnTo>
                    <a:lnTo>
                      <a:pt x="317" y="154"/>
                    </a:lnTo>
                    <a:lnTo>
                      <a:pt x="317" y="130"/>
                    </a:lnTo>
                    <a:lnTo>
                      <a:pt x="298" y="130"/>
                    </a:lnTo>
                    <a:lnTo>
                      <a:pt x="298" y="130"/>
                    </a:lnTo>
                    <a:lnTo>
                      <a:pt x="298" y="90"/>
                    </a:lnTo>
                    <a:lnTo>
                      <a:pt x="317" y="90"/>
                    </a:lnTo>
                    <a:lnTo>
                      <a:pt x="317" y="0"/>
                    </a:lnTo>
                    <a:close/>
                    <a:moveTo>
                      <a:pt x="257" y="213"/>
                    </a:moveTo>
                    <a:lnTo>
                      <a:pt x="288" y="213"/>
                    </a:lnTo>
                    <a:lnTo>
                      <a:pt x="288" y="194"/>
                    </a:lnTo>
                    <a:lnTo>
                      <a:pt x="257" y="194"/>
                    </a:lnTo>
                    <a:lnTo>
                      <a:pt x="257" y="213"/>
                    </a:lnTo>
                    <a:lnTo>
                      <a:pt x="257" y="213"/>
                    </a:lnTo>
                    <a:close/>
                    <a:moveTo>
                      <a:pt x="288" y="0"/>
                    </a:moveTo>
                    <a:lnTo>
                      <a:pt x="257" y="0"/>
                    </a:lnTo>
                    <a:lnTo>
                      <a:pt x="257" y="90"/>
                    </a:lnTo>
                    <a:lnTo>
                      <a:pt x="276" y="90"/>
                    </a:lnTo>
                    <a:lnTo>
                      <a:pt x="276" y="130"/>
                    </a:lnTo>
                    <a:lnTo>
                      <a:pt x="257" y="130"/>
                    </a:lnTo>
                    <a:lnTo>
                      <a:pt x="257" y="154"/>
                    </a:lnTo>
                    <a:lnTo>
                      <a:pt x="288" y="154"/>
                    </a:lnTo>
                    <a:lnTo>
                      <a:pt x="288" y="71"/>
                    </a:lnTo>
                    <a:lnTo>
                      <a:pt x="267" y="71"/>
                    </a:lnTo>
                    <a:lnTo>
                      <a:pt x="267" y="31"/>
                    </a:lnTo>
                    <a:lnTo>
                      <a:pt x="267" y="31"/>
                    </a:lnTo>
                    <a:lnTo>
                      <a:pt x="288" y="31"/>
                    </a:lnTo>
                    <a:lnTo>
                      <a:pt x="288" y="0"/>
                    </a:lnTo>
                    <a:close/>
                    <a:moveTo>
                      <a:pt x="227" y="213"/>
                    </a:moveTo>
                    <a:lnTo>
                      <a:pt x="257" y="213"/>
                    </a:lnTo>
                    <a:lnTo>
                      <a:pt x="257" y="194"/>
                    </a:lnTo>
                    <a:lnTo>
                      <a:pt x="227" y="194"/>
                    </a:lnTo>
                    <a:lnTo>
                      <a:pt x="227" y="213"/>
                    </a:lnTo>
                    <a:lnTo>
                      <a:pt x="227" y="213"/>
                    </a:lnTo>
                    <a:close/>
                    <a:moveTo>
                      <a:pt x="257" y="0"/>
                    </a:moveTo>
                    <a:lnTo>
                      <a:pt x="227" y="0"/>
                    </a:lnTo>
                    <a:lnTo>
                      <a:pt x="227" y="31"/>
                    </a:lnTo>
                    <a:lnTo>
                      <a:pt x="248" y="31"/>
                    </a:lnTo>
                    <a:lnTo>
                      <a:pt x="248" y="71"/>
                    </a:lnTo>
                    <a:lnTo>
                      <a:pt x="227" y="71"/>
                    </a:lnTo>
                    <a:lnTo>
                      <a:pt x="227" y="154"/>
                    </a:lnTo>
                    <a:lnTo>
                      <a:pt x="257" y="154"/>
                    </a:lnTo>
                    <a:lnTo>
                      <a:pt x="257" y="130"/>
                    </a:lnTo>
                    <a:lnTo>
                      <a:pt x="239" y="130"/>
                    </a:lnTo>
                    <a:lnTo>
                      <a:pt x="239" y="130"/>
                    </a:lnTo>
                    <a:lnTo>
                      <a:pt x="239" y="90"/>
                    </a:lnTo>
                    <a:lnTo>
                      <a:pt x="257" y="90"/>
                    </a:lnTo>
                    <a:lnTo>
                      <a:pt x="257" y="0"/>
                    </a:lnTo>
                    <a:close/>
                    <a:moveTo>
                      <a:pt x="198" y="213"/>
                    </a:moveTo>
                    <a:lnTo>
                      <a:pt x="227" y="213"/>
                    </a:lnTo>
                    <a:lnTo>
                      <a:pt x="227" y="194"/>
                    </a:lnTo>
                    <a:lnTo>
                      <a:pt x="198" y="194"/>
                    </a:lnTo>
                    <a:lnTo>
                      <a:pt x="198" y="213"/>
                    </a:lnTo>
                    <a:lnTo>
                      <a:pt x="198" y="213"/>
                    </a:lnTo>
                    <a:close/>
                    <a:moveTo>
                      <a:pt x="227" y="0"/>
                    </a:moveTo>
                    <a:lnTo>
                      <a:pt x="198" y="0"/>
                    </a:lnTo>
                    <a:lnTo>
                      <a:pt x="198" y="90"/>
                    </a:lnTo>
                    <a:lnTo>
                      <a:pt x="217" y="90"/>
                    </a:lnTo>
                    <a:lnTo>
                      <a:pt x="217" y="130"/>
                    </a:lnTo>
                    <a:lnTo>
                      <a:pt x="198" y="130"/>
                    </a:lnTo>
                    <a:lnTo>
                      <a:pt x="198" y="154"/>
                    </a:lnTo>
                    <a:lnTo>
                      <a:pt x="227" y="154"/>
                    </a:lnTo>
                    <a:lnTo>
                      <a:pt x="227" y="71"/>
                    </a:lnTo>
                    <a:lnTo>
                      <a:pt x="208" y="71"/>
                    </a:lnTo>
                    <a:lnTo>
                      <a:pt x="208" y="31"/>
                    </a:lnTo>
                    <a:lnTo>
                      <a:pt x="208" y="31"/>
                    </a:lnTo>
                    <a:lnTo>
                      <a:pt x="227" y="31"/>
                    </a:lnTo>
                    <a:lnTo>
                      <a:pt x="227" y="0"/>
                    </a:lnTo>
                    <a:close/>
                    <a:moveTo>
                      <a:pt x="168" y="213"/>
                    </a:moveTo>
                    <a:lnTo>
                      <a:pt x="198" y="213"/>
                    </a:lnTo>
                    <a:lnTo>
                      <a:pt x="198" y="194"/>
                    </a:lnTo>
                    <a:lnTo>
                      <a:pt x="168" y="194"/>
                    </a:lnTo>
                    <a:lnTo>
                      <a:pt x="168" y="213"/>
                    </a:lnTo>
                    <a:lnTo>
                      <a:pt x="168" y="213"/>
                    </a:lnTo>
                    <a:close/>
                    <a:moveTo>
                      <a:pt x="198" y="0"/>
                    </a:moveTo>
                    <a:lnTo>
                      <a:pt x="168" y="0"/>
                    </a:lnTo>
                    <a:lnTo>
                      <a:pt x="168" y="31"/>
                    </a:lnTo>
                    <a:lnTo>
                      <a:pt x="186" y="31"/>
                    </a:lnTo>
                    <a:lnTo>
                      <a:pt x="186" y="71"/>
                    </a:lnTo>
                    <a:lnTo>
                      <a:pt x="168" y="71"/>
                    </a:lnTo>
                    <a:lnTo>
                      <a:pt x="168" y="154"/>
                    </a:lnTo>
                    <a:lnTo>
                      <a:pt x="198" y="154"/>
                    </a:lnTo>
                    <a:lnTo>
                      <a:pt x="198" y="130"/>
                    </a:lnTo>
                    <a:lnTo>
                      <a:pt x="177" y="130"/>
                    </a:lnTo>
                    <a:lnTo>
                      <a:pt x="177" y="130"/>
                    </a:lnTo>
                    <a:lnTo>
                      <a:pt x="177" y="90"/>
                    </a:lnTo>
                    <a:lnTo>
                      <a:pt x="198" y="90"/>
                    </a:lnTo>
                    <a:lnTo>
                      <a:pt x="198" y="0"/>
                    </a:lnTo>
                    <a:close/>
                    <a:moveTo>
                      <a:pt x="137" y="213"/>
                    </a:moveTo>
                    <a:lnTo>
                      <a:pt x="168" y="213"/>
                    </a:lnTo>
                    <a:lnTo>
                      <a:pt x="168" y="194"/>
                    </a:lnTo>
                    <a:lnTo>
                      <a:pt x="137" y="194"/>
                    </a:lnTo>
                    <a:lnTo>
                      <a:pt x="137" y="213"/>
                    </a:lnTo>
                    <a:lnTo>
                      <a:pt x="137" y="213"/>
                    </a:lnTo>
                    <a:close/>
                    <a:moveTo>
                      <a:pt x="168" y="0"/>
                    </a:moveTo>
                    <a:lnTo>
                      <a:pt x="137" y="0"/>
                    </a:lnTo>
                    <a:lnTo>
                      <a:pt x="137" y="90"/>
                    </a:lnTo>
                    <a:lnTo>
                      <a:pt x="158" y="90"/>
                    </a:lnTo>
                    <a:lnTo>
                      <a:pt x="158" y="130"/>
                    </a:lnTo>
                    <a:lnTo>
                      <a:pt x="137" y="130"/>
                    </a:lnTo>
                    <a:lnTo>
                      <a:pt x="137" y="154"/>
                    </a:lnTo>
                    <a:lnTo>
                      <a:pt x="168" y="154"/>
                    </a:lnTo>
                    <a:lnTo>
                      <a:pt x="168" y="71"/>
                    </a:lnTo>
                    <a:lnTo>
                      <a:pt x="146" y="71"/>
                    </a:lnTo>
                    <a:lnTo>
                      <a:pt x="146" y="31"/>
                    </a:lnTo>
                    <a:lnTo>
                      <a:pt x="146" y="31"/>
                    </a:lnTo>
                    <a:lnTo>
                      <a:pt x="168" y="31"/>
                    </a:lnTo>
                    <a:lnTo>
                      <a:pt x="168" y="0"/>
                    </a:lnTo>
                    <a:close/>
                    <a:moveTo>
                      <a:pt x="106" y="213"/>
                    </a:moveTo>
                    <a:lnTo>
                      <a:pt x="137" y="213"/>
                    </a:lnTo>
                    <a:lnTo>
                      <a:pt x="137" y="194"/>
                    </a:lnTo>
                    <a:lnTo>
                      <a:pt x="106" y="194"/>
                    </a:lnTo>
                    <a:lnTo>
                      <a:pt x="106" y="213"/>
                    </a:lnTo>
                    <a:lnTo>
                      <a:pt x="106" y="213"/>
                    </a:lnTo>
                    <a:close/>
                    <a:moveTo>
                      <a:pt x="137" y="0"/>
                    </a:moveTo>
                    <a:lnTo>
                      <a:pt x="106" y="0"/>
                    </a:lnTo>
                    <a:lnTo>
                      <a:pt x="106" y="31"/>
                    </a:lnTo>
                    <a:lnTo>
                      <a:pt x="127" y="31"/>
                    </a:lnTo>
                    <a:lnTo>
                      <a:pt x="127" y="71"/>
                    </a:lnTo>
                    <a:lnTo>
                      <a:pt x="106" y="71"/>
                    </a:lnTo>
                    <a:lnTo>
                      <a:pt x="106" y="154"/>
                    </a:lnTo>
                    <a:lnTo>
                      <a:pt x="137" y="154"/>
                    </a:lnTo>
                    <a:lnTo>
                      <a:pt x="137" y="130"/>
                    </a:lnTo>
                    <a:lnTo>
                      <a:pt x="118" y="130"/>
                    </a:lnTo>
                    <a:lnTo>
                      <a:pt x="118" y="130"/>
                    </a:lnTo>
                    <a:lnTo>
                      <a:pt x="118" y="90"/>
                    </a:lnTo>
                    <a:lnTo>
                      <a:pt x="137" y="90"/>
                    </a:lnTo>
                    <a:lnTo>
                      <a:pt x="137" y="0"/>
                    </a:lnTo>
                    <a:close/>
                    <a:moveTo>
                      <a:pt x="78" y="213"/>
                    </a:moveTo>
                    <a:lnTo>
                      <a:pt x="106" y="213"/>
                    </a:lnTo>
                    <a:lnTo>
                      <a:pt x="106" y="194"/>
                    </a:lnTo>
                    <a:lnTo>
                      <a:pt x="78" y="194"/>
                    </a:lnTo>
                    <a:lnTo>
                      <a:pt x="78" y="213"/>
                    </a:lnTo>
                    <a:lnTo>
                      <a:pt x="78" y="213"/>
                    </a:lnTo>
                    <a:close/>
                    <a:moveTo>
                      <a:pt x="106" y="0"/>
                    </a:moveTo>
                    <a:lnTo>
                      <a:pt x="78" y="0"/>
                    </a:lnTo>
                    <a:lnTo>
                      <a:pt x="78" y="90"/>
                    </a:lnTo>
                    <a:lnTo>
                      <a:pt x="97" y="90"/>
                    </a:lnTo>
                    <a:lnTo>
                      <a:pt x="97" y="130"/>
                    </a:lnTo>
                    <a:lnTo>
                      <a:pt x="78" y="130"/>
                    </a:lnTo>
                    <a:lnTo>
                      <a:pt x="78" y="154"/>
                    </a:lnTo>
                    <a:lnTo>
                      <a:pt x="106" y="154"/>
                    </a:lnTo>
                    <a:lnTo>
                      <a:pt x="106" y="71"/>
                    </a:lnTo>
                    <a:lnTo>
                      <a:pt x="87" y="71"/>
                    </a:lnTo>
                    <a:lnTo>
                      <a:pt x="87" y="31"/>
                    </a:lnTo>
                    <a:lnTo>
                      <a:pt x="87" y="31"/>
                    </a:lnTo>
                    <a:lnTo>
                      <a:pt x="106" y="31"/>
                    </a:lnTo>
                    <a:lnTo>
                      <a:pt x="106" y="0"/>
                    </a:lnTo>
                    <a:close/>
                    <a:moveTo>
                      <a:pt x="47" y="213"/>
                    </a:moveTo>
                    <a:lnTo>
                      <a:pt x="78" y="213"/>
                    </a:lnTo>
                    <a:lnTo>
                      <a:pt x="78" y="194"/>
                    </a:lnTo>
                    <a:lnTo>
                      <a:pt x="78" y="154"/>
                    </a:lnTo>
                    <a:lnTo>
                      <a:pt x="78" y="130"/>
                    </a:lnTo>
                    <a:lnTo>
                      <a:pt x="56" y="130"/>
                    </a:lnTo>
                    <a:lnTo>
                      <a:pt x="56" y="130"/>
                    </a:lnTo>
                    <a:lnTo>
                      <a:pt x="56" y="90"/>
                    </a:lnTo>
                    <a:lnTo>
                      <a:pt x="78" y="90"/>
                    </a:lnTo>
                    <a:lnTo>
                      <a:pt x="78" y="0"/>
                    </a:lnTo>
                    <a:lnTo>
                      <a:pt x="47" y="0"/>
                    </a:lnTo>
                    <a:lnTo>
                      <a:pt x="47" y="31"/>
                    </a:lnTo>
                    <a:lnTo>
                      <a:pt x="66" y="31"/>
                    </a:lnTo>
                    <a:lnTo>
                      <a:pt x="66" y="71"/>
                    </a:lnTo>
                    <a:lnTo>
                      <a:pt x="47" y="71"/>
                    </a:lnTo>
                    <a:lnTo>
                      <a:pt x="47" y="213"/>
                    </a:lnTo>
                    <a:close/>
                    <a:moveTo>
                      <a:pt x="0" y="213"/>
                    </a:moveTo>
                    <a:lnTo>
                      <a:pt x="47" y="213"/>
                    </a:lnTo>
                    <a:lnTo>
                      <a:pt x="47" y="71"/>
                    </a:lnTo>
                    <a:lnTo>
                      <a:pt x="26" y="71"/>
                    </a:lnTo>
                    <a:lnTo>
                      <a:pt x="26" y="31"/>
                    </a:lnTo>
                    <a:lnTo>
                      <a:pt x="26" y="31"/>
                    </a:lnTo>
                    <a:lnTo>
                      <a:pt x="47" y="31"/>
                    </a:lnTo>
                    <a:lnTo>
                      <a:pt x="47" y="0"/>
                    </a:lnTo>
                    <a:lnTo>
                      <a:pt x="0" y="0"/>
                    </a:lnTo>
                    <a:lnTo>
                      <a:pt x="0" y="2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36" name="Freeform 175"/>
              <p:cNvSpPr/>
              <p:nvPr/>
            </p:nvSpPr>
            <p:spPr bwMode="auto">
              <a:xfrm>
                <a:off x="-2574925" y="2665412"/>
                <a:ext cx="420688" cy="101600"/>
              </a:xfrm>
              <a:custGeom>
                <a:avLst/>
                <a:gdLst>
                  <a:gd name="T0" fmla="*/ 0 w 112"/>
                  <a:gd name="T1" fmla="*/ 13 h 27"/>
                  <a:gd name="T2" fmla="*/ 8 w 112"/>
                  <a:gd name="T3" fmla="*/ 27 h 27"/>
                  <a:gd name="T4" fmla="*/ 56 w 112"/>
                  <a:gd name="T5" fmla="*/ 16 h 27"/>
                  <a:gd name="T6" fmla="*/ 104 w 112"/>
                  <a:gd name="T7" fmla="*/ 27 h 27"/>
                  <a:gd name="T8" fmla="*/ 112 w 112"/>
                  <a:gd name="T9" fmla="*/ 13 h 27"/>
                  <a:gd name="T10" fmla="*/ 56 w 112"/>
                  <a:gd name="T11" fmla="*/ 0 h 27"/>
                  <a:gd name="T12" fmla="*/ 0 w 112"/>
                  <a:gd name="T13" fmla="*/ 13 h 27"/>
                </a:gdLst>
                <a:ahLst/>
                <a:cxnLst>
                  <a:cxn ang="0">
                    <a:pos x="T0" y="T1"/>
                  </a:cxn>
                  <a:cxn ang="0">
                    <a:pos x="T2" y="T3"/>
                  </a:cxn>
                  <a:cxn ang="0">
                    <a:pos x="T4" y="T5"/>
                  </a:cxn>
                  <a:cxn ang="0">
                    <a:pos x="T6" y="T7"/>
                  </a:cxn>
                  <a:cxn ang="0">
                    <a:pos x="T8" y="T9"/>
                  </a:cxn>
                  <a:cxn ang="0">
                    <a:pos x="T10" y="T11"/>
                  </a:cxn>
                  <a:cxn ang="0">
                    <a:pos x="T12" y="T13"/>
                  </a:cxn>
                </a:cxnLst>
                <a:rect l="0" t="0" r="r" b="b"/>
                <a:pathLst>
                  <a:path w="112" h="27">
                    <a:moveTo>
                      <a:pt x="0" y="13"/>
                    </a:moveTo>
                    <a:cubicBezTo>
                      <a:pt x="8" y="27"/>
                      <a:pt x="8" y="27"/>
                      <a:pt x="8" y="27"/>
                    </a:cubicBezTo>
                    <a:cubicBezTo>
                      <a:pt x="21" y="20"/>
                      <a:pt x="38" y="16"/>
                      <a:pt x="56" y="16"/>
                    </a:cubicBezTo>
                    <a:cubicBezTo>
                      <a:pt x="74" y="16"/>
                      <a:pt x="91" y="20"/>
                      <a:pt x="104" y="27"/>
                    </a:cubicBezTo>
                    <a:cubicBezTo>
                      <a:pt x="112" y="13"/>
                      <a:pt x="112" y="13"/>
                      <a:pt x="112" y="13"/>
                    </a:cubicBezTo>
                    <a:cubicBezTo>
                      <a:pt x="96" y="5"/>
                      <a:pt x="76" y="0"/>
                      <a:pt x="56" y="0"/>
                    </a:cubicBezTo>
                    <a:cubicBezTo>
                      <a:pt x="36" y="0"/>
                      <a:pt x="16" y="5"/>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37" name="Freeform 176"/>
              <p:cNvSpPr/>
              <p:nvPr/>
            </p:nvSpPr>
            <p:spPr bwMode="auto">
              <a:xfrm>
                <a:off x="-2646363" y="2552700"/>
                <a:ext cx="563563" cy="117475"/>
              </a:xfrm>
              <a:custGeom>
                <a:avLst/>
                <a:gdLst>
                  <a:gd name="T0" fmla="*/ 150 w 150"/>
                  <a:gd name="T1" fmla="*/ 17 h 31"/>
                  <a:gd name="T2" fmla="*/ 75 w 150"/>
                  <a:gd name="T3" fmla="*/ 0 h 31"/>
                  <a:gd name="T4" fmla="*/ 0 w 150"/>
                  <a:gd name="T5" fmla="*/ 17 h 31"/>
                  <a:gd name="T6" fmla="*/ 8 w 150"/>
                  <a:gd name="T7" fmla="*/ 31 h 31"/>
                  <a:gd name="T8" fmla="*/ 75 w 150"/>
                  <a:gd name="T9" fmla="*/ 15 h 31"/>
                  <a:gd name="T10" fmla="*/ 142 w 150"/>
                  <a:gd name="T11" fmla="*/ 31 h 31"/>
                  <a:gd name="T12" fmla="*/ 150 w 150"/>
                  <a:gd name="T13" fmla="*/ 17 h 31"/>
                </a:gdLst>
                <a:ahLst/>
                <a:cxnLst>
                  <a:cxn ang="0">
                    <a:pos x="T0" y="T1"/>
                  </a:cxn>
                  <a:cxn ang="0">
                    <a:pos x="T2" y="T3"/>
                  </a:cxn>
                  <a:cxn ang="0">
                    <a:pos x="T4" y="T5"/>
                  </a:cxn>
                  <a:cxn ang="0">
                    <a:pos x="T6" y="T7"/>
                  </a:cxn>
                  <a:cxn ang="0">
                    <a:pos x="T8" y="T9"/>
                  </a:cxn>
                  <a:cxn ang="0">
                    <a:pos x="T10" y="T11"/>
                  </a:cxn>
                  <a:cxn ang="0">
                    <a:pos x="T12" y="T13"/>
                  </a:cxn>
                </a:cxnLst>
                <a:rect l="0" t="0" r="r" b="b"/>
                <a:pathLst>
                  <a:path w="150" h="31">
                    <a:moveTo>
                      <a:pt x="150" y="17"/>
                    </a:moveTo>
                    <a:cubicBezTo>
                      <a:pt x="129" y="6"/>
                      <a:pt x="102" y="0"/>
                      <a:pt x="75" y="0"/>
                    </a:cubicBezTo>
                    <a:cubicBezTo>
                      <a:pt x="48" y="0"/>
                      <a:pt x="21" y="6"/>
                      <a:pt x="0" y="17"/>
                    </a:cubicBezTo>
                    <a:cubicBezTo>
                      <a:pt x="8" y="31"/>
                      <a:pt x="8" y="31"/>
                      <a:pt x="8" y="31"/>
                    </a:cubicBezTo>
                    <a:cubicBezTo>
                      <a:pt x="27" y="21"/>
                      <a:pt x="50" y="15"/>
                      <a:pt x="75" y="15"/>
                    </a:cubicBezTo>
                    <a:cubicBezTo>
                      <a:pt x="100" y="15"/>
                      <a:pt x="123" y="21"/>
                      <a:pt x="142" y="31"/>
                    </a:cubicBezTo>
                    <a:lnTo>
                      <a:pt x="15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38" name="Freeform 177"/>
              <p:cNvSpPr/>
              <p:nvPr/>
            </p:nvSpPr>
            <p:spPr bwMode="auto">
              <a:xfrm>
                <a:off x="-4422775" y="5965825"/>
                <a:ext cx="130175" cy="195263"/>
              </a:xfrm>
              <a:custGeom>
                <a:avLst/>
                <a:gdLst>
                  <a:gd name="T0" fmla="*/ 25 w 35"/>
                  <a:gd name="T1" fmla="*/ 49 h 52"/>
                  <a:gd name="T2" fmla="*/ 30 w 35"/>
                  <a:gd name="T3" fmla="*/ 41 h 52"/>
                  <a:gd name="T4" fmla="*/ 10 w 35"/>
                  <a:gd name="T5" fmla="*/ 8 h 52"/>
                  <a:gd name="T6" fmla="*/ 5 w 35"/>
                  <a:gd name="T7" fmla="*/ 0 h 52"/>
                  <a:gd name="T8" fmla="*/ 0 w 35"/>
                  <a:gd name="T9" fmla="*/ 9 h 52"/>
                  <a:gd name="T10" fmla="*/ 25 w 35"/>
                  <a:gd name="T11" fmla="*/ 49 h 52"/>
                </a:gdLst>
                <a:ahLst/>
                <a:cxnLst>
                  <a:cxn ang="0">
                    <a:pos x="T0" y="T1"/>
                  </a:cxn>
                  <a:cxn ang="0">
                    <a:pos x="T2" y="T3"/>
                  </a:cxn>
                  <a:cxn ang="0">
                    <a:pos x="T4" y="T5"/>
                  </a:cxn>
                  <a:cxn ang="0">
                    <a:pos x="T6" y="T7"/>
                  </a:cxn>
                  <a:cxn ang="0">
                    <a:pos x="T8" y="T9"/>
                  </a:cxn>
                  <a:cxn ang="0">
                    <a:pos x="T10" y="T11"/>
                  </a:cxn>
                </a:cxnLst>
                <a:rect l="0" t="0" r="r" b="b"/>
                <a:pathLst>
                  <a:path w="35" h="52">
                    <a:moveTo>
                      <a:pt x="25" y="49"/>
                    </a:moveTo>
                    <a:cubicBezTo>
                      <a:pt x="31" y="52"/>
                      <a:pt x="35" y="44"/>
                      <a:pt x="30" y="41"/>
                    </a:cubicBezTo>
                    <a:cubicBezTo>
                      <a:pt x="18" y="34"/>
                      <a:pt x="10" y="21"/>
                      <a:pt x="10" y="8"/>
                    </a:cubicBezTo>
                    <a:cubicBezTo>
                      <a:pt x="8" y="5"/>
                      <a:pt x="6" y="3"/>
                      <a:pt x="5" y="0"/>
                    </a:cubicBezTo>
                    <a:cubicBezTo>
                      <a:pt x="4" y="3"/>
                      <a:pt x="2" y="6"/>
                      <a:pt x="0" y="9"/>
                    </a:cubicBezTo>
                    <a:cubicBezTo>
                      <a:pt x="1" y="25"/>
                      <a:pt x="11" y="41"/>
                      <a:pt x="25"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39" name="Freeform 178"/>
              <p:cNvSpPr/>
              <p:nvPr/>
            </p:nvSpPr>
            <p:spPr bwMode="auto">
              <a:xfrm>
                <a:off x="-4333875" y="5613400"/>
                <a:ext cx="206375" cy="198438"/>
              </a:xfrm>
              <a:custGeom>
                <a:avLst/>
                <a:gdLst>
                  <a:gd name="T0" fmla="*/ 50 w 55"/>
                  <a:gd name="T1" fmla="*/ 17 h 53"/>
                  <a:gd name="T2" fmla="*/ 26 w 55"/>
                  <a:gd name="T3" fmla="*/ 0 h 53"/>
                  <a:gd name="T4" fmla="*/ 20 w 55"/>
                  <a:gd name="T5" fmla="*/ 1 h 53"/>
                  <a:gd name="T6" fmla="*/ 0 w 55"/>
                  <a:gd name="T7" fmla="*/ 13 h 53"/>
                  <a:gd name="T8" fmla="*/ 6 w 55"/>
                  <a:gd name="T9" fmla="*/ 18 h 53"/>
                  <a:gd name="T10" fmla="*/ 16 w 55"/>
                  <a:gd name="T11" fmla="*/ 14 h 53"/>
                  <a:gd name="T12" fmla="*/ 20 w 55"/>
                  <a:gd name="T13" fmla="*/ 14 h 53"/>
                  <a:gd name="T14" fmla="*/ 34 w 55"/>
                  <a:gd name="T15" fmla="*/ 23 h 53"/>
                  <a:gd name="T16" fmla="*/ 26 w 55"/>
                  <a:gd name="T17" fmla="*/ 41 h 53"/>
                  <a:gd name="T18" fmla="*/ 15 w 55"/>
                  <a:gd name="T19" fmla="*/ 45 h 53"/>
                  <a:gd name="T20" fmla="*/ 14 w 55"/>
                  <a:gd name="T21" fmla="*/ 52 h 53"/>
                  <a:gd name="T22" fmla="*/ 21 w 55"/>
                  <a:gd name="T23" fmla="*/ 53 h 53"/>
                  <a:gd name="T24" fmla="*/ 38 w 55"/>
                  <a:gd name="T25" fmla="*/ 49 h 53"/>
                  <a:gd name="T26" fmla="*/ 50 w 55"/>
                  <a:gd name="T27" fmla="*/ 1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53">
                    <a:moveTo>
                      <a:pt x="50" y="17"/>
                    </a:moveTo>
                    <a:cubicBezTo>
                      <a:pt x="46" y="6"/>
                      <a:pt x="36" y="0"/>
                      <a:pt x="26" y="0"/>
                    </a:cubicBezTo>
                    <a:cubicBezTo>
                      <a:pt x="24" y="0"/>
                      <a:pt x="22" y="0"/>
                      <a:pt x="20" y="1"/>
                    </a:cubicBezTo>
                    <a:cubicBezTo>
                      <a:pt x="13" y="2"/>
                      <a:pt x="6" y="7"/>
                      <a:pt x="0" y="13"/>
                    </a:cubicBezTo>
                    <a:cubicBezTo>
                      <a:pt x="2" y="15"/>
                      <a:pt x="4" y="17"/>
                      <a:pt x="6" y="18"/>
                    </a:cubicBezTo>
                    <a:cubicBezTo>
                      <a:pt x="9" y="16"/>
                      <a:pt x="13" y="15"/>
                      <a:pt x="16" y="14"/>
                    </a:cubicBezTo>
                    <a:cubicBezTo>
                      <a:pt x="17" y="14"/>
                      <a:pt x="18" y="14"/>
                      <a:pt x="20" y="14"/>
                    </a:cubicBezTo>
                    <a:cubicBezTo>
                      <a:pt x="26" y="14"/>
                      <a:pt x="32" y="17"/>
                      <a:pt x="34" y="23"/>
                    </a:cubicBezTo>
                    <a:cubicBezTo>
                      <a:pt x="36" y="30"/>
                      <a:pt x="33" y="37"/>
                      <a:pt x="26" y="41"/>
                    </a:cubicBezTo>
                    <a:cubicBezTo>
                      <a:pt x="23" y="43"/>
                      <a:pt x="19" y="44"/>
                      <a:pt x="15" y="45"/>
                    </a:cubicBezTo>
                    <a:cubicBezTo>
                      <a:pt x="15" y="47"/>
                      <a:pt x="15" y="50"/>
                      <a:pt x="14" y="52"/>
                    </a:cubicBezTo>
                    <a:cubicBezTo>
                      <a:pt x="16" y="53"/>
                      <a:pt x="19" y="53"/>
                      <a:pt x="21" y="53"/>
                    </a:cubicBezTo>
                    <a:cubicBezTo>
                      <a:pt x="27" y="53"/>
                      <a:pt x="33" y="52"/>
                      <a:pt x="38" y="49"/>
                    </a:cubicBezTo>
                    <a:cubicBezTo>
                      <a:pt x="49" y="43"/>
                      <a:pt x="55" y="29"/>
                      <a:pt x="5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40" name="Freeform 179"/>
              <p:cNvSpPr/>
              <p:nvPr/>
            </p:nvSpPr>
            <p:spPr bwMode="auto">
              <a:xfrm>
                <a:off x="-4521200" y="5489575"/>
                <a:ext cx="198438" cy="176213"/>
              </a:xfrm>
              <a:custGeom>
                <a:avLst/>
                <a:gdLst>
                  <a:gd name="T0" fmla="*/ 52 w 53"/>
                  <a:gd name="T1" fmla="*/ 22 h 47"/>
                  <a:gd name="T2" fmla="*/ 27 w 53"/>
                  <a:gd name="T3" fmla="*/ 0 h 47"/>
                  <a:gd name="T4" fmla="*/ 25 w 53"/>
                  <a:gd name="T5" fmla="*/ 1 h 47"/>
                  <a:gd name="T6" fmla="*/ 1 w 53"/>
                  <a:gd name="T7" fmla="*/ 24 h 47"/>
                  <a:gd name="T8" fmla="*/ 7 w 53"/>
                  <a:gd name="T9" fmla="*/ 47 h 47"/>
                  <a:gd name="T10" fmla="*/ 13 w 53"/>
                  <a:gd name="T11" fmla="*/ 43 h 47"/>
                  <a:gd name="T12" fmla="*/ 12 w 53"/>
                  <a:gd name="T13" fmla="*/ 32 h 47"/>
                  <a:gd name="T14" fmla="*/ 26 w 53"/>
                  <a:gd name="T15" fmla="*/ 18 h 47"/>
                  <a:gd name="T16" fmla="*/ 27 w 53"/>
                  <a:gd name="T17" fmla="*/ 18 h 47"/>
                  <a:gd name="T18" fmla="*/ 41 w 53"/>
                  <a:gd name="T19" fmla="*/ 31 h 47"/>
                  <a:gd name="T20" fmla="*/ 41 w 53"/>
                  <a:gd name="T21" fmla="*/ 42 h 47"/>
                  <a:gd name="T22" fmla="*/ 48 w 53"/>
                  <a:gd name="T23" fmla="*/ 45 h 47"/>
                  <a:gd name="T24" fmla="*/ 52 w 53"/>
                  <a:gd name="T25"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47">
                    <a:moveTo>
                      <a:pt x="52" y="22"/>
                    </a:moveTo>
                    <a:cubicBezTo>
                      <a:pt x="50" y="10"/>
                      <a:pt x="40" y="0"/>
                      <a:pt x="27" y="0"/>
                    </a:cubicBezTo>
                    <a:cubicBezTo>
                      <a:pt x="26" y="0"/>
                      <a:pt x="26" y="0"/>
                      <a:pt x="25" y="1"/>
                    </a:cubicBezTo>
                    <a:cubicBezTo>
                      <a:pt x="12" y="1"/>
                      <a:pt x="2" y="12"/>
                      <a:pt x="1" y="24"/>
                    </a:cubicBezTo>
                    <a:cubicBezTo>
                      <a:pt x="0" y="32"/>
                      <a:pt x="2" y="40"/>
                      <a:pt x="7" y="47"/>
                    </a:cubicBezTo>
                    <a:cubicBezTo>
                      <a:pt x="9" y="46"/>
                      <a:pt x="11" y="44"/>
                      <a:pt x="13" y="43"/>
                    </a:cubicBezTo>
                    <a:cubicBezTo>
                      <a:pt x="12" y="39"/>
                      <a:pt x="12" y="35"/>
                      <a:pt x="12" y="32"/>
                    </a:cubicBezTo>
                    <a:cubicBezTo>
                      <a:pt x="13" y="24"/>
                      <a:pt x="19" y="18"/>
                      <a:pt x="26" y="18"/>
                    </a:cubicBezTo>
                    <a:cubicBezTo>
                      <a:pt x="26" y="18"/>
                      <a:pt x="26" y="18"/>
                      <a:pt x="27" y="18"/>
                    </a:cubicBezTo>
                    <a:cubicBezTo>
                      <a:pt x="34" y="18"/>
                      <a:pt x="39" y="23"/>
                      <a:pt x="41" y="31"/>
                    </a:cubicBezTo>
                    <a:cubicBezTo>
                      <a:pt x="42" y="34"/>
                      <a:pt x="42" y="38"/>
                      <a:pt x="41" y="42"/>
                    </a:cubicBezTo>
                    <a:cubicBezTo>
                      <a:pt x="44" y="43"/>
                      <a:pt x="46" y="44"/>
                      <a:pt x="48" y="45"/>
                    </a:cubicBezTo>
                    <a:cubicBezTo>
                      <a:pt x="52" y="37"/>
                      <a:pt x="53" y="29"/>
                      <a:pt x="5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41" name="Freeform 180"/>
              <p:cNvSpPr/>
              <p:nvPr/>
            </p:nvSpPr>
            <p:spPr bwMode="auto">
              <a:xfrm>
                <a:off x="-4452938" y="5737225"/>
                <a:ext cx="77788" cy="79375"/>
              </a:xfrm>
              <a:custGeom>
                <a:avLst/>
                <a:gdLst>
                  <a:gd name="T0" fmla="*/ 11 w 21"/>
                  <a:gd name="T1" fmla="*/ 0 h 21"/>
                  <a:gd name="T2" fmla="*/ 11 w 21"/>
                  <a:gd name="T3" fmla="*/ 0 h 21"/>
                  <a:gd name="T4" fmla="*/ 0 w 21"/>
                  <a:gd name="T5" fmla="*/ 10 h 21"/>
                  <a:gd name="T6" fmla="*/ 11 w 21"/>
                  <a:gd name="T7" fmla="*/ 21 h 21"/>
                  <a:gd name="T8" fmla="*/ 11 w 21"/>
                  <a:gd name="T9" fmla="*/ 21 h 21"/>
                  <a:gd name="T10" fmla="*/ 21 w 21"/>
                  <a:gd name="T11" fmla="*/ 10 h 21"/>
                  <a:gd name="T12" fmla="*/ 11 w 2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11" y="0"/>
                    </a:moveTo>
                    <a:cubicBezTo>
                      <a:pt x="11" y="0"/>
                      <a:pt x="11" y="0"/>
                      <a:pt x="11" y="0"/>
                    </a:cubicBezTo>
                    <a:cubicBezTo>
                      <a:pt x="5" y="0"/>
                      <a:pt x="1" y="4"/>
                      <a:pt x="0" y="10"/>
                    </a:cubicBezTo>
                    <a:cubicBezTo>
                      <a:pt x="0" y="16"/>
                      <a:pt x="5" y="20"/>
                      <a:pt x="11" y="21"/>
                    </a:cubicBezTo>
                    <a:cubicBezTo>
                      <a:pt x="11" y="21"/>
                      <a:pt x="11" y="21"/>
                      <a:pt x="11" y="21"/>
                    </a:cubicBezTo>
                    <a:cubicBezTo>
                      <a:pt x="16" y="21"/>
                      <a:pt x="21" y="16"/>
                      <a:pt x="21" y="10"/>
                    </a:cubicBezTo>
                    <a:cubicBezTo>
                      <a:pt x="21" y="5"/>
                      <a:pt x="17"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42" name="Freeform 181"/>
              <p:cNvSpPr>
                <a:spLocks noEditPoints="1"/>
              </p:cNvSpPr>
              <p:nvPr/>
            </p:nvSpPr>
            <p:spPr bwMode="auto">
              <a:xfrm>
                <a:off x="-4532313" y="5654675"/>
                <a:ext cx="239713" cy="239713"/>
              </a:xfrm>
              <a:custGeom>
                <a:avLst/>
                <a:gdLst>
                  <a:gd name="T0" fmla="*/ 33 w 64"/>
                  <a:gd name="T1" fmla="*/ 0 h 64"/>
                  <a:gd name="T2" fmla="*/ 32 w 64"/>
                  <a:gd name="T3" fmla="*/ 0 h 64"/>
                  <a:gd name="T4" fmla="*/ 32 w 64"/>
                  <a:gd name="T5" fmla="*/ 11 h 64"/>
                  <a:gd name="T6" fmla="*/ 32 w 64"/>
                  <a:gd name="T7" fmla="*/ 11 h 64"/>
                  <a:gd name="T8" fmla="*/ 53 w 64"/>
                  <a:gd name="T9" fmla="*/ 33 h 64"/>
                  <a:gd name="T10" fmla="*/ 53 w 64"/>
                  <a:gd name="T11" fmla="*/ 33 h 64"/>
                  <a:gd name="T12" fmla="*/ 32 w 64"/>
                  <a:gd name="T13" fmla="*/ 53 h 64"/>
                  <a:gd name="T14" fmla="*/ 32 w 64"/>
                  <a:gd name="T15" fmla="*/ 53 h 64"/>
                  <a:gd name="T16" fmla="*/ 32 w 64"/>
                  <a:gd name="T17" fmla="*/ 64 h 64"/>
                  <a:gd name="T18" fmla="*/ 32 w 64"/>
                  <a:gd name="T19" fmla="*/ 64 h 64"/>
                  <a:gd name="T20" fmla="*/ 64 w 64"/>
                  <a:gd name="T21" fmla="*/ 33 h 64"/>
                  <a:gd name="T22" fmla="*/ 33 w 64"/>
                  <a:gd name="T23" fmla="*/ 0 h 64"/>
                  <a:gd name="T24" fmla="*/ 32 w 64"/>
                  <a:gd name="T25" fmla="*/ 0 h 64"/>
                  <a:gd name="T26" fmla="*/ 32 w 64"/>
                  <a:gd name="T27" fmla="*/ 0 h 64"/>
                  <a:gd name="T28" fmla="*/ 0 w 64"/>
                  <a:gd name="T29" fmla="*/ 31 h 64"/>
                  <a:gd name="T30" fmla="*/ 31 w 64"/>
                  <a:gd name="T31" fmla="*/ 64 h 64"/>
                  <a:gd name="T32" fmla="*/ 32 w 64"/>
                  <a:gd name="T33" fmla="*/ 64 h 64"/>
                  <a:gd name="T34" fmla="*/ 32 w 64"/>
                  <a:gd name="T35" fmla="*/ 53 h 64"/>
                  <a:gd name="T36" fmla="*/ 31 w 64"/>
                  <a:gd name="T37" fmla="*/ 53 h 64"/>
                  <a:gd name="T38" fmla="*/ 11 w 64"/>
                  <a:gd name="T39" fmla="*/ 32 h 64"/>
                  <a:gd name="T40" fmla="*/ 32 w 64"/>
                  <a:gd name="T41" fmla="*/ 11 h 64"/>
                  <a:gd name="T42" fmla="*/ 32 w 64"/>
                  <a:gd name="T43" fmla="*/ 11 h 64"/>
                  <a:gd name="T44" fmla="*/ 32 w 64"/>
                  <a:gd name="T4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3" y="0"/>
                    </a:moveTo>
                    <a:cubicBezTo>
                      <a:pt x="32" y="0"/>
                      <a:pt x="32" y="0"/>
                      <a:pt x="32" y="0"/>
                    </a:cubicBezTo>
                    <a:cubicBezTo>
                      <a:pt x="32" y="11"/>
                      <a:pt x="32" y="11"/>
                      <a:pt x="32" y="11"/>
                    </a:cubicBezTo>
                    <a:cubicBezTo>
                      <a:pt x="32" y="11"/>
                      <a:pt x="32" y="11"/>
                      <a:pt x="32" y="11"/>
                    </a:cubicBezTo>
                    <a:cubicBezTo>
                      <a:pt x="44" y="11"/>
                      <a:pt x="53" y="21"/>
                      <a:pt x="53" y="33"/>
                    </a:cubicBezTo>
                    <a:cubicBezTo>
                      <a:pt x="53" y="33"/>
                      <a:pt x="53" y="33"/>
                      <a:pt x="53" y="33"/>
                    </a:cubicBezTo>
                    <a:cubicBezTo>
                      <a:pt x="53" y="44"/>
                      <a:pt x="43" y="53"/>
                      <a:pt x="32" y="53"/>
                    </a:cubicBezTo>
                    <a:cubicBezTo>
                      <a:pt x="32" y="53"/>
                      <a:pt x="32" y="53"/>
                      <a:pt x="32" y="53"/>
                    </a:cubicBezTo>
                    <a:cubicBezTo>
                      <a:pt x="32" y="64"/>
                      <a:pt x="32" y="64"/>
                      <a:pt x="32" y="64"/>
                    </a:cubicBezTo>
                    <a:cubicBezTo>
                      <a:pt x="32" y="64"/>
                      <a:pt x="32" y="64"/>
                      <a:pt x="32" y="64"/>
                    </a:cubicBezTo>
                    <a:cubicBezTo>
                      <a:pt x="49" y="64"/>
                      <a:pt x="63" y="50"/>
                      <a:pt x="64" y="33"/>
                    </a:cubicBezTo>
                    <a:cubicBezTo>
                      <a:pt x="64" y="15"/>
                      <a:pt x="50" y="1"/>
                      <a:pt x="33" y="0"/>
                    </a:cubicBezTo>
                    <a:close/>
                    <a:moveTo>
                      <a:pt x="32" y="0"/>
                    </a:moveTo>
                    <a:cubicBezTo>
                      <a:pt x="32" y="0"/>
                      <a:pt x="32" y="0"/>
                      <a:pt x="32" y="0"/>
                    </a:cubicBezTo>
                    <a:cubicBezTo>
                      <a:pt x="15" y="0"/>
                      <a:pt x="1" y="14"/>
                      <a:pt x="0" y="31"/>
                    </a:cubicBezTo>
                    <a:cubicBezTo>
                      <a:pt x="0" y="49"/>
                      <a:pt x="14" y="64"/>
                      <a:pt x="31" y="64"/>
                    </a:cubicBezTo>
                    <a:cubicBezTo>
                      <a:pt x="31" y="64"/>
                      <a:pt x="32" y="64"/>
                      <a:pt x="32" y="64"/>
                    </a:cubicBezTo>
                    <a:cubicBezTo>
                      <a:pt x="32" y="53"/>
                      <a:pt x="32" y="53"/>
                      <a:pt x="32" y="53"/>
                    </a:cubicBezTo>
                    <a:cubicBezTo>
                      <a:pt x="31" y="53"/>
                      <a:pt x="31" y="53"/>
                      <a:pt x="31" y="53"/>
                    </a:cubicBezTo>
                    <a:cubicBezTo>
                      <a:pt x="20" y="53"/>
                      <a:pt x="10" y="43"/>
                      <a:pt x="11" y="32"/>
                    </a:cubicBezTo>
                    <a:cubicBezTo>
                      <a:pt x="11" y="20"/>
                      <a:pt x="20" y="11"/>
                      <a:pt x="32" y="11"/>
                    </a:cubicBezTo>
                    <a:cubicBezTo>
                      <a:pt x="32" y="11"/>
                      <a:pt x="32" y="11"/>
                      <a:pt x="32" y="11"/>
                    </a:cubicBez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43" name="Freeform 182"/>
              <p:cNvSpPr/>
              <p:nvPr/>
            </p:nvSpPr>
            <p:spPr bwMode="auto">
              <a:xfrm>
                <a:off x="-4625975" y="5827713"/>
                <a:ext cx="214313" cy="201613"/>
              </a:xfrm>
              <a:custGeom>
                <a:avLst/>
                <a:gdLst>
                  <a:gd name="T0" fmla="*/ 27 w 57"/>
                  <a:gd name="T1" fmla="*/ 7 h 54"/>
                  <a:gd name="T2" fmla="*/ 23 w 57"/>
                  <a:gd name="T3" fmla="*/ 0 h 54"/>
                  <a:gd name="T4" fmla="*/ 5 w 57"/>
                  <a:gd name="T5" fmla="*/ 17 h 54"/>
                  <a:gd name="T6" fmla="*/ 15 w 57"/>
                  <a:gd name="T7" fmla="*/ 50 h 54"/>
                  <a:gd name="T8" fmla="*/ 29 w 57"/>
                  <a:gd name="T9" fmla="*/ 54 h 54"/>
                  <a:gd name="T10" fmla="*/ 48 w 57"/>
                  <a:gd name="T11" fmla="*/ 46 h 54"/>
                  <a:gd name="T12" fmla="*/ 57 w 57"/>
                  <a:gd name="T13" fmla="*/ 23 h 54"/>
                  <a:gd name="T14" fmla="*/ 56 w 57"/>
                  <a:gd name="T15" fmla="*/ 23 h 54"/>
                  <a:gd name="T16" fmla="*/ 56 w 57"/>
                  <a:gd name="T17" fmla="*/ 23 h 54"/>
                  <a:gd name="T18" fmla="*/ 50 w 57"/>
                  <a:gd name="T19" fmla="*/ 22 h 54"/>
                  <a:gd name="T20" fmla="*/ 44 w 57"/>
                  <a:gd name="T21" fmla="*/ 32 h 54"/>
                  <a:gd name="T22" fmla="*/ 31 w 57"/>
                  <a:gd name="T23" fmla="*/ 38 h 54"/>
                  <a:gd name="T24" fmla="*/ 24 w 57"/>
                  <a:gd name="T25" fmla="*/ 36 h 54"/>
                  <a:gd name="T26" fmla="*/ 20 w 57"/>
                  <a:gd name="T27" fmla="*/ 16 h 54"/>
                  <a:gd name="T28" fmla="*/ 27 w 57"/>
                  <a:gd name="T2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54">
                    <a:moveTo>
                      <a:pt x="27" y="7"/>
                    </a:moveTo>
                    <a:cubicBezTo>
                      <a:pt x="25" y="5"/>
                      <a:pt x="24" y="2"/>
                      <a:pt x="23" y="0"/>
                    </a:cubicBezTo>
                    <a:cubicBezTo>
                      <a:pt x="15" y="5"/>
                      <a:pt x="9" y="10"/>
                      <a:pt x="5" y="17"/>
                    </a:cubicBezTo>
                    <a:cubicBezTo>
                      <a:pt x="0" y="28"/>
                      <a:pt x="3" y="43"/>
                      <a:pt x="15" y="50"/>
                    </a:cubicBezTo>
                    <a:cubicBezTo>
                      <a:pt x="19" y="53"/>
                      <a:pt x="24" y="54"/>
                      <a:pt x="29" y="54"/>
                    </a:cubicBezTo>
                    <a:cubicBezTo>
                      <a:pt x="36" y="54"/>
                      <a:pt x="43" y="51"/>
                      <a:pt x="48" y="46"/>
                    </a:cubicBezTo>
                    <a:cubicBezTo>
                      <a:pt x="54" y="40"/>
                      <a:pt x="56" y="32"/>
                      <a:pt x="57" y="23"/>
                    </a:cubicBezTo>
                    <a:cubicBezTo>
                      <a:pt x="57" y="23"/>
                      <a:pt x="56" y="23"/>
                      <a:pt x="56" y="23"/>
                    </a:cubicBezTo>
                    <a:cubicBezTo>
                      <a:pt x="56" y="23"/>
                      <a:pt x="56" y="23"/>
                      <a:pt x="56" y="23"/>
                    </a:cubicBezTo>
                    <a:cubicBezTo>
                      <a:pt x="54" y="23"/>
                      <a:pt x="52" y="22"/>
                      <a:pt x="50" y="22"/>
                    </a:cubicBezTo>
                    <a:cubicBezTo>
                      <a:pt x="48" y="26"/>
                      <a:pt x="46" y="30"/>
                      <a:pt x="44" y="32"/>
                    </a:cubicBezTo>
                    <a:cubicBezTo>
                      <a:pt x="40" y="36"/>
                      <a:pt x="36" y="38"/>
                      <a:pt x="31" y="38"/>
                    </a:cubicBezTo>
                    <a:cubicBezTo>
                      <a:pt x="29" y="38"/>
                      <a:pt x="26" y="37"/>
                      <a:pt x="24" y="36"/>
                    </a:cubicBezTo>
                    <a:cubicBezTo>
                      <a:pt x="18" y="32"/>
                      <a:pt x="16" y="24"/>
                      <a:pt x="20" y="16"/>
                    </a:cubicBezTo>
                    <a:cubicBezTo>
                      <a:pt x="21" y="13"/>
                      <a:pt x="23" y="10"/>
                      <a:pt x="2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44" name="Freeform 183"/>
              <p:cNvSpPr/>
              <p:nvPr/>
            </p:nvSpPr>
            <p:spPr bwMode="auto">
              <a:xfrm>
                <a:off x="-4405313" y="5816600"/>
                <a:ext cx="219075" cy="206375"/>
              </a:xfrm>
              <a:custGeom>
                <a:avLst/>
                <a:gdLst>
                  <a:gd name="T0" fmla="*/ 45 w 58"/>
                  <a:gd name="T1" fmla="*/ 49 h 55"/>
                  <a:gd name="T2" fmla="*/ 51 w 58"/>
                  <a:gd name="T3" fmla="*/ 16 h 55"/>
                  <a:gd name="T4" fmla="*/ 33 w 58"/>
                  <a:gd name="T5" fmla="*/ 0 h 55"/>
                  <a:gd name="T6" fmla="*/ 30 w 58"/>
                  <a:gd name="T7" fmla="*/ 7 h 55"/>
                  <a:gd name="T8" fmla="*/ 37 w 58"/>
                  <a:gd name="T9" fmla="*/ 16 h 55"/>
                  <a:gd name="T10" fmla="*/ 34 w 58"/>
                  <a:gd name="T11" fmla="*/ 36 h 55"/>
                  <a:gd name="T12" fmla="*/ 26 w 58"/>
                  <a:gd name="T13" fmla="*/ 39 h 55"/>
                  <a:gd name="T14" fmla="*/ 15 w 58"/>
                  <a:gd name="T15" fmla="*/ 34 h 55"/>
                  <a:gd name="T16" fmla="*/ 7 w 58"/>
                  <a:gd name="T17" fmla="*/ 24 h 55"/>
                  <a:gd name="T18" fmla="*/ 0 w 58"/>
                  <a:gd name="T19" fmla="*/ 26 h 55"/>
                  <a:gd name="T20" fmla="*/ 3 w 58"/>
                  <a:gd name="T21" fmla="*/ 37 h 55"/>
                  <a:gd name="T22" fmla="*/ 5 w 58"/>
                  <a:gd name="T23" fmla="*/ 39 h 55"/>
                  <a:gd name="T24" fmla="*/ 11 w 58"/>
                  <a:gd name="T25" fmla="*/ 48 h 55"/>
                  <a:gd name="T26" fmla="*/ 29 w 58"/>
                  <a:gd name="T27" fmla="*/ 55 h 55"/>
                  <a:gd name="T28" fmla="*/ 45 w 58"/>
                  <a:gd name="T2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5">
                    <a:moveTo>
                      <a:pt x="45" y="49"/>
                    </a:moveTo>
                    <a:cubicBezTo>
                      <a:pt x="56" y="41"/>
                      <a:pt x="58" y="26"/>
                      <a:pt x="51" y="16"/>
                    </a:cubicBezTo>
                    <a:cubicBezTo>
                      <a:pt x="47" y="9"/>
                      <a:pt x="41" y="4"/>
                      <a:pt x="33" y="0"/>
                    </a:cubicBezTo>
                    <a:cubicBezTo>
                      <a:pt x="32" y="3"/>
                      <a:pt x="31" y="5"/>
                      <a:pt x="30" y="7"/>
                    </a:cubicBezTo>
                    <a:cubicBezTo>
                      <a:pt x="33" y="10"/>
                      <a:pt x="35" y="13"/>
                      <a:pt x="37" y="16"/>
                    </a:cubicBezTo>
                    <a:cubicBezTo>
                      <a:pt x="41" y="23"/>
                      <a:pt x="40" y="31"/>
                      <a:pt x="34" y="36"/>
                    </a:cubicBezTo>
                    <a:cubicBezTo>
                      <a:pt x="32" y="38"/>
                      <a:pt x="29" y="39"/>
                      <a:pt x="26" y="39"/>
                    </a:cubicBezTo>
                    <a:cubicBezTo>
                      <a:pt x="22" y="39"/>
                      <a:pt x="18" y="37"/>
                      <a:pt x="15" y="34"/>
                    </a:cubicBezTo>
                    <a:cubicBezTo>
                      <a:pt x="12" y="32"/>
                      <a:pt x="9" y="28"/>
                      <a:pt x="7" y="24"/>
                    </a:cubicBezTo>
                    <a:cubicBezTo>
                      <a:pt x="5" y="25"/>
                      <a:pt x="3" y="25"/>
                      <a:pt x="0" y="26"/>
                    </a:cubicBezTo>
                    <a:cubicBezTo>
                      <a:pt x="1" y="30"/>
                      <a:pt x="2" y="33"/>
                      <a:pt x="3" y="37"/>
                    </a:cubicBezTo>
                    <a:cubicBezTo>
                      <a:pt x="4" y="38"/>
                      <a:pt x="4" y="38"/>
                      <a:pt x="5" y="39"/>
                    </a:cubicBezTo>
                    <a:cubicBezTo>
                      <a:pt x="6" y="43"/>
                      <a:pt x="8" y="45"/>
                      <a:pt x="11" y="48"/>
                    </a:cubicBezTo>
                    <a:cubicBezTo>
                      <a:pt x="16" y="52"/>
                      <a:pt x="22" y="55"/>
                      <a:pt x="29" y="55"/>
                    </a:cubicBezTo>
                    <a:cubicBezTo>
                      <a:pt x="34" y="55"/>
                      <a:pt x="40" y="53"/>
                      <a:pt x="45"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45" name="Freeform 184"/>
              <p:cNvSpPr/>
              <p:nvPr/>
            </p:nvSpPr>
            <p:spPr bwMode="auto">
              <a:xfrm>
                <a:off x="-4702175" y="5627688"/>
                <a:ext cx="200025" cy="200025"/>
              </a:xfrm>
              <a:custGeom>
                <a:avLst/>
                <a:gdLst>
                  <a:gd name="T0" fmla="*/ 18 w 53"/>
                  <a:gd name="T1" fmla="*/ 50 h 53"/>
                  <a:gd name="T2" fmla="*/ 31 w 53"/>
                  <a:gd name="T3" fmla="*/ 53 h 53"/>
                  <a:gd name="T4" fmla="*/ 43 w 53"/>
                  <a:gd name="T5" fmla="*/ 51 h 53"/>
                  <a:gd name="T6" fmla="*/ 41 w 53"/>
                  <a:gd name="T7" fmla="*/ 44 h 53"/>
                  <a:gd name="T8" fmla="*/ 29 w 53"/>
                  <a:gd name="T9" fmla="*/ 41 h 53"/>
                  <a:gd name="T10" fmla="*/ 20 w 53"/>
                  <a:gd name="T11" fmla="*/ 24 h 53"/>
                  <a:gd name="T12" fmla="*/ 35 w 53"/>
                  <a:gd name="T13" fmla="*/ 13 h 53"/>
                  <a:gd name="T14" fmla="*/ 37 w 53"/>
                  <a:gd name="T15" fmla="*/ 14 h 53"/>
                  <a:gd name="T16" fmla="*/ 48 w 53"/>
                  <a:gd name="T17" fmla="*/ 17 h 53"/>
                  <a:gd name="T18" fmla="*/ 53 w 53"/>
                  <a:gd name="T19" fmla="*/ 12 h 53"/>
                  <a:gd name="T20" fmla="*/ 31 w 53"/>
                  <a:gd name="T21" fmla="*/ 0 h 53"/>
                  <a:gd name="T22" fmla="*/ 28 w 53"/>
                  <a:gd name="T23" fmla="*/ 0 h 53"/>
                  <a:gd name="T24" fmla="*/ 3 w 53"/>
                  <a:gd name="T25" fmla="*/ 19 h 53"/>
                  <a:gd name="T26" fmla="*/ 18 w 53"/>
                  <a:gd name="T27" fmla="*/ 5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3">
                    <a:moveTo>
                      <a:pt x="18" y="50"/>
                    </a:moveTo>
                    <a:cubicBezTo>
                      <a:pt x="22" y="52"/>
                      <a:pt x="26" y="53"/>
                      <a:pt x="31" y="53"/>
                    </a:cubicBezTo>
                    <a:cubicBezTo>
                      <a:pt x="35" y="53"/>
                      <a:pt x="39" y="52"/>
                      <a:pt x="43" y="51"/>
                    </a:cubicBezTo>
                    <a:cubicBezTo>
                      <a:pt x="42" y="49"/>
                      <a:pt x="41" y="47"/>
                      <a:pt x="41" y="44"/>
                    </a:cubicBezTo>
                    <a:cubicBezTo>
                      <a:pt x="36" y="44"/>
                      <a:pt x="32" y="43"/>
                      <a:pt x="29" y="41"/>
                    </a:cubicBezTo>
                    <a:cubicBezTo>
                      <a:pt x="22" y="38"/>
                      <a:pt x="18" y="31"/>
                      <a:pt x="20" y="24"/>
                    </a:cubicBezTo>
                    <a:cubicBezTo>
                      <a:pt x="22" y="17"/>
                      <a:pt x="28" y="13"/>
                      <a:pt x="35" y="13"/>
                    </a:cubicBezTo>
                    <a:cubicBezTo>
                      <a:pt x="35" y="13"/>
                      <a:pt x="36" y="13"/>
                      <a:pt x="37" y="14"/>
                    </a:cubicBezTo>
                    <a:cubicBezTo>
                      <a:pt x="40" y="14"/>
                      <a:pt x="44" y="15"/>
                      <a:pt x="48" y="17"/>
                    </a:cubicBezTo>
                    <a:cubicBezTo>
                      <a:pt x="49" y="15"/>
                      <a:pt x="51" y="13"/>
                      <a:pt x="53" y="12"/>
                    </a:cubicBezTo>
                    <a:cubicBezTo>
                      <a:pt x="46" y="6"/>
                      <a:pt x="39" y="1"/>
                      <a:pt x="31" y="0"/>
                    </a:cubicBezTo>
                    <a:cubicBezTo>
                      <a:pt x="30" y="0"/>
                      <a:pt x="29" y="0"/>
                      <a:pt x="28" y="0"/>
                    </a:cubicBezTo>
                    <a:cubicBezTo>
                      <a:pt x="17" y="0"/>
                      <a:pt x="6" y="8"/>
                      <a:pt x="3" y="19"/>
                    </a:cubicBezTo>
                    <a:cubicBezTo>
                      <a:pt x="0" y="32"/>
                      <a:pt x="7" y="45"/>
                      <a:pt x="18"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46" name="Freeform 185"/>
              <p:cNvSpPr/>
              <p:nvPr/>
            </p:nvSpPr>
            <p:spPr bwMode="auto">
              <a:xfrm>
                <a:off x="-5780088" y="5470525"/>
                <a:ext cx="142875" cy="247650"/>
              </a:xfrm>
              <a:custGeom>
                <a:avLst/>
                <a:gdLst>
                  <a:gd name="T0" fmla="*/ 38 w 38"/>
                  <a:gd name="T1" fmla="*/ 33 h 66"/>
                  <a:gd name="T2" fmla="*/ 19 w 38"/>
                  <a:gd name="T3" fmla="*/ 0 h 66"/>
                  <a:gd name="T4" fmla="*/ 0 w 38"/>
                  <a:gd name="T5" fmla="*/ 33 h 66"/>
                  <a:gd name="T6" fmla="*/ 19 w 38"/>
                  <a:gd name="T7" fmla="*/ 66 h 66"/>
                  <a:gd name="T8" fmla="*/ 38 w 38"/>
                  <a:gd name="T9" fmla="*/ 33 h 66"/>
                </a:gdLst>
                <a:ahLst/>
                <a:cxnLst>
                  <a:cxn ang="0">
                    <a:pos x="T0" y="T1"/>
                  </a:cxn>
                  <a:cxn ang="0">
                    <a:pos x="T2" y="T3"/>
                  </a:cxn>
                  <a:cxn ang="0">
                    <a:pos x="T4" y="T5"/>
                  </a:cxn>
                  <a:cxn ang="0">
                    <a:pos x="T6" y="T7"/>
                  </a:cxn>
                  <a:cxn ang="0">
                    <a:pos x="T8" y="T9"/>
                  </a:cxn>
                </a:cxnLst>
                <a:rect l="0" t="0" r="r" b="b"/>
                <a:pathLst>
                  <a:path w="38" h="66">
                    <a:moveTo>
                      <a:pt x="38" y="33"/>
                    </a:moveTo>
                    <a:cubicBezTo>
                      <a:pt x="38" y="21"/>
                      <a:pt x="31" y="5"/>
                      <a:pt x="19" y="0"/>
                    </a:cubicBezTo>
                    <a:cubicBezTo>
                      <a:pt x="8" y="5"/>
                      <a:pt x="0" y="21"/>
                      <a:pt x="0" y="33"/>
                    </a:cubicBezTo>
                    <a:cubicBezTo>
                      <a:pt x="0" y="45"/>
                      <a:pt x="8" y="62"/>
                      <a:pt x="19" y="66"/>
                    </a:cubicBezTo>
                    <a:cubicBezTo>
                      <a:pt x="31" y="62"/>
                      <a:pt x="38" y="45"/>
                      <a:pt x="38"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47" name="Freeform 186"/>
              <p:cNvSpPr/>
              <p:nvPr/>
            </p:nvSpPr>
            <p:spPr bwMode="auto">
              <a:xfrm>
                <a:off x="-5678488" y="5627688"/>
                <a:ext cx="230188" cy="184150"/>
              </a:xfrm>
              <a:custGeom>
                <a:avLst/>
                <a:gdLst>
                  <a:gd name="T0" fmla="*/ 1 w 61"/>
                  <a:gd name="T1" fmla="*/ 41 h 49"/>
                  <a:gd name="T2" fmla="*/ 40 w 61"/>
                  <a:gd name="T3" fmla="*/ 41 h 49"/>
                  <a:gd name="T4" fmla="*/ 59 w 61"/>
                  <a:gd name="T5" fmla="*/ 8 h 49"/>
                  <a:gd name="T6" fmla="*/ 21 w 61"/>
                  <a:gd name="T7" fmla="*/ 8 h 49"/>
                  <a:gd name="T8" fmla="*/ 1 w 61"/>
                  <a:gd name="T9" fmla="*/ 41 h 49"/>
                </a:gdLst>
                <a:ahLst/>
                <a:cxnLst>
                  <a:cxn ang="0">
                    <a:pos x="T0" y="T1"/>
                  </a:cxn>
                  <a:cxn ang="0">
                    <a:pos x="T2" y="T3"/>
                  </a:cxn>
                  <a:cxn ang="0">
                    <a:pos x="T4" y="T5"/>
                  </a:cxn>
                  <a:cxn ang="0">
                    <a:pos x="T6" y="T7"/>
                  </a:cxn>
                  <a:cxn ang="0">
                    <a:pos x="T8" y="T9"/>
                  </a:cxn>
                </a:cxnLst>
                <a:rect l="0" t="0" r="r" b="b"/>
                <a:pathLst>
                  <a:path w="61" h="49">
                    <a:moveTo>
                      <a:pt x="1" y="41"/>
                    </a:moveTo>
                    <a:cubicBezTo>
                      <a:pt x="11" y="49"/>
                      <a:pt x="30" y="47"/>
                      <a:pt x="40" y="41"/>
                    </a:cubicBezTo>
                    <a:cubicBezTo>
                      <a:pt x="50" y="35"/>
                      <a:pt x="61" y="21"/>
                      <a:pt x="59" y="8"/>
                    </a:cubicBezTo>
                    <a:cubicBezTo>
                      <a:pt x="50" y="0"/>
                      <a:pt x="31" y="2"/>
                      <a:pt x="21" y="8"/>
                    </a:cubicBezTo>
                    <a:cubicBezTo>
                      <a:pt x="11" y="14"/>
                      <a:pt x="0" y="28"/>
                      <a:pt x="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48" name="Freeform 187"/>
              <p:cNvSpPr/>
              <p:nvPr/>
            </p:nvSpPr>
            <p:spPr bwMode="auto">
              <a:xfrm>
                <a:off x="-5678488" y="5811838"/>
                <a:ext cx="230188" cy="180975"/>
              </a:xfrm>
              <a:custGeom>
                <a:avLst/>
                <a:gdLst>
                  <a:gd name="T0" fmla="*/ 40 w 61"/>
                  <a:gd name="T1" fmla="*/ 40 h 48"/>
                  <a:gd name="T2" fmla="*/ 59 w 61"/>
                  <a:gd name="T3" fmla="*/ 8 h 48"/>
                  <a:gd name="T4" fmla="*/ 21 w 61"/>
                  <a:gd name="T5" fmla="*/ 7 h 48"/>
                  <a:gd name="T6" fmla="*/ 1 w 61"/>
                  <a:gd name="T7" fmla="*/ 40 h 48"/>
                  <a:gd name="T8" fmla="*/ 40 w 61"/>
                  <a:gd name="T9" fmla="*/ 40 h 48"/>
                </a:gdLst>
                <a:ahLst/>
                <a:cxnLst>
                  <a:cxn ang="0">
                    <a:pos x="T0" y="T1"/>
                  </a:cxn>
                  <a:cxn ang="0">
                    <a:pos x="T2" y="T3"/>
                  </a:cxn>
                  <a:cxn ang="0">
                    <a:pos x="T4" y="T5"/>
                  </a:cxn>
                  <a:cxn ang="0">
                    <a:pos x="T6" y="T7"/>
                  </a:cxn>
                  <a:cxn ang="0">
                    <a:pos x="T8" y="T9"/>
                  </a:cxn>
                </a:cxnLst>
                <a:rect l="0" t="0" r="r" b="b"/>
                <a:pathLst>
                  <a:path w="61" h="48">
                    <a:moveTo>
                      <a:pt x="40" y="40"/>
                    </a:moveTo>
                    <a:cubicBezTo>
                      <a:pt x="50" y="35"/>
                      <a:pt x="61" y="20"/>
                      <a:pt x="59" y="8"/>
                    </a:cubicBezTo>
                    <a:cubicBezTo>
                      <a:pt x="50" y="0"/>
                      <a:pt x="31" y="1"/>
                      <a:pt x="21" y="7"/>
                    </a:cubicBezTo>
                    <a:cubicBezTo>
                      <a:pt x="11" y="13"/>
                      <a:pt x="0" y="28"/>
                      <a:pt x="1" y="40"/>
                    </a:cubicBezTo>
                    <a:cubicBezTo>
                      <a:pt x="11" y="48"/>
                      <a:pt x="29" y="46"/>
                      <a:pt x="4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49" name="Freeform 188"/>
              <p:cNvSpPr/>
              <p:nvPr/>
            </p:nvSpPr>
            <p:spPr bwMode="auto">
              <a:xfrm>
                <a:off x="-5964238" y="5627688"/>
                <a:ext cx="230188" cy="184150"/>
              </a:xfrm>
              <a:custGeom>
                <a:avLst/>
                <a:gdLst>
                  <a:gd name="T0" fmla="*/ 21 w 61"/>
                  <a:gd name="T1" fmla="*/ 41 h 49"/>
                  <a:gd name="T2" fmla="*/ 59 w 61"/>
                  <a:gd name="T3" fmla="*/ 41 h 49"/>
                  <a:gd name="T4" fmla="*/ 39 w 61"/>
                  <a:gd name="T5" fmla="*/ 8 h 49"/>
                  <a:gd name="T6" fmla="*/ 1 w 61"/>
                  <a:gd name="T7" fmla="*/ 8 h 49"/>
                  <a:gd name="T8" fmla="*/ 21 w 61"/>
                  <a:gd name="T9" fmla="*/ 41 h 49"/>
                </a:gdLst>
                <a:ahLst/>
                <a:cxnLst>
                  <a:cxn ang="0">
                    <a:pos x="T0" y="T1"/>
                  </a:cxn>
                  <a:cxn ang="0">
                    <a:pos x="T2" y="T3"/>
                  </a:cxn>
                  <a:cxn ang="0">
                    <a:pos x="T4" y="T5"/>
                  </a:cxn>
                  <a:cxn ang="0">
                    <a:pos x="T6" y="T7"/>
                  </a:cxn>
                  <a:cxn ang="0">
                    <a:pos x="T8" y="T9"/>
                  </a:cxn>
                </a:cxnLst>
                <a:rect l="0" t="0" r="r" b="b"/>
                <a:pathLst>
                  <a:path w="61" h="49">
                    <a:moveTo>
                      <a:pt x="21" y="41"/>
                    </a:moveTo>
                    <a:cubicBezTo>
                      <a:pt x="31" y="47"/>
                      <a:pt x="49" y="49"/>
                      <a:pt x="59" y="41"/>
                    </a:cubicBezTo>
                    <a:cubicBezTo>
                      <a:pt x="61" y="28"/>
                      <a:pt x="50" y="14"/>
                      <a:pt x="39" y="8"/>
                    </a:cubicBezTo>
                    <a:cubicBezTo>
                      <a:pt x="29" y="2"/>
                      <a:pt x="11" y="0"/>
                      <a:pt x="1" y="8"/>
                    </a:cubicBezTo>
                    <a:cubicBezTo>
                      <a:pt x="0" y="21"/>
                      <a:pt x="11" y="35"/>
                      <a:pt x="2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50" name="Freeform 189"/>
              <p:cNvSpPr/>
              <p:nvPr/>
            </p:nvSpPr>
            <p:spPr bwMode="auto">
              <a:xfrm>
                <a:off x="-5964238" y="5811838"/>
                <a:ext cx="230188" cy="180975"/>
              </a:xfrm>
              <a:custGeom>
                <a:avLst/>
                <a:gdLst>
                  <a:gd name="T0" fmla="*/ 21 w 61"/>
                  <a:gd name="T1" fmla="*/ 40 h 48"/>
                  <a:gd name="T2" fmla="*/ 59 w 61"/>
                  <a:gd name="T3" fmla="*/ 40 h 48"/>
                  <a:gd name="T4" fmla="*/ 39 w 61"/>
                  <a:gd name="T5" fmla="*/ 7 h 48"/>
                  <a:gd name="T6" fmla="*/ 1 w 61"/>
                  <a:gd name="T7" fmla="*/ 8 h 48"/>
                  <a:gd name="T8" fmla="*/ 21 w 61"/>
                  <a:gd name="T9" fmla="*/ 40 h 48"/>
                </a:gdLst>
                <a:ahLst/>
                <a:cxnLst>
                  <a:cxn ang="0">
                    <a:pos x="T0" y="T1"/>
                  </a:cxn>
                  <a:cxn ang="0">
                    <a:pos x="T2" y="T3"/>
                  </a:cxn>
                  <a:cxn ang="0">
                    <a:pos x="T4" y="T5"/>
                  </a:cxn>
                  <a:cxn ang="0">
                    <a:pos x="T6" y="T7"/>
                  </a:cxn>
                  <a:cxn ang="0">
                    <a:pos x="T8" y="T9"/>
                  </a:cxn>
                </a:cxnLst>
                <a:rect l="0" t="0" r="r" b="b"/>
                <a:pathLst>
                  <a:path w="61" h="48">
                    <a:moveTo>
                      <a:pt x="21" y="40"/>
                    </a:moveTo>
                    <a:cubicBezTo>
                      <a:pt x="31" y="46"/>
                      <a:pt x="49" y="48"/>
                      <a:pt x="59" y="40"/>
                    </a:cubicBezTo>
                    <a:cubicBezTo>
                      <a:pt x="61" y="28"/>
                      <a:pt x="50" y="13"/>
                      <a:pt x="39" y="7"/>
                    </a:cubicBezTo>
                    <a:cubicBezTo>
                      <a:pt x="29" y="1"/>
                      <a:pt x="11" y="0"/>
                      <a:pt x="1" y="8"/>
                    </a:cubicBezTo>
                    <a:cubicBezTo>
                      <a:pt x="0" y="20"/>
                      <a:pt x="11" y="35"/>
                      <a:pt x="21"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51" name="Freeform 190"/>
              <p:cNvSpPr/>
              <p:nvPr/>
            </p:nvSpPr>
            <p:spPr bwMode="auto">
              <a:xfrm>
                <a:off x="-5719763" y="5748338"/>
                <a:ext cx="26988" cy="288925"/>
              </a:xfrm>
              <a:custGeom>
                <a:avLst/>
                <a:gdLst>
                  <a:gd name="T0" fmla="*/ 0 w 7"/>
                  <a:gd name="T1" fmla="*/ 2 h 77"/>
                  <a:gd name="T2" fmla="*/ 0 w 7"/>
                  <a:gd name="T3" fmla="*/ 74 h 77"/>
                  <a:gd name="T4" fmla="*/ 3 w 7"/>
                  <a:gd name="T5" fmla="*/ 77 h 77"/>
                  <a:gd name="T6" fmla="*/ 7 w 7"/>
                  <a:gd name="T7" fmla="*/ 74 h 77"/>
                  <a:gd name="T8" fmla="*/ 7 w 7"/>
                  <a:gd name="T9" fmla="*/ 2 h 77"/>
                  <a:gd name="T10" fmla="*/ 3 w 7"/>
                  <a:gd name="T11" fmla="*/ 0 h 77"/>
                  <a:gd name="T12" fmla="*/ 0 w 7"/>
                  <a:gd name="T13" fmla="*/ 2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2"/>
                    </a:moveTo>
                    <a:cubicBezTo>
                      <a:pt x="0" y="74"/>
                      <a:pt x="0" y="74"/>
                      <a:pt x="0" y="74"/>
                    </a:cubicBezTo>
                    <a:cubicBezTo>
                      <a:pt x="0" y="76"/>
                      <a:pt x="1" y="77"/>
                      <a:pt x="3" y="77"/>
                    </a:cubicBezTo>
                    <a:cubicBezTo>
                      <a:pt x="5" y="77"/>
                      <a:pt x="7" y="76"/>
                      <a:pt x="7" y="74"/>
                    </a:cubicBezTo>
                    <a:cubicBezTo>
                      <a:pt x="7" y="2"/>
                      <a:pt x="7" y="2"/>
                      <a:pt x="7" y="2"/>
                    </a:cubicBezTo>
                    <a:cubicBezTo>
                      <a:pt x="7" y="1"/>
                      <a:pt x="5" y="0"/>
                      <a:pt x="3"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52" name="Freeform 191"/>
              <p:cNvSpPr/>
              <p:nvPr/>
            </p:nvSpPr>
            <p:spPr bwMode="auto">
              <a:xfrm>
                <a:off x="-6415088" y="3071812"/>
                <a:ext cx="49213" cy="247650"/>
              </a:xfrm>
              <a:custGeom>
                <a:avLst/>
                <a:gdLst>
                  <a:gd name="T0" fmla="*/ 13 w 13"/>
                  <a:gd name="T1" fmla="*/ 1 h 66"/>
                  <a:gd name="T2" fmla="*/ 7 w 13"/>
                  <a:gd name="T3" fmla="*/ 0 h 66"/>
                  <a:gd name="T4" fmla="*/ 7 w 13"/>
                  <a:gd name="T5" fmla="*/ 0 h 66"/>
                  <a:gd name="T6" fmla="*/ 0 w 13"/>
                  <a:gd name="T7" fmla="*/ 2 h 66"/>
                  <a:gd name="T8" fmla="*/ 0 w 13"/>
                  <a:gd name="T9" fmla="*/ 66 h 66"/>
                  <a:gd name="T10" fmla="*/ 13 w 13"/>
                  <a:gd name="T11" fmla="*/ 66 h 66"/>
                  <a:gd name="T12" fmla="*/ 13 w 13"/>
                  <a:gd name="T13" fmla="*/ 1 h 66"/>
                </a:gdLst>
                <a:ahLst/>
                <a:cxnLst>
                  <a:cxn ang="0">
                    <a:pos x="T0" y="T1"/>
                  </a:cxn>
                  <a:cxn ang="0">
                    <a:pos x="T2" y="T3"/>
                  </a:cxn>
                  <a:cxn ang="0">
                    <a:pos x="T4" y="T5"/>
                  </a:cxn>
                  <a:cxn ang="0">
                    <a:pos x="T6" y="T7"/>
                  </a:cxn>
                  <a:cxn ang="0">
                    <a:pos x="T8" y="T9"/>
                  </a:cxn>
                  <a:cxn ang="0">
                    <a:pos x="T10" y="T11"/>
                  </a:cxn>
                  <a:cxn ang="0">
                    <a:pos x="T12" y="T13"/>
                  </a:cxn>
                </a:cxnLst>
                <a:rect l="0" t="0" r="r" b="b"/>
                <a:pathLst>
                  <a:path w="13" h="66">
                    <a:moveTo>
                      <a:pt x="13" y="1"/>
                    </a:moveTo>
                    <a:cubicBezTo>
                      <a:pt x="11" y="1"/>
                      <a:pt x="9" y="0"/>
                      <a:pt x="7" y="0"/>
                    </a:cubicBezTo>
                    <a:cubicBezTo>
                      <a:pt x="7" y="0"/>
                      <a:pt x="7" y="0"/>
                      <a:pt x="7" y="0"/>
                    </a:cubicBezTo>
                    <a:cubicBezTo>
                      <a:pt x="4" y="0"/>
                      <a:pt x="2" y="1"/>
                      <a:pt x="0" y="2"/>
                    </a:cubicBezTo>
                    <a:cubicBezTo>
                      <a:pt x="0" y="66"/>
                      <a:pt x="0" y="66"/>
                      <a:pt x="0" y="66"/>
                    </a:cubicBezTo>
                    <a:cubicBezTo>
                      <a:pt x="13" y="66"/>
                      <a:pt x="13" y="66"/>
                      <a:pt x="13" y="66"/>
                    </a:cubicBezTo>
                    <a:lnTo>
                      <a:pt x="1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53" name="Freeform 192"/>
              <p:cNvSpPr/>
              <p:nvPr/>
            </p:nvSpPr>
            <p:spPr bwMode="auto">
              <a:xfrm>
                <a:off x="-6415088" y="2725737"/>
                <a:ext cx="49213" cy="33338"/>
              </a:xfrm>
              <a:custGeom>
                <a:avLst/>
                <a:gdLst>
                  <a:gd name="T0" fmla="*/ 8 w 13"/>
                  <a:gd name="T1" fmla="*/ 9 h 9"/>
                  <a:gd name="T2" fmla="*/ 9 w 13"/>
                  <a:gd name="T3" fmla="*/ 9 h 9"/>
                  <a:gd name="T4" fmla="*/ 13 w 13"/>
                  <a:gd name="T5" fmla="*/ 9 h 9"/>
                  <a:gd name="T6" fmla="*/ 13 w 13"/>
                  <a:gd name="T7" fmla="*/ 0 h 9"/>
                  <a:gd name="T8" fmla="*/ 0 w 13"/>
                  <a:gd name="T9" fmla="*/ 0 h 9"/>
                  <a:gd name="T10" fmla="*/ 0 w 13"/>
                  <a:gd name="T11" fmla="*/ 9 h 9"/>
                  <a:gd name="T12" fmla="*/ 8 w 1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8" y="9"/>
                    </a:moveTo>
                    <a:cubicBezTo>
                      <a:pt x="8" y="9"/>
                      <a:pt x="9" y="9"/>
                      <a:pt x="9" y="9"/>
                    </a:cubicBezTo>
                    <a:cubicBezTo>
                      <a:pt x="10" y="9"/>
                      <a:pt x="12" y="9"/>
                      <a:pt x="13" y="9"/>
                    </a:cubicBezTo>
                    <a:cubicBezTo>
                      <a:pt x="13" y="0"/>
                      <a:pt x="13" y="0"/>
                      <a:pt x="13" y="0"/>
                    </a:cubicBezTo>
                    <a:cubicBezTo>
                      <a:pt x="0" y="0"/>
                      <a:pt x="0" y="0"/>
                      <a:pt x="0" y="0"/>
                    </a:cubicBezTo>
                    <a:cubicBezTo>
                      <a:pt x="0" y="9"/>
                      <a:pt x="0" y="9"/>
                      <a:pt x="0" y="9"/>
                    </a:cubicBezTo>
                    <a:cubicBezTo>
                      <a:pt x="2" y="9"/>
                      <a:pt x="5" y="9"/>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54" name="Freeform 193"/>
              <p:cNvSpPr/>
              <p:nvPr/>
            </p:nvSpPr>
            <p:spPr bwMode="auto">
              <a:xfrm>
                <a:off x="-6616700" y="2774950"/>
                <a:ext cx="465138" cy="344488"/>
              </a:xfrm>
              <a:custGeom>
                <a:avLst/>
                <a:gdLst>
                  <a:gd name="T0" fmla="*/ 67 w 124"/>
                  <a:gd name="T1" fmla="*/ 0 h 92"/>
                  <a:gd name="T2" fmla="*/ 63 w 124"/>
                  <a:gd name="T3" fmla="*/ 0 h 92"/>
                  <a:gd name="T4" fmla="*/ 62 w 124"/>
                  <a:gd name="T5" fmla="*/ 0 h 92"/>
                  <a:gd name="T6" fmla="*/ 54 w 124"/>
                  <a:gd name="T7" fmla="*/ 1 h 92"/>
                  <a:gd name="T8" fmla="*/ 0 w 124"/>
                  <a:gd name="T9" fmla="*/ 60 h 92"/>
                  <a:gd name="T10" fmla="*/ 4 w 124"/>
                  <a:gd name="T11" fmla="*/ 84 h 92"/>
                  <a:gd name="T12" fmla="*/ 6 w 124"/>
                  <a:gd name="T13" fmla="*/ 87 h 92"/>
                  <a:gd name="T14" fmla="*/ 9 w 124"/>
                  <a:gd name="T15" fmla="*/ 83 h 92"/>
                  <a:gd name="T16" fmla="*/ 25 w 124"/>
                  <a:gd name="T17" fmla="*/ 74 h 92"/>
                  <a:gd name="T18" fmla="*/ 25 w 124"/>
                  <a:gd name="T19" fmla="*/ 74 h 92"/>
                  <a:gd name="T20" fmla="*/ 41 w 124"/>
                  <a:gd name="T21" fmla="*/ 84 h 92"/>
                  <a:gd name="T22" fmla="*/ 43 w 124"/>
                  <a:gd name="T23" fmla="*/ 87 h 92"/>
                  <a:gd name="T24" fmla="*/ 45 w 124"/>
                  <a:gd name="T25" fmla="*/ 84 h 92"/>
                  <a:gd name="T26" fmla="*/ 54 w 124"/>
                  <a:gd name="T27" fmla="*/ 76 h 92"/>
                  <a:gd name="T28" fmla="*/ 61 w 124"/>
                  <a:gd name="T29" fmla="*/ 75 h 92"/>
                  <a:gd name="T30" fmla="*/ 61 w 124"/>
                  <a:gd name="T31" fmla="*/ 75 h 92"/>
                  <a:gd name="T32" fmla="*/ 67 w 124"/>
                  <a:gd name="T33" fmla="*/ 76 h 92"/>
                  <a:gd name="T34" fmla="*/ 77 w 124"/>
                  <a:gd name="T35" fmla="*/ 85 h 92"/>
                  <a:gd name="T36" fmla="*/ 79 w 124"/>
                  <a:gd name="T37" fmla="*/ 88 h 92"/>
                  <a:gd name="T38" fmla="*/ 81 w 124"/>
                  <a:gd name="T39" fmla="*/ 85 h 92"/>
                  <a:gd name="T40" fmla="*/ 96 w 124"/>
                  <a:gd name="T41" fmla="*/ 75 h 92"/>
                  <a:gd name="T42" fmla="*/ 97 w 124"/>
                  <a:gd name="T43" fmla="*/ 75 h 92"/>
                  <a:gd name="T44" fmla="*/ 112 w 124"/>
                  <a:gd name="T45" fmla="*/ 86 h 92"/>
                  <a:gd name="T46" fmla="*/ 114 w 124"/>
                  <a:gd name="T47" fmla="*/ 90 h 92"/>
                  <a:gd name="T48" fmla="*/ 115 w 124"/>
                  <a:gd name="T49" fmla="*/ 92 h 92"/>
                  <a:gd name="T50" fmla="*/ 116 w 124"/>
                  <a:gd name="T51" fmla="*/ 90 h 92"/>
                  <a:gd name="T52" fmla="*/ 118 w 124"/>
                  <a:gd name="T53" fmla="*/ 87 h 92"/>
                  <a:gd name="T54" fmla="*/ 123 w 124"/>
                  <a:gd name="T55" fmla="*/ 63 h 92"/>
                  <a:gd name="T56" fmla="*/ 67 w 124"/>
                  <a:gd name="T5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 h="92">
                    <a:moveTo>
                      <a:pt x="67" y="0"/>
                    </a:moveTo>
                    <a:cubicBezTo>
                      <a:pt x="66" y="0"/>
                      <a:pt x="64" y="0"/>
                      <a:pt x="63" y="0"/>
                    </a:cubicBezTo>
                    <a:cubicBezTo>
                      <a:pt x="62" y="0"/>
                      <a:pt x="62" y="0"/>
                      <a:pt x="62" y="0"/>
                    </a:cubicBezTo>
                    <a:cubicBezTo>
                      <a:pt x="59" y="0"/>
                      <a:pt x="56" y="0"/>
                      <a:pt x="54" y="1"/>
                    </a:cubicBezTo>
                    <a:cubicBezTo>
                      <a:pt x="24" y="4"/>
                      <a:pt x="1" y="29"/>
                      <a:pt x="0" y="60"/>
                    </a:cubicBezTo>
                    <a:cubicBezTo>
                      <a:pt x="0" y="69"/>
                      <a:pt x="1" y="76"/>
                      <a:pt x="4" y="84"/>
                    </a:cubicBezTo>
                    <a:cubicBezTo>
                      <a:pt x="4" y="86"/>
                      <a:pt x="5" y="87"/>
                      <a:pt x="6" y="87"/>
                    </a:cubicBezTo>
                    <a:cubicBezTo>
                      <a:pt x="7" y="87"/>
                      <a:pt x="8" y="85"/>
                      <a:pt x="9" y="83"/>
                    </a:cubicBezTo>
                    <a:cubicBezTo>
                      <a:pt x="12" y="78"/>
                      <a:pt x="18" y="74"/>
                      <a:pt x="25" y="74"/>
                    </a:cubicBezTo>
                    <a:cubicBezTo>
                      <a:pt x="25" y="74"/>
                      <a:pt x="25" y="74"/>
                      <a:pt x="25" y="74"/>
                    </a:cubicBezTo>
                    <a:cubicBezTo>
                      <a:pt x="32" y="74"/>
                      <a:pt x="38" y="78"/>
                      <a:pt x="41" y="84"/>
                    </a:cubicBezTo>
                    <a:cubicBezTo>
                      <a:pt x="42" y="86"/>
                      <a:pt x="42" y="87"/>
                      <a:pt x="43" y="87"/>
                    </a:cubicBezTo>
                    <a:cubicBezTo>
                      <a:pt x="43" y="87"/>
                      <a:pt x="44" y="86"/>
                      <a:pt x="45" y="84"/>
                    </a:cubicBezTo>
                    <a:cubicBezTo>
                      <a:pt x="47" y="80"/>
                      <a:pt x="50" y="77"/>
                      <a:pt x="54" y="76"/>
                    </a:cubicBezTo>
                    <a:cubicBezTo>
                      <a:pt x="56" y="75"/>
                      <a:pt x="58" y="75"/>
                      <a:pt x="61" y="75"/>
                    </a:cubicBezTo>
                    <a:cubicBezTo>
                      <a:pt x="61" y="75"/>
                      <a:pt x="61" y="75"/>
                      <a:pt x="61" y="75"/>
                    </a:cubicBezTo>
                    <a:cubicBezTo>
                      <a:pt x="63" y="75"/>
                      <a:pt x="65" y="75"/>
                      <a:pt x="67" y="76"/>
                    </a:cubicBezTo>
                    <a:cubicBezTo>
                      <a:pt x="71" y="77"/>
                      <a:pt x="75" y="81"/>
                      <a:pt x="77" y="85"/>
                    </a:cubicBezTo>
                    <a:cubicBezTo>
                      <a:pt x="78" y="87"/>
                      <a:pt x="78" y="88"/>
                      <a:pt x="79" y="88"/>
                    </a:cubicBezTo>
                    <a:cubicBezTo>
                      <a:pt x="79" y="88"/>
                      <a:pt x="80" y="87"/>
                      <a:pt x="81" y="85"/>
                    </a:cubicBezTo>
                    <a:cubicBezTo>
                      <a:pt x="84" y="79"/>
                      <a:pt x="89" y="75"/>
                      <a:pt x="96" y="75"/>
                    </a:cubicBezTo>
                    <a:cubicBezTo>
                      <a:pt x="96" y="75"/>
                      <a:pt x="97" y="75"/>
                      <a:pt x="97" y="75"/>
                    </a:cubicBezTo>
                    <a:cubicBezTo>
                      <a:pt x="104" y="76"/>
                      <a:pt x="110" y="80"/>
                      <a:pt x="112" y="86"/>
                    </a:cubicBezTo>
                    <a:cubicBezTo>
                      <a:pt x="113" y="87"/>
                      <a:pt x="113" y="89"/>
                      <a:pt x="114" y="90"/>
                    </a:cubicBezTo>
                    <a:cubicBezTo>
                      <a:pt x="114" y="91"/>
                      <a:pt x="114" y="92"/>
                      <a:pt x="115" y="92"/>
                    </a:cubicBezTo>
                    <a:cubicBezTo>
                      <a:pt x="115" y="92"/>
                      <a:pt x="116" y="91"/>
                      <a:pt x="116" y="90"/>
                    </a:cubicBezTo>
                    <a:cubicBezTo>
                      <a:pt x="117" y="89"/>
                      <a:pt x="117" y="88"/>
                      <a:pt x="118" y="87"/>
                    </a:cubicBezTo>
                    <a:cubicBezTo>
                      <a:pt x="121" y="79"/>
                      <a:pt x="123" y="72"/>
                      <a:pt x="123" y="63"/>
                    </a:cubicBezTo>
                    <a:cubicBezTo>
                      <a:pt x="124" y="31"/>
                      <a:pt x="99" y="3"/>
                      <a:pt x="6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55" name="Freeform 194"/>
              <p:cNvSpPr/>
              <p:nvPr/>
            </p:nvSpPr>
            <p:spPr bwMode="auto">
              <a:xfrm>
                <a:off x="-1455738" y="7662863"/>
                <a:ext cx="179388" cy="131763"/>
              </a:xfrm>
              <a:custGeom>
                <a:avLst/>
                <a:gdLst>
                  <a:gd name="T0" fmla="*/ 31 w 48"/>
                  <a:gd name="T1" fmla="*/ 11 h 35"/>
                  <a:gd name="T2" fmla="*/ 42 w 48"/>
                  <a:gd name="T3" fmla="*/ 3 h 35"/>
                  <a:gd name="T4" fmla="*/ 48 w 48"/>
                  <a:gd name="T5" fmla="*/ 1 h 35"/>
                  <a:gd name="T6" fmla="*/ 28 w 48"/>
                  <a:gd name="T7" fmla="*/ 3 h 35"/>
                  <a:gd name="T8" fmla="*/ 15 w 48"/>
                  <a:gd name="T9" fmla="*/ 13 h 35"/>
                  <a:gd name="T10" fmla="*/ 10 w 48"/>
                  <a:gd name="T11" fmla="*/ 23 h 35"/>
                  <a:gd name="T12" fmla="*/ 0 w 48"/>
                  <a:gd name="T13" fmla="*/ 35 h 35"/>
                  <a:gd name="T14" fmla="*/ 16 w 48"/>
                  <a:gd name="T15" fmla="*/ 28 h 35"/>
                  <a:gd name="T16" fmla="*/ 31 w 4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5">
                    <a:moveTo>
                      <a:pt x="31" y="11"/>
                    </a:moveTo>
                    <a:cubicBezTo>
                      <a:pt x="34" y="7"/>
                      <a:pt x="38" y="5"/>
                      <a:pt x="42" y="3"/>
                    </a:cubicBezTo>
                    <a:cubicBezTo>
                      <a:pt x="43" y="3"/>
                      <a:pt x="46" y="1"/>
                      <a:pt x="48" y="1"/>
                    </a:cubicBezTo>
                    <a:cubicBezTo>
                      <a:pt x="41" y="1"/>
                      <a:pt x="34" y="0"/>
                      <a:pt x="28" y="3"/>
                    </a:cubicBezTo>
                    <a:cubicBezTo>
                      <a:pt x="23" y="5"/>
                      <a:pt x="19" y="9"/>
                      <a:pt x="15" y="13"/>
                    </a:cubicBezTo>
                    <a:cubicBezTo>
                      <a:pt x="13" y="16"/>
                      <a:pt x="11" y="20"/>
                      <a:pt x="10" y="23"/>
                    </a:cubicBezTo>
                    <a:cubicBezTo>
                      <a:pt x="7" y="27"/>
                      <a:pt x="5" y="33"/>
                      <a:pt x="0" y="35"/>
                    </a:cubicBezTo>
                    <a:cubicBezTo>
                      <a:pt x="6" y="34"/>
                      <a:pt x="12" y="31"/>
                      <a:pt x="16" y="28"/>
                    </a:cubicBezTo>
                    <a:cubicBezTo>
                      <a:pt x="22" y="23"/>
                      <a:pt x="26" y="16"/>
                      <a:pt x="3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56" name="Freeform 195"/>
              <p:cNvSpPr/>
              <p:nvPr/>
            </p:nvSpPr>
            <p:spPr bwMode="auto">
              <a:xfrm>
                <a:off x="-1444625" y="7667625"/>
                <a:ext cx="236538" cy="160338"/>
              </a:xfrm>
              <a:custGeom>
                <a:avLst/>
                <a:gdLst>
                  <a:gd name="T0" fmla="*/ 41 w 63"/>
                  <a:gd name="T1" fmla="*/ 5 h 43"/>
                  <a:gd name="T2" fmla="*/ 26 w 63"/>
                  <a:gd name="T3" fmla="*/ 19 h 43"/>
                  <a:gd name="T4" fmla="*/ 14 w 63"/>
                  <a:gd name="T5" fmla="*/ 31 h 43"/>
                  <a:gd name="T6" fmla="*/ 0 w 63"/>
                  <a:gd name="T7" fmla="*/ 36 h 43"/>
                  <a:gd name="T8" fmla="*/ 35 w 63"/>
                  <a:gd name="T9" fmla="*/ 36 h 43"/>
                  <a:gd name="T10" fmla="*/ 53 w 63"/>
                  <a:gd name="T11" fmla="*/ 11 h 43"/>
                  <a:gd name="T12" fmla="*/ 60 w 63"/>
                  <a:gd name="T13" fmla="*/ 3 h 43"/>
                  <a:gd name="T14" fmla="*/ 63 w 63"/>
                  <a:gd name="T15" fmla="*/ 1 h 43"/>
                  <a:gd name="T16" fmla="*/ 41 w 63"/>
                  <a:gd name="T17"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3">
                    <a:moveTo>
                      <a:pt x="41" y="5"/>
                    </a:moveTo>
                    <a:cubicBezTo>
                      <a:pt x="34" y="8"/>
                      <a:pt x="30" y="13"/>
                      <a:pt x="26" y="19"/>
                    </a:cubicBezTo>
                    <a:cubicBezTo>
                      <a:pt x="22" y="23"/>
                      <a:pt x="18" y="28"/>
                      <a:pt x="14" y="31"/>
                    </a:cubicBezTo>
                    <a:cubicBezTo>
                      <a:pt x="10" y="33"/>
                      <a:pt x="5" y="36"/>
                      <a:pt x="0" y="36"/>
                    </a:cubicBezTo>
                    <a:cubicBezTo>
                      <a:pt x="11" y="43"/>
                      <a:pt x="24" y="42"/>
                      <a:pt x="35" y="36"/>
                    </a:cubicBezTo>
                    <a:cubicBezTo>
                      <a:pt x="44" y="30"/>
                      <a:pt x="48" y="20"/>
                      <a:pt x="53" y="11"/>
                    </a:cubicBezTo>
                    <a:cubicBezTo>
                      <a:pt x="55" y="8"/>
                      <a:pt x="57" y="6"/>
                      <a:pt x="60" y="3"/>
                    </a:cubicBezTo>
                    <a:cubicBezTo>
                      <a:pt x="60" y="3"/>
                      <a:pt x="62" y="1"/>
                      <a:pt x="63" y="1"/>
                    </a:cubicBezTo>
                    <a:cubicBezTo>
                      <a:pt x="56" y="0"/>
                      <a:pt x="48" y="1"/>
                      <a:pt x="4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57" name="Freeform 196"/>
              <p:cNvSpPr/>
              <p:nvPr/>
            </p:nvSpPr>
            <p:spPr bwMode="auto">
              <a:xfrm>
                <a:off x="-1455738" y="7532688"/>
                <a:ext cx="153988" cy="107950"/>
              </a:xfrm>
              <a:custGeom>
                <a:avLst/>
                <a:gdLst>
                  <a:gd name="T0" fmla="*/ 13 w 41"/>
                  <a:gd name="T1" fmla="*/ 11 h 29"/>
                  <a:gd name="T2" fmla="*/ 8 w 41"/>
                  <a:gd name="T3" fmla="*/ 19 h 29"/>
                  <a:gd name="T4" fmla="*/ 0 w 41"/>
                  <a:gd name="T5" fmla="*/ 29 h 29"/>
                  <a:gd name="T6" fmla="*/ 14 w 41"/>
                  <a:gd name="T7" fmla="*/ 23 h 29"/>
                  <a:gd name="T8" fmla="*/ 27 w 41"/>
                  <a:gd name="T9" fmla="*/ 9 h 29"/>
                  <a:gd name="T10" fmla="*/ 36 w 41"/>
                  <a:gd name="T11" fmla="*/ 2 h 29"/>
                  <a:gd name="T12" fmla="*/ 41 w 41"/>
                  <a:gd name="T13" fmla="*/ 1 h 29"/>
                  <a:gd name="T14" fmla="*/ 24 w 41"/>
                  <a:gd name="T15" fmla="*/ 2 h 29"/>
                  <a:gd name="T16" fmla="*/ 13 w 41"/>
                  <a:gd name="T17"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
                    <a:moveTo>
                      <a:pt x="13" y="11"/>
                    </a:moveTo>
                    <a:cubicBezTo>
                      <a:pt x="11" y="14"/>
                      <a:pt x="10" y="16"/>
                      <a:pt x="8" y="19"/>
                    </a:cubicBezTo>
                    <a:cubicBezTo>
                      <a:pt x="7" y="23"/>
                      <a:pt x="4" y="28"/>
                      <a:pt x="0" y="29"/>
                    </a:cubicBezTo>
                    <a:cubicBezTo>
                      <a:pt x="5" y="29"/>
                      <a:pt x="10" y="26"/>
                      <a:pt x="14" y="23"/>
                    </a:cubicBezTo>
                    <a:cubicBezTo>
                      <a:pt x="19" y="19"/>
                      <a:pt x="22" y="13"/>
                      <a:pt x="27" y="9"/>
                    </a:cubicBezTo>
                    <a:cubicBezTo>
                      <a:pt x="29" y="6"/>
                      <a:pt x="33" y="4"/>
                      <a:pt x="36" y="2"/>
                    </a:cubicBezTo>
                    <a:cubicBezTo>
                      <a:pt x="37" y="2"/>
                      <a:pt x="40" y="0"/>
                      <a:pt x="41" y="1"/>
                    </a:cubicBezTo>
                    <a:cubicBezTo>
                      <a:pt x="36" y="0"/>
                      <a:pt x="30" y="0"/>
                      <a:pt x="24" y="2"/>
                    </a:cubicBezTo>
                    <a:cubicBezTo>
                      <a:pt x="20" y="4"/>
                      <a:pt x="16" y="7"/>
                      <a:pt x="1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58" name="Freeform 197"/>
              <p:cNvSpPr/>
              <p:nvPr/>
            </p:nvSpPr>
            <p:spPr bwMode="auto">
              <a:xfrm>
                <a:off x="-1444625" y="7535863"/>
                <a:ext cx="203200" cy="134938"/>
              </a:xfrm>
              <a:custGeom>
                <a:avLst/>
                <a:gdLst>
                  <a:gd name="T0" fmla="*/ 51 w 54"/>
                  <a:gd name="T1" fmla="*/ 2 h 36"/>
                  <a:gd name="T2" fmla="*/ 54 w 54"/>
                  <a:gd name="T3" fmla="*/ 0 h 36"/>
                  <a:gd name="T4" fmla="*/ 35 w 54"/>
                  <a:gd name="T5" fmla="*/ 4 h 36"/>
                  <a:gd name="T6" fmla="*/ 22 w 54"/>
                  <a:gd name="T7" fmla="*/ 15 h 36"/>
                  <a:gd name="T8" fmla="*/ 12 w 54"/>
                  <a:gd name="T9" fmla="*/ 26 h 36"/>
                  <a:gd name="T10" fmla="*/ 0 w 54"/>
                  <a:gd name="T11" fmla="*/ 30 h 36"/>
                  <a:gd name="T12" fmla="*/ 30 w 54"/>
                  <a:gd name="T13" fmla="*/ 30 h 36"/>
                  <a:gd name="T14" fmla="*/ 46 w 54"/>
                  <a:gd name="T15" fmla="*/ 9 h 36"/>
                  <a:gd name="T16" fmla="*/ 51 w 54"/>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6">
                    <a:moveTo>
                      <a:pt x="51" y="2"/>
                    </a:moveTo>
                    <a:cubicBezTo>
                      <a:pt x="52" y="2"/>
                      <a:pt x="53" y="0"/>
                      <a:pt x="54" y="0"/>
                    </a:cubicBezTo>
                    <a:cubicBezTo>
                      <a:pt x="48" y="0"/>
                      <a:pt x="41" y="0"/>
                      <a:pt x="35" y="4"/>
                    </a:cubicBezTo>
                    <a:cubicBezTo>
                      <a:pt x="29" y="7"/>
                      <a:pt x="26" y="10"/>
                      <a:pt x="22" y="15"/>
                    </a:cubicBezTo>
                    <a:cubicBezTo>
                      <a:pt x="19" y="19"/>
                      <a:pt x="16" y="23"/>
                      <a:pt x="12" y="26"/>
                    </a:cubicBezTo>
                    <a:cubicBezTo>
                      <a:pt x="9" y="28"/>
                      <a:pt x="4" y="30"/>
                      <a:pt x="0" y="30"/>
                    </a:cubicBezTo>
                    <a:cubicBezTo>
                      <a:pt x="9" y="36"/>
                      <a:pt x="21" y="36"/>
                      <a:pt x="30" y="30"/>
                    </a:cubicBezTo>
                    <a:cubicBezTo>
                      <a:pt x="38" y="25"/>
                      <a:pt x="41" y="17"/>
                      <a:pt x="46" y="9"/>
                    </a:cubicBezTo>
                    <a:cubicBezTo>
                      <a:pt x="47" y="7"/>
                      <a:pt x="49" y="4"/>
                      <a:pt x="5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59" name="Freeform 198"/>
              <p:cNvSpPr/>
              <p:nvPr/>
            </p:nvSpPr>
            <p:spPr bwMode="auto">
              <a:xfrm>
                <a:off x="-1655763" y="7662863"/>
                <a:ext cx="180975" cy="131763"/>
              </a:xfrm>
              <a:custGeom>
                <a:avLst/>
                <a:gdLst>
                  <a:gd name="T0" fmla="*/ 17 w 48"/>
                  <a:gd name="T1" fmla="*/ 11 h 35"/>
                  <a:gd name="T2" fmla="*/ 32 w 48"/>
                  <a:gd name="T3" fmla="*/ 28 h 35"/>
                  <a:gd name="T4" fmla="*/ 48 w 48"/>
                  <a:gd name="T5" fmla="*/ 35 h 35"/>
                  <a:gd name="T6" fmla="*/ 38 w 48"/>
                  <a:gd name="T7" fmla="*/ 23 h 35"/>
                  <a:gd name="T8" fmla="*/ 33 w 48"/>
                  <a:gd name="T9" fmla="*/ 13 h 35"/>
                  <a:gd name="T10" fmla="*/ 20 w 48"/>
                  <a:gd name="T11" fmla="*/ 3 h 35"/>
                  <a:gd name="T12" fmla="*/ 0 w 48"/>
                  <a:gd name="T13" fmla="*/ 1 h 35"/>
                  <a:gd name="T14" fmla="*/ 6 w 48"/>
                  <a:gd name="T15" fmla="*/ 3 h 35"/>
                  <a:gd name="T16" fmla="*/ 17 w 4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5">
                    <a:moveTo>
                      <a:pt x="17" y="11"/>
                    </a:moveTo>
                    <a:cubicBezTo>
                      <a:pt x="22" y="16"/>
                      <a:pt x="26" y="23"/>
                      <a:pt x="32" y="28"/>
                    </a:cubicBezTo>
                    <a:cubicBezTo>
                      <a:pt x="36" y="31"/>
                      <a:pt x="42" y="34"/>
                      <a:pt x="48" y="35"/>
                    </a:cubicBezTo>
                    <a:cubicBezTo>
                      <a:pt x="44" y="33"/>
                      <a:pt x="41" y="27"/>
                      <a:pt x="38" y="23"/>
                    </a:cubicBezTo>
                    <a:cubicBezTo>
                      <a:pt x="37" y="20"/>
                      <a:pt x="35" y="16"/>
                      <a:pt x="33" y="13"/>
                    </a:cubicBezTo>
                    <a:cubicBezTo>
                      <a:pt x="30" y="9"/>
                      <a:pt x="25" y="5"/>
                      <a:pt x="20" y="3"/>
                    </a:cubicBezTo>
                    <a:cubicBezTo>
                      <a:pt x="14" y="0"/>
                      <a:pt x="7" y="1"/>
                      <a:pt x="0" y="1"/>
                    </a:cubicBezTo>
                    <a:cubicBezTo>
                      <a:pt x="2" y="1"/>
                      <a:pt x="5" y="3"/>
                      <a:pt x="6" y="3"/>
                    </a:cubicBezTo>
                    <a:cubicBezTo>
                      <a:pt x="10" y="5"/>
                      <a:pt x="14" y="7"/>
                      <a:pt x="1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60" name="Freeform 199"/>
              <p:cNvSpPr/>
              <p:nvPr/>
            </p:nvSpPr>
            <p:spPr bwMode="auto">
              <a:xfrm>
                <a:off x="-1722438" y="7667625"/>
                <a:ext cx="236538" cy="160338"/>
              </a:xfrm>
              <a:custGeom>
                <a:avLst/>
                <a:gdLst>
                  <a:gd name="T0" fmla="*/ 10 w 63"/>
                  <a:gd name="T1" fmla="*/ 11 h 43"/>
                  <a:gd name="T2" fmla="*/ 28 w 63"/>
                  <a:gd name="T3" fmla="*/ 36 h 43"/>
                  <a:gd name="T4" fmla="*/ 63 w 63"/>
                  <a:gd name="T5" fmla="*/ 36 h 43"/>
                  <a:gd name="T6" fmla="*/ 49 w 63"/>
                  <a:gd name="T7" fmla="*/ 31 h 43"/>
                  <a:gd name="T8" fmla="*/ 37 w 63"/>
                  <a:gd name="T9" fmla="*/ 19 h 43"/>
                  <a:gd name="T10" fmla="*/ 22 w 63"/>
                  <a:gd name="T11" fmla="*/ 5 h 43"/>
                  <a:gd name="T12" fmla="*/ 0 w 63"/>
                  <a:gd name="T13" fmla="*/ 1 h 43"/>
                  <a:gd name="T14" fmla="*/ 3 w 63"/>
                  <a:gd name="T15" fmla="*/ 3 h 43"/>
                  <a:gd name="T16" fmla="*/ 10 w 63"/>
                  <a:gd name="T17"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3">
                    <a:moveTo>
                      <a:pt x="10" y="11"/>
                    </a:moveTo>
                    <a:cubicBezTo>
                      <a:pt x="15" y="20"/>
                      <a:pt x="19" y="30"/>
                      <a:pt x="28" y="36"/>
                    </a:cubicBezTo>
                    <a:cubicBezTo>
                      <a:pt x="39" y="42"/>
                      <a:pt x="52" y="43"/>
                      <a:pt x="63" y="36"/>
                    </a:cubicBezTo>
                    <a:cubicBezTo>
                      <a:pt x="58" y="36"/>
                      <a:pt x="53" y="33"/>
                      <a:pt x="49" y="31"/>
                    </a:cubicBezTo>
                    <a:cubicBezTo>
                      <a:pt x="45" y="28"/>
                      <a:pt x="41" y="23"/>
                      <a:pt x="37" y="19"/>
                    </a:cubicBezTo>
                    <a:cubicBezTo>
                      <a:pt x="33" y="13"/>
                      <a:pt x="29" y="8"/>
                      <a:pt x="22" y="5"/>
                    </a:cubicBezTo>
                    <a:cubicBezTo>
                      <a:pt x="15" y="1"/>
                      <a:pt x="7" y="0"/>
                      <a:pt x="0" y="1"/>
                    </a:cubicBezTo>
                    <a:cubicBezTo>
                      <a:pt x="1" y="1"/>
                      <a:pt x="3" y="3"/>
                      <a:pt x="3" y="3"/>
                    </a:cubicBezTo>
                    <a:cubicBezTo>
                      <a:pt x="6" y="6"/>
                      <a:pt x="8" y="8"/>
                      <a:pt x="1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61" name="Freeform 200"/>
              <p:cNvSpPr/>
              <p:nvPr/>
            </p:nvSpPr>
            <p:spPr bwMode="auto">
              <a:xfrm>
                <a:off x="-1628775" y="7532688"/>
                <a:ext cx="153988" cy="107950"/>
              </a:xfrm>
              <a:custGeom>
                <a:avLst/>
                <a:gdLst>
                  <a:gd name="T0" fmla="*/ 17 w 41"/>
                  <a:gd name="T1" fmla="*/ 2 h 29"/>
                  <a:gd name="T2" fmla="*/ 0 w 41"/>
                  <a:gd name="T3" fmla="*/ 1 h 29"/>
                  <a:gd name="T4" fmla="*/ 5 w 41"/>
                  <a:gd name="T5" fmla="*/ 2 h 29"/>
                  <a:gd name="T6" fmla="*/ 14 w 41"/>
                  <a:gd name="T7" fmla="*/ 9 h 29"/>
                  <a:gd name="T8" fmla="*/ 27 w 41"/>
                  <a:gd name="T9" fmla="*/ 23 h 29"/>
                  <a:gd name="T10" fmla="*/ 41 w 41"/>
                  <a:gd name="T11" fmla="*/ 29 h 29"/>
                  <a:gd name="T12" fmla="*/ 33 w 41"/>
                  <a:gd name="T13" fmla="*/ 19 h 29"/>
                  <a:gd name="T14" fmla="*/ 28 w 41"/>
                  <a:gd name="T15" fmla="*/ 11 h 29"/>
                  <a:gd name="T16" fmla="*/ 17 w 41"/>
                  <a:gd name="T1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
                    <a:moveTo>
                      <a:pt x="17" y="2"/>
                    </a:moveTo>
                    <a:cubicBezTo>
                      <a:pt x="11" y="0"/>
                      <a:pt x="6" y="0"/>
                      <a:pt x="0" y="1"/>
                    </a:cubicBezTo>
                    <a:cubicBezTo>
                      <a:pt x="1" y="0"/>
                      <a:pt x="4" y="2"/>
                      <a:pt x="5" y="2"/>
                    </a:cubicBezTo>
                    <a:cubicBezTo>
                      <a:pt x="8" y="4"/>
                      <a:pt x="12" y="6"/>
                      <a:pt x="14" y="9"/>
                    </a:cubicBezTo>
                    <a:cubicBezTo>
                      <a:pt x="19" y="13"/>
                      <a:pt x="22" y="19"/>
                      <a:pt x="27" y="23"/>
                    </a:cubicBezTo>
                    <a:cubicBezTo>
                      <a:pt x="31" y="26"/>
                      <a:pt x="36" y="29"/>
                      <a:pt x="41" y="29"/>
                    </a:cubicBezTo>
                    <a:cubicBezTo>
                      <a:pt x="37" y="28"/>
                      <a:pt x="34" y="23"/>
                      <a:pt x="33" y="19"/>
                    </a:cubicBezTo>
                    <a:cubicBezTo>
                      <a:pt x="31" y="16"/>
                      <a:pt x="30" y="14"/>
                      <a:pt x="28" y="11"/>
                    </a:cubicBezTo>
                    <a:cubicBezTo>
                      <a:pt x="25" y="7"/>
                      <a:pt x="21" y="4"/>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62" name="Freeform 201"/>
              <p:cNvSpPr/>
              <p:nvPr/>
            </p:nvSpPr>
            <p:spPr bwMode="auto">
              <a:xfrm>
                <a:off x="-1689100" y="7535863"/>
                <a:ext cx="203200" cy="134938"/>
              </a:xfrm>
              <a:custGeom>
                <a:avLst/>
                <a:gdLst>
                  <a:gd name="T0" fmla="*/ 0 w 54"/>
                  <a:gd name="T1" fmla="*/ 0 h 36"/>
                  <a:gd name="T2" fmla="*/ 3 w 54"/>
                  <a:gd name="T3" fmla="*/ 2 h 36"/>
                  <a:gd name="T4" fmla="*/ 9 w 54"/>
                  <a:gd name="T5" fmla="*/ 9 h 36"/>
                  <a:gd name="T6" fmla="*/ 24 w 54"/>
                  <a:gd name="T7" fmla="*/ 30 h 36"/>
                  <a:gd name="T8" fmla="*/ 54 w 54"/>
                  <a:gd name="T9" fmla="*/ 30 h 36"/>
                  <a:gd name="T10" fmla="*/ 42 w 54"/>
                  <a:gd name="T11" fmla="*/ 26 h 36"/>
                  <a:gd name="T12" fmla="*/ 32 w 54"/>
                  <a:gd name="T13" fmla="*/ 15 h 36"/>
                  <a:gd name="T14" fmla="*/ 19 w 54"/>
                  <a:gd name="T15" fmla="*/ 4 h 36"/>
                  <a:gd name="T16" fmla="*/ 0 w 5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6">
                    <a:moveTo>
                      <a:pt x="0" y="0"/>
                    </a:moveTo>
                    <a:cubicBezTo>
                      <a:pt x="1" y="0"/>
                      <a:pt x="2" y="2"/>
                      <a:pt x="3" y="2"/>
                    </a:cubicBezTo>
                    <a:cubicBezTo>
                      <a:pt x="5" y="4"/>
                      <a:pt x="7" y="7"/>
                      <a:pt x="9" y="9"/>
                    </a:cubicBezTo>
                    <a:cubicBezTo>
                      <a:pt x="13" y="17"/>
                      <a:pt x="16" y="25"/>
                      <a:pt x="24" y="30"/>
                    </a:cubicBezTo>
                    <a:cubicBezTo>
                      <a:pt x="33" y="36"/>
                      <a:pt x="45" y="36"/>
                      <a:pt x="54" y="30"/>
                    </a:cubicBezTo>
                    <a:cubicBezTo>
                      <a:pt x="50" y="30"/>
                      <a:pt x="45" y="28"/>
                      <a:pt x="42" y="26"/>
                    </a:cubicBezTo>
                    <a:cubicBezTo>
                      <a:pt x="38" y="23"/>
                      <a:pt x="35" y="19"/>
                      <a:pt x="32" y="15"/>
                    </a:cubicBezTo>
                    <a:cubicBezTo>
                      <a:pt x="28" y="10"/>
                      <a:pt x="25" y="7"/>
                      <a:pt x="19" y="4"/>
                    </a:cubicBezTo>
                    <a:cubicBezTo>
                      <a:pt x="13" y="0"/>
                      <a:pt x="7"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63" name="Freeform 202"/>
              <p:cNvSpPr/>
              <p:nvPr/>
            </p:nvSpPr>
            <p:spPr bwMode="auto">
              <a:xfrm>
                <a:off x="-1466850" y="7437438"/>
                <a:ext cx="82550" cy="173038"/>
              </a:xfrm>
              <a:custGeom>
                <a:avLst/>
                <a:gdLst>
                  <a:gd name="T0" fmla="*/ 14 w 22"/>
                  <a:gd name="T1" fmla="*/ 15 h 46"/>
                  <a:gd name="T2" fmla="*/ 3 w 22"/>
                  <a:gd name="T3" fmla="*/ 31 h 46"/>
                  <a:gd name="T4" fmla="*/ 0 w 22"/>
                  <a:gd name="T5" fmla="*/ 46 h 46"/>
                  <a:gd name="T6" fmla="*/ 8 w 22"/>
                  <a:gd name="T7" fmla="*/ 35 h 46"/>
                  <a:gd name="T8" fmla="*/ 15 w 22"/>
                  <a:gd name="T9" fmla="*/ 29 h 46"/>
                  <a:gd name="T10" fmla="*/ 22 w 22"/>
                  <a:gd name="T11" fmla="*/ 16 h 46"/>
                  <a:gd name="T12" fmla="*/ 19 w 22"/>
                  <a:gd name="T13" fmla="*/ 0 h 46"/>
                  <a:gd name="T14" fmla="*/ 18 w 22"/>
                  <a:gd name="T15" fmla="*/ 5 h 46"/>
                  <a:gd name="T16" fmla="*/ 14 w 22"/>
                  <a:gd name="T17"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46">
                    <a:moveTo>
                      <a:pt x="14" y="15"/>
                    </a:moveTo>
                    <a:cubicBezTo>
                      <a:pt x="11" y="21"/>
                      <a:pt x="6" y="25"/>
                      <a:pt x="3" y="31"/>
                    </a:cubicBezTo>
                    <a:cubicBezTo>
                      <a:pt x="1" y="35"/>
                      <a:pt x="0" y="41"/>
                      <a:pt x="0" y="46"/>
                    </a:cubicBezTo>
                    <a:cubicBezTo>
                      <a:pt x="1" y="42"/>
                      <a:pt x="5" y="38"/>
                      <a:pt x="8" y="35"/>
                    </a:cubicBezTo>
                    <a:cubicBezTo>
                      <a:pt x="10" y="33"/>
                      <a:pt x="13" y="31"/>
                      <a:pt x="15" y="29"/>
                    </a:cubicBezTo>
                    <a:cubicBezTo>
                      <a:pt x="18" y="25"/>
                      <a:pt x="21" y="21"/>
                      <a:pt x="22" y="16"/>
                    </a:cubicBezTo>
                    <a:cubicBezTo>
                      <a:pt x="22" y="11"/>
                      <a:pt x="21" y="5"/>
                      <a:pt x="19" y="0"/>
                    </a:cubicBezTo>
                    <a:cubicBezTo>
                      <a:pt x="20" y="1"/>
                      <a:pt x="19" y="3"/>
                      <a:pt x="18" y="5"/>
                    </a:cubicBezTo>
                    <a:cubicBezTo>
                      <a:pt x="18" y="8"/>
                      <a:pt x="17" y="12"/>
                      <a:pt x="1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64" name="Freeform 203"/>
              <p:cNvSpPr/>
              <p:nvPr/>
            </p:nvSpPr>
            <p:spPr bwMode="auto">
              <a:xfrm>
                <a:off x="-1516063" y="7381875"/>
                <a:ext cx="112713" cy="220663"/>
              </a:xfrm>
              <a:custGeom>
                <a:avLst/>
                <a:gdLst>
                  <a:gd name="T0" fmla="*/ 10 w 30"/>
                  <a:gd name="T1" fmla="*/ 59 h 59"/>
                  <a:gd name="T2" fmla="*/ 12 w 30"/>
                  <a:gd name="T3" fmla="*/ 46 h 59"/>
                  <a:gd name="T4" fmla="*/ 20 w 30"/>
                  <a:gd name="T5" fmla="*/ 34 h 59"/>
                  <a:gd name="T6" fmla="*/ 28 w 30"/>
                  <a:gd name="T7" fmla="*/ 19 h 59"/>
                  <a:gd name="T8" fmla="*/ 27 w 30"/>
                  <a:gd name="T9" fmla="*/ 0 h 59"/>
                  <a:gd name="T10" fmla="*/ 26 w 30"/>
                  <a:gd name="T11" fmla="*/ 3 h 59"/>
                  <a:gd name="T12" fmla="*/ 21 w 30"/>
                  <a:gd name="T13" fmla="*/ 10 h 59"/>
                  <a:gd name="T14" fmla="*/ 3 w 30"/>
                  <a:gd name="T15" fmla="*/ 30 h 59"/>
                  <a:gd name="T16" fmla="*/ 10 w 30"/>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9">
                    <a:moveTo>
                      <a:pt x="10" y="59"/>
                    </a:moveTo>
                    <a:cubicBezTo>
                      <a:pt x="9" y="55"/>
                      <a:pt x="10" y="50"/>
                      <a:pt x="12" y="46"/>
                    </a:cubicBezTo>
                    <a:cubicBezTo>
                      <a:pt x="13" y="42"/>
                      <a:pt x="17" y="38"/>
                      <a:pt x="20" y="34"/>
                    </a:cubicBezTo>
                    <a:cubicBezTo>
                      <a:pt x="24" y="30"/>
                      <a:pt x="27" y="25"/>
                      <a:pt x="28" y="19"/>
                    </a:cubicBezTo>
                    <a:cubicBezTo>
                      <a:pt x="30" y="13"/>
                      <a:pt x="29" y="6"/>
                      <a:pt x="27" y="0"/>
                    </a:cubicBezTo>
                    <a:cubicBezTo>
                      <a:pt x="28" y="0"/>
                      <a:pt x="26" y="2"/>
                      <a:pt x="26" y="3"/>
                    </a:cubicBezTo>
                    <a:cubicBezTo>
                      <a:pt x="25" y="6"/>
                      <a:pt x="23" y="8"/>
                      <a:pt x="21" y="10"/>
                    </a:cubicBezTo>
                    <a:cubicBezTo>
                      <a:pt x="14" y="16"/>
                      <a:pt x="6" y="21"/>
                      <a:pt x="3" y="30"/>
                    </a:cubicBezTo>
                    <a:cubicBezTo>
                      <a:pt x="0" y="40"/>
                      <a:pt x="2" y="51"/>
                      <a:pt x="10"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65" name="Freeform 204"/>
              <p:cNvSpPr>
                <a:spLocks noEditPoints="1"/>
              </p:cNvSpPr>
              <p:nvPr/>
            </p:nvSpPr>
            <p:spPr bwMode="auto">
              <a:xfrm>
                <a:off x="-5208588" y="2486025"/>
                <a:ext cx="269875" cy="212725"/>
              </a:xfrm>
              <a:custGeom>
                <a:avLst/>
                <a:gdLst>
                  <a:gd name="T0" fmla="*/ 65 w 72"/>
                  <a:gd name="T1" fmla="*/ 13 h 57"/>
                  <a:gd name="T2" fmla="*/ 58 w 72"/>
                  <a:gd name="T3" fmla="*/ 13 h 57"/>
                  <a:gd name="T4" fmla="*/ 58 w 72"/>
                  <a:gd name="T5" fmla="*/ 16 h 57"/>
                  <a:gd name="T6" fmla="*/ 66 w 72"/>
                  <a:gd name="T7" fmla="*/ 32 h 57"/>
                  <a:gd name="T8" fmla="*/ 66 w 72"/>
                  <a:gd name="T9" fmla="*/ 40 h 57"/>
                  <a:gd name="T10" fmla="*/ 58 w 72"/>
                  <a:gd name="T11" fmla="*/ 57 h 57"/>
                  <a:gd name="T12" fmla="*/ 72 w 72"/>
                  <a:gd name="T13" fmla="*/ 53 h 57"/>
                  <a:gd name="T14" fmla="*/ 72 w 72"/>
                  <a:gd name="T15" fmla="*/ 20 h 57"/>
                  <a:gd name="T16" fmla="*/ 58 w 72"/>
                  <a:gd name="T17" fmla="*/ 0 h 57"/>
                  <a:gd name="T18" fmla="*/ 36 w 72"/>
                  <a:gd name="T19" fmla="*/ 4 h 57"/>
                  <a:gd name="T20" fmla="*/ 58 w 72"/>
                  <a:gd name="T21" fmla="*/ 13 h 57"/>
                  <a:gd name="T22" fmla="*/ 36 w 72"/>
                  <a:gd name="T23" fmla="*/ 45 h 57"/>
                  <a:gd name="T24" fmla="*/ 55 w 72"/>
                  <a:gd name="T25" fmla="*/ 53 h 57"/>
                  <a:gd name="T26" fmla="*/ 58 w 72"/>
                  <a:gd name="T27" fmla="*/ 57 h 57"/>
                  <a:gd name="T28" fmla="*/ 51 w 72"/>
                  <a:gd name="T29" fmla="*/ 40 h 57"/>
                  <a:gd name="T30" fmla="*/ 58 w 72"/>
                  <a:gd name="T31" fmla="*/ 32 h 57"/>
                  <a:gd name="T32" fmla="*/ 36 w 72"/>
                  <a:gd name="T33" fmla="*/ 16 h 57"/>
                  <a:gd name="T34" fmla="*/ 36 w 72"/>
                  <a:gd name="T35" fmla="*/ 0 h 57"/>
                  <a:gd name="T36" fmla="*/ 14 w 72"/>
                  <a:gd name="T37" fmla="*/ 0 h 57"/>
                  <a:gd name="T38" fmla="*/ 18 w 72"/>
                  <a:gd name="T39" fmla="*/ 4 h 57"/>
                  <a:gd name="T40" fmla="*/ 36 w 72"/>
                  <a:gd name="T41" fmla="*/ 4 h 57"/>
                  <a:gd name="T42" fmla="*/ 14 w 72"/>
                  <a:gd name="T43" fmla="*/ 57 h 57"/>
                  <a:gd name="T44" fmla="*/ 17 w 72"/>
                  <a:gd name="T45" fmla="*/ 53 h 57"/>
                  <a:gd name="T46" fmla="*/ 36 w 72"/>
                  <a:gd name="T47" fmla="*/ 45 h 57"/>
                  <a:gd name="T48" fmla="*/ 14 w 72"/>
                  <a:gd name="T49" fmla="*/ 16 h 57"/>
                  <a:gd name="T50" fmla="*/ 21 w 72"/>
                  <a:gd name="T51" fmla="*/ 32 h 57"/>
                  <a:gd name="T52" fmla="*/ 21 w 72"/>
                  <a:gd name="T53" fmla="*/ 40 h 57"/>
                  <a:gd name="T54" fmla="*/ 14 w 72"/>
                  <a:gd name="T55" fmla="*/ 57 h 57"/>
                  <a:gd name="T56" fmla="*/ 7 w 72"/>
                  <a:gd name="T57" fmla="*/ 13 h 57"/>
                  <a:gd name="T58" fmla="*/ 0 w 72"/>
                  <a:gd name="T59" fmla="*/ 44 h 57"/>
                  <a:gd name="T60" fmla="*/ 0 w 72"/>
                  <a:gd name="T61" fmla="*/ 53 h 57"/>
                  <a:gd name="T62" fmla="*/ 14 w 72"/>
                  <a:gd name="T63" fmla="*/ 57 h 57"/>
                  <a:gd name="T64" fmla="*/ 7 w 72"/>
                  <a:gd name="T65" fmla="*/ 40 h 57"/>
                  <a:gd name="T66" fmla="*/ 14 w 72"/>
                  <a:gd name="T67" fmla="*/ 32 h 57"/>
                  <a:gd name="T68" fmla="*/ 12 w 72"/>
                  <a:gd name="T69" fmla="*/ 16 h 57"/>
                  <a:gd name="T70" fmla="*/ 14 w 72"/>
                  <a:gd name="T7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 h="57">
                    <a:moveTo>
                      <a:pt x="72" y="20"/>
                    </a:moveTo>
                    <a:cubicBezTo>
                      <a:pt x="65" y="13"/>
                      <a:pt x="65" y="13"/>
                      <a:pt x="65" y="13"/>
                    </a:cubicBezTo>
                    <a:cubicBezTo>
                      <a:pt x="58" y="0"/>
                      <a:pt x="58" y="0"/>
                      <a:pt x="58" y="0"/>
                    </a:cubicBezTo>
                    <a:cubicBezTo>
                      <a:pt x="58" y="13"/>
                      <a:pt x="58" y="13"/>
                      <a:pt x="58" y="13"/>
                    </a:cubicBezTo>
                    <a:cubicBezTo>
                      <a:pt x="60" y="16"/>
                      <a:pt x="60" y="16"/>
                      <a:pt x="60" y="16"/>
                    </a:cubicBezTo>
                    <a:cubicBezTo>
                      <a:pt x="58" y="16"/>
                      <a:pt x="58" y="16"/>
                      <a:pt x="58" y="16"/>
                    </a:cubicBezTo>
                    <a:cubicBezTo>
                      <a:pt x="58" y="32"/>
                      <a:pt x="58" y="32"/>
                      <a:pt x="58" y="32"/>
                    </a:cubicBezTo>
                    <a:cubicBezTo>
                      <a:pt x="66" y="32"/>
                      <a:pt x="66" y="32"/>
                      <a:pt x="66" y="32"/>
                    </a:cubicBezTo>
                    <a:cubicBezTo>
                      <a:pt x="66" y="40"/>
                      <a:pt x="66" y="40"/>
                      <a:pt x="66" y="40"/>
                    </a:cubicBezTo>
                    <a:cubicBezTo>
                      <a:pt x="66" y="40"/>
                      <a:pt x="66" y="40"/>
                      <a:pt x="66" y="40"/>
                    </a:cubicBezTo>
                    <a:cubicBezTo>
                      <a:pt x="58" y="40"/>
                      <a:pt x="58" y="40"/>
                      <a:pt x="58" y="40"/>
                    </a:cubicBezTo>
                    <a:cubicBezTo>
                      <a:pt x="58" y="57"/>
                      <a:pt x="58" y="57"/>
                      <a:pt x="58" y="57"/>
                    </a:cubicBezTo>
                    <a:cubicBezTo>
                      <a:pt x="69" y="57"/>
                      <a:pt x="69" y="57"/>
                      <a:pt x="69" y="57"/>
                    </a:cubicBezTo>
                    <a:cubicBezTo>
                      <a:pt x="71" y="57"/>
                      <a:pt x="72" y="55"/>
                      <a:pt x="72" y="53"/>
                    </a:cubicBezTo>
                    <a:cubicBezTo>
                      <a:pt x="72" y="45"/>
                      <a:pt x="72" y="45"/>
                      <a:pt x="72" y="45"/>
                    </a:cubicBezTo>
                    <a:lnTo>
                      <a:pt x="72" y="20"/>
                    </a:lnTo>
                    <a:close/>
                    <a:moveTo>
                      <a:pt x="58" y="0"/>
                    </a:moveTo>
                    <a:cubicBezTo>
                      <a:pt x="58" y="0"/>
                      <a:pt x="58" y="0"/>
                      <a:pt x="58" y="0"/>
                    </a:cubicBezTo>
                    <a:cubicBezTo>
                      <a:pt x="36" y="0"/>
                      <a:pt x="36" y="0"/>
                      <a:pt x="36" y="0"/>
                    </a:cubicBezTo>
                    <a:cubicBezTo>
                      <a:pt x="36" y="4"/>
                      <a:pt x="36" y="4"/>
                      <a:pt x="36" y="4"/>
                    </a:cubicBezTo>
                    <a:cubicBezTo>
                      <a:pt x="54" y="4"/>
                      <a:pt x="54" y="4"/>
                      <a:pt x="54" y="4"/>
                    </a:cubicBezTo>
                    <a:cubicBezTo>
                      <a:pt x="58" y="13"/>
                      <a:pt x="58" y="13"/>
                      <a:pt x="58" y="13"/>
                    </a:cubicBezTo>
                    <a:cubicBezTo>
                      <a:pt x="58" y="0"/>
                      <a:pt x="58" y="0"/>
                      <a:pt x="58" y="0"/>
                    </a:cubicBezTo>
                    <a:close/>
                    <a:moveTo>
                      <a:pt x="36" y="45"/>
                    </a:moveTo>
                    <a:cubicBezTo>
                      <a:pt x="55" y="45"/>
                      <a:pt x="55" y="45"/>
                      <a:pt x="55" y="45"/>
                    </a:cubicBezTo>
                    <a:cubicBezTo>
                      <a:pt x="55" y="53"/>
                      <a:pt x="55" y="53"/>
                      <a:pt x="55" y="53"/>
                    </a:cubicBezTo>
                    <a:cubicBezTo>
                      <a:pt x="55" y="55"/>
                      <a:pt x="56" y="57"/>
                      <a:pt x="58" y="57"/>
                    </a:cubicBezTo>
                    <a:cubicBezTo>
                      <a:pt x="58" y="57"/>
                      <a:pt x="58" y="57"/>
                      <a:pt x="58" y="57"/>
                    </a:cubicBezTo>
                    <a:cubicBezTo>
                      <a:pt x="58" y="40"/>
                      <a:pt x="58" y="40"/>
                      <a:pt x="58" y="40"/>
                    </a:cubicBezTo>
                    <a:cubicBezTo>
                      <a:pt x="51" y="40"/>
                      <a:pt x="51" y="40"/>
                      <a:pt x="51" y="40"/>
                    </a:cubicBezTo>
                    <a:cubicBezTo>
                      <a:pt x="51" y="32"/>
                      <a:pt x="51" y="32"/>
                      <a:pt x="51" y="32"/>
                    </a:cubicBezTo>
                    <a:cubicBezTo>
                      <a:pt x="58" y="32"/>
                      <a:pt x="58" y="32"/>
                      <a:pt x="58" y="32"/>
                    </a:cubicBezTo>
                    <a:cubicBezTo>
                      <a:pt x="58" y="16"/>
                      <a:pt x="58" y="16"/>
                      <a:pt x="58" y="16"/>
                    </a:cubicBezTo>
                    <a:cubicBezTo>
                      <a:pt x="36" y="16"/>
                      <a:pt x="36" y="16"/>
                      <a:pt x="36" y="16"/>
                    </a:cubicBezTo>
                    <a:lnTo>
                      <a:pt x="36" y="45"/>
                    </a:lnTo>
                    <a:close/>
                    <a:moveTo>
                      <a:pt x="36" y="0"/>
                    </a:moveTo>
                    <a:cubicBezTo>
                      <a:pt x="14" y="0"/>
                      <a:pt x="14" y="0"/>
                      <a:pt x="14" y="0"/>
                    </a:cubicBezTo>
                    <a:cubicBezTo>
                      <a:pt x="14" y="0"/>
                      <a:pt x="14" y="0"/>
                      <a:pt x="14" y="0"/>
                    </a:cubicBezTo>
                    <a:cubicBezTo>
                      <a:pt x="14" y="13"/>
                      <a:pt x="14" y="13"/>
                      <a:pt x="14" y="13"/>
                    </a:cubicBezTo>
                    <a:cubicBezTo>
                      <a:pt x="18" y="4"/>
                      <a:pt x="18" y="4"/>
                      <a:pt x="18" y="4"/>
                    </a:cubicBezTo>
                    <a:cubicBezTo>
                      <a:pt x="18" y="4"/>
                      <a:pt x="18" y="4"/>
                      <a:pt x="18" y="4"/>
                    </a:cubicBezTo>
                    <a:cubicBezTo>
                      <a:pt x="36" y="4"/>
                      <a:pt x="36" y="4"/>
                      <a:pt x="36" y="4"/>
                    </a:cubicBezTo>
                    <a:cubicBezTo>
                      <a:pt x="36" y="0"/>
                      <a:pt x="36" y="0"/>
                      <a:pt x="36" y="0"/>
                    </a:cubicBezTo>
                    <a:close/>
                    <a:moveTo>
                      <a:pt x="14" y="57"/>
                    </a:moveTo>
                    <a:cubicBezTo>
                      <a:pt x="14" y="57"/>
                      <a:pt x="14" y="57"/>
                      <a:pt x="14" y="57"/>
                    </a:cubicBezTo>
                    <a:cubicBezTo>
                      <a:pt x="16" y="57"/>
                      <a:pt x="17" y="55"/>
                      <a:pt x="17" y="53"/>
                    </a:cubicBezTo>
                    <a:cubicBezTo>
                      <a:pt x="17" y="45"/>
                      <a:pt x="17" y="45"/>
                      <a:pt x="17" y="45"/>
                    </a:cubicBezTo>
                    <a:cubicBezTo>
                      <a:pt x="36" y="45"/>
                      <a:pt x="36" y="45"/>
                      <a:pt x="36" y="45"/>
                    </a:cubicBezTo>
                    <a:cubicBezTo>
                      <a:pt x="36" y="16"/>
                      <a:pt x="36" y="16"/>
                      <a:pt x="36" y="16"/>
                    </a:cubicBezTo>
                    <a:cubicBezTo>
                      <a:pt x="14" y="16"/>
                      <a:pt x="14" y="16"/>
                      <a:pt x="14" y="16"/>
                    </a:cubicBezTo>
                    <a:cubicBezTo>
                      <a:pt x="14" y="32"/>
                      <a:pt x="14" y="32"/>
                      <a:pt x="14" y="32"/>
                    </a:cubicBezTo>
                    <a:cubicBezTo>
                      <a:pt x="21" y="32"/>
                      <a:pt x="21" y="32"/>
                      <a:pt x="21" y="32"/>
                    </a:cubicBezTo>
                    <a:cubicBezTo>
                      <a:pt x="21" y="40"/>
                      <a:pt x="21" y="40"/>
                      <a:pt x="21" y="40"/>
                    </a:cubicBezTo>
                    <a:cubicBezTo>
                      <a:pt x="21" y="40"/>
                      <a:pt x="21" y="40"/>
                      <a:pt x="21" y="40"/>
                    </a:cubicBezTo>
                    <a:cubicBezTo>
                      <a:pt x="14" y="40"/>
                      <a:pt x="14" y="40"/>
                      <a:pt x="14" y="40"/>
                    </a:cubicBezTo>
                    <a:lnTo>
                      <a:pt x="14" y="57"/>
                    </a:lnTo>
                    <a:close/>
                    <a:moveTo>
                      <a:pt x="14" y="0"/>
                    </a:moveTo>
                    <a:cubicBezTo>
                      <a:pt x="7" y="13"/>
                      <a:pt x="7" y="13"/>
                      <a:pt x="7" y="13"/>
                    </a:cubicBezTo>
                    <a:cubicBezTo>
                      <a:pt x="0" y="20"/>
                      <a:pt x="0" y="20"/>
                      <a:pt x="0" y="20"/>
                    </a:cubicBezTo>
                    <a:cubicBezTo>
                      <a:pt x="0" y="44"/>
                      <a:pt x="0" y="44"/>
                      <a:pt x="0" y="44"/>
                    </a:cubicBezTo>
                    <a:cubicBezTo>
                      <a:pt x="0" y="45"/>
                      <a:pt x="0" y="45"/>
                      <a:pt x="0" y="45"/>
                    </a:cubicBezTo>
                    <a:cubicBezTo>
                      <a:pt x="0" y="53"/>
                      <a:pt x="0" y="53"/>
                      <a:pt x="0" y="53"/>
                    </a:cubicBezTo>
                    <a:cubicBezTo>
                      <a:pt x="0" y="55"/>
                      <a:pt x="2" y="57"/>
                      <a:pt x="3" y="57"/>
                    </a:cubicBezTo>
                    <a:cubicBezTo>
                      <a:pt x="14" y="57"/>
                      <a:pt x="14" y="57"/>
                      <a:pt x="14" y="57"/>
                    </a:cubicBezTo>
                    <a:cubicBezTo>
                      <a:pt x="14" y="40"/>
                      <a:pt x="14" y="40"/>
                      <a:pt x="14" y="40"/>
                    </a:cubicBezTo>
                    <a:cubicBezTo>
                      <a:pt x="7" y="40"/>
                      <a:pt x="7" y="40"/>
                      <a:pt x="7" y="40"/>
                    </a:cubicBezTo>
                    <a:cubicBezTo>
                      <a:pt x="7" y="32"/>
                      <a:pt x="7" y="32"/>
                      <a:pt x="7" y="32"/>
                    </a:cubicBezTo>
                    <a:cubicBezTo>
                      <a:pt x="14" y="32"/>
                      <a:pt x="14" y="32"/>
                      <a:pt x="14" y="32"/>
                    </a:cubicBezTo>
                    <a:cubicBezTo>
                      <a:pt x="14" y="16"/>
                      <a:pt x="14" y="16"/>
                      <a:pt x="14" y="16"/>
                    </a:cubicBezTo>
                    <a:cubicBezTo>
                      <a:pt x="12" y="16"/>
                      <a:pt x="12" y="16"/>
                      <a:pt x="12" y="16"/>
                    </a:cubicBezTo>
                    <a:cubicBezTo>
                      <a:pt x="14" y="13"/>
                      <a:pt x="14" y="13"/>
                      <a:pt x="14" y="13"/>
                    </a:cubicBez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66" name="Freeform 205"/>
              <p:cNvSpPr/>
              <p:nvPr/>
            </p:nvSpPr>
            <p:spPr bwMode="auto">
              <a:xfrm>
                <a:off x="-5395913" y="1295400"/>
                <a:ext cx="112713" cy="77788"/>
              </a:xfrm>
              <a:custGeom>
                <a:avLst/>
                <a:gdLst>
                  <a:gd name="T0" fmla="*/ 19 w 30"/>
                  <a:gd name="T1" fmla="*/ 6 h 21"/>
                  <a:gd name="T2" fmla="*/ 26 w 30"/>
                  <a:gd name="T3" fmla="*/ 2 h 21"/>
                  <a:gd name="T4" fmla="*/ 30 w 30"/>
                  <a:gd name="T5" fmla="*/ 1 h 21"/>
                  <a:gd name="T6" fmla="*/ 18 w 30"/>
                  <a:gd name="T7" fmla="*/ 2 h 21"/>
                  <a:gd name="T8" fmla="*/ 9 w 30"/>
                  <a:gd name="T9" fmla="*/ 8 h 21"/>
                  <a:gd name="T10" fmla="*/ 6 w 30"/>
                  <a:gd name="T11" fmla="*/ 14 h 21"/>
                  <a:gd name="T12" fmla="*/ 0 w 30"/>
                  <a:gd name="T13" fmla="*/ 21 h 21"/>
                  <a:gd name="T14" fmla="*/ 10 w 30"/>
                  <a:gd name="T15" fmla="*/ 17 h 21"/>
                  <a:gd name="T16" fmla="*/ 19 w 30"/>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1">
                    <a:moveTo>
                      <a:pt x="19" y="6"/>
                    </a:moveTo>
                    <a:cubicBezTo>
                      <a:pt x="21" y="4"/>
                      <a:pt x="24" y="3"/>
                      <a:pt x="26" y="2"/>
                    </a:cubicBezTo>
                    <a:cubicBezTo>
                      <a:pt x="27" y="2"/>
                      <a:pt x="29" y="1"/>
                      <a:pt x="30" y="1"/>
                    </a:cubicBezTo>
                    <a:cubicBezTo>
                      <a:pt x="26" y="0"/>
                      <a:pt x="21" y="0"/>
                      <a:pt x="18" y="2"/>
                    </a:cubicBezTo>
                    <a:cubicBezTo>
                      <a:pt x="14" y="3"/>
                      <a:pt x="11" y="5"/>
                      <a:pt x="9" y="8"/>
                    </a:cubicBezTo>
                    <a:cubicBezTo>
                      <a:pt x="8" y="10"/>
                      <a:pt x="7" y="12"/>
                      <a:pt x="6" y="14"/>
                    </a:cubicBezTo>
                    <a:cubicBezTo>
                      <a:pt x="5" y="17"/>
                      <a:pt x="3" y="20"/>
                      <a:pt x="0" y="21"/>
                    </a:cubicBezTo>
                    <a:cubicBezTo>
                      <a:pt x="4" y="21"/>
                      <a:pt x="7" y="19"/>
                      <a:pt x="10" y="17"/>
                    </a:cubicBezTo>
                    <a:cubicBezTo>
                      <a:pt x="14" y="14"/>
                      <a:pt x="16" y="10"/>
                      <a:pt x="1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67" name="Freeform 206"/>
              <p:cNvSpPr/>
              <p:nvPr/>
            </p:nvSpPr>
            <p:spPr bwMode="auto">
              <a:xfrm>
                <a:off x="-5389563" y="1298575"/>
                <a:ext cx="147638" cy="98425"/>
              </a:xfrm>
              <a:custGeom>
                <a:avLst/>
                <a:gdLst>
                  <a:gd name="T0" fmla="*/ 25 w 39"/>
                  <a:gd name="T1" fmla="*/ 3 h 26"/>
                  <a:gd name="T2" fmla="*/ 16 w 39"/>
                  <a:gd name="T3" fmla="*/ 11 h 26"/>
                  <a:gd name="T4" fmla="*/ 8 w 39"/>
                  <a:gd name="T5" fmla="*/ 19 h 26"/>
                  <a:gd name="T6" fmla="*/ 0 w 39"/>
                  <a:gd name="T7" fmla="*/ 22 h 26"/>
                  <a:gd name="T8" fmla="*/ 21 w 39"/>
                  <a:gd name="T9" fmla="*/ 22 h 26"/>
                  <a:gd name="T10" fmla="*/ 33 w 39"/>
                  <a:gd name="T11" fmla="*/ 7 h 26"/>
                  <a:gd name="T12" fmla="*/ 37 w 39"/>
                  <a:gd name="T13" fmla="*/ 2 h 26"/>
                  <a:gd name="T14" fmla="*/ 39 w 39"/>
                  <a:gd name="T15" fmla="*/ 0 h 26"/>
                  <a:gd name="T16" fmla="*/ 25 w 39"/>
                  <a:gd name="T1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6">
                    <a:moveTo>
                      <a:pt x="25" y="3"/>
                    </a:moveTo>
                    <a:cubicBezTo>
                      <a:pt x="21" y="5"/>
                      <a:pt x="19" y="8"/>
                      <a:pt x="16" y="11"/>
                    </a:cubicBezTo>
                    <a:cubicBezTo>
                      <a:pt x="14" y="14"/>
                      <a:pt x="11" y="17"/>
                      <a:pt x="8" y="19"/>
                    </a:cubicBezTo>
                    <a:cubicBezTo>
                      <a:pt x="6" y="20"/>
                      <a:pt x="3" y="22"/>
                      <a:pt x="0" y="22"/>
                    </a:cubicBezTo>
                    <a:cubicBezTo>
                      <a:pt x="7" y="26"/>
                      <a:pt x="15" y="26"/>
                      <a:pt x="21" y="22"/>
                    </a:cubicBezTo>
                    <a:cubicBezTo>
                      <a:pt x="27" y="18"/>
                      <a:pt x="30" y="12"/>
                      <a:pt x="33" y="7"/>
                    </a:cubicBezTo>
                    <a:cubicBezTo>
                      <a:pt x="34" y="5"/>
                      <a:pt x="35" y="3"/>
                      <a:pt x="37" y="2"/>
                    </a:cubicBezTo>
                    <a:cubicBezTo>
                      <a:pt x="37" y="1"/>
                      <a:pt x="39" y="0"/>
                      <a:pt x="39" y="0"/>
                    </a:cubicBezTo>
                    <a:cubicBezTo>
                      <a:pt x="34" y="0"/>
                      <a:pt x="30" y="0"/>
                      <a:pt x="2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68" name="Freeform 207"/>
              <p:cNvSpPr/>
              <p:nvPr/>
            </p:nvSpPr>
            <p:spPr bwMode="auto">
              <a:xfrm>
                <a:off x="-5395913" y="1212850"/>
                <a:ext cx="93663" cy="66675"/>
              </a:xfrm>
              <a:custGeom>
                <a:avLst/>
                <a:gdLst>
                  <a:gd name="T0" fmla="*/ 8 w 25"/>
                  <a:gd name="T1" fmla="*/ 7 h 18"/>
                  <a:gd name="T2" fmla="*/ 5 w 25"/>
                  <a:gd name="T3" fmla="*/ 12 h 18"/>
                  <a:gd name="T4" fmla="*/ 0 w 25"/>
                  <a:gd name="T5" fmla="*/ 18 h 18"/>
                  <a:gd name="T6" fmla="*/ 9 w 25"/>
                  <a:gd name="T7" fmla="*/ 15 h 18"/>
                  <a:gd name="T8" fmla="*/ 17 w 25"/>
                  <a:gd name="T9" fmla="*/ 5 h 18"/>
                  <a:gd name="T10" fmla="*/ 22 w 25"/>
                  <a:gd name="T11" fmla="*/ 2 h 18"/>
                  <a:gd name="T12" fmla="*/ 25 w 25"/>
                  <a:gd name="T13" fmla="*/ 1 h 18"/>
                  <a:gd name="T14" fmla="*/ 15 w 25"/>
                  <a:gd name="T15" fmla="*/ 1 h 18"/>
                  <a:gd name="T16" fmla="*/ 8 w 25"/>
                  <a:gd name="T17"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8">
                    <a:moveTo>
                      <a:pt x="8" y="7"/>
                    </a:moveTo>
                    <a:cubicBezTo>
                      <a:pt x="7" y="9"/>
                      <a:pt x="6" y="10"/>
                      <a:pt x="5" y="12"/>
                    </a:cubicBezTo>
                    <a:cubicBezTo>
                      <a:pt x="4" y="14"/>
                      <a:pt x="3" y="17"/>
                      <a:pt x="0" y="18"/>
                    </a:cubicBezTo>
                    <a:cubicBezTo>
                      <a:pt x="3" y="18"/>
                      <a:pt x="6" y="17"/>
                      <a:pt x="9" y="15"/>
                    </a:cubicBezTo>
                    <a:cubicBezTo>
                      <a:pt x="12" y="12"/>
                      <a:pt x="14" y="8"/>
                      <a:pt x="17" y="5"/>
                    </a:cubicBezTo>
                    <a:cubicBezTo>
                      <a:pt x="18" y="4"/>
                      <a:pt x="20" y="3"/>
                      <a:pt x="22" y="2"/>
                    </a:cubicBezTo>
                    <a:cubicBezTo>
                      <a:pt x="23" y="1"/>
                      <a:pt x="25" y="0"/>
                      <a:pt x="25" y="1"/>
                    </a:cubicBezTo>
                    <a:cubicBezTo>
                      <a:pt x="22" y="0"/>
                      <a:pt x="18" y="0"/>
                      <a:pt x="15" y="1"/>
                    </a:cubicBezTo>
                    <a:cubicBezTo>
                      <a:pt x="12" y="2"/>
                      <a:pt x="10" y="5"/>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69" name="Freeform 208"/>
              <p:cNvSpPr/>
              <p:nvPr/>
            </p:nvSpPr>
            <p:spPr bwMode="auto">
              <a:xfrm>
                <a:off x="-5389563" y="1216025"/>
                <a:ext cx="123825" cy="82550"/>
              </a:xfrm>
              <a:custGeom>
                <a:avLst/>
                <a:gdLst>
                  <a:gd name="T0" fmla="*/ 32 w 33"/>
                  <a:gd name="T1" fmla="*/ 1 h 22"/>
                  <a:gd name="T2" fmla="*/ 33 w 33"/>
                  <a:gd name="T3" fmla="*/ 0 h 22"/>
                  <a:gd name="T4" fmla="*/ 22 w 33"/>
                  <a:gd name="T5" fmla="*/ 2 h 22"/>
                  <a:gd name="T6" fmla="*/ 13 w 33"/>
                  <a:gd name="T7" fmla="*/ 9 h 22"/>
                  <a:gd name="T8" fmla="*/ 7 w 33"/>
                  <a:gd name="T9" fmla="*/ 16 h 22"/>
                  <a:gd name="T10" fmla="*/ 0 w 33"/>
                  <a:gd name="T11" fmla="*/ 19 h 22"/>
                  <a:gd name="T12" fmla="*/ 18 w 33"/>
                  <a:gd name="T13" fmla="*/ 19 h 22"/>
                  <a:gd name="T14" fmla="*/ 28 w 33"/>
                  <a:gd name="T15" fmla="*/ 5 h 22"/>
                  <a:gd name="T16" fmla="*/ 32 w 33"/>
                  <a:gd name="T1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
                    <a:moveTo>
                      <a:pt x="32" y="1"/>
                    </a:moveTo>
                    <a:cubicBezTo>
                      <a:pt x="32" y="1"/>
                      <a:pt x="33" y="0"/>
                      <a:pt x="33" y="0"/>
                    </a:cubicBezTo>
                    <a:cubicBezTo>
                      <a:pt x="29" y="0"/>
                      <a:pt x="25" y="0"/>
                      <a:pt x="22" y="2"/>
                    </a:cubicBezTo>
                    <a:cubicBezTo>
                      <a:pt x="18" y="4"/>
                      <a:pt x="16" y="6"/>
                      <a:pt x="13" y="9"/>
                    </a:cubicBezTo>
                    <a:cubicBezTo>
                      <a:pt x="12" y="12"/>
                      <a:pt x="10" y="14"/>
                      <a:pt x="7" y="16"/>
                    </a:cubicBezTo>
                    <a:cubicBezTo>
                      <a:pt x="5" y="17"/>
                      <a:pt x="2" y="19"/>
                      <a:pt x="0" y="19"/>
                    </a:cubicBezTo>
                    <a:cubicBezTo>
                      <a:pt x="6" y="22"/>
                      <a:pt x="13" y="22"/>
                      <a:pt x="18" y="19"/>
                    </a:cubicBezTo>
                    <a:cubicBezTo>
                      <a:pt x="23" y="16"/>
                      <a:pt x="25" y="10"/>
                      <a:pt x="28" y="5"/>
                    </a:cubicBezTo>
                    <a:cubicBezTo>
                      <a:pt x="29" y="4"/>
                      <a:pt x="30" y="2"/>
                      <a:pt x="3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70" name="Freeform 209"/>
              <p:cNvSpPr/>
              <p:nvPr/>
            </p:nvSpPr>
            <p:spPr bwMode="auto">
              <a:xfrm>
                <a:off x="-5519738" y="1295400"/>
                <a:ext cx="112713" cy="77788"/>
              </a:xfrm>
              <a:custGeom>
                <a:avLst/>
                <a:gdLst>
                  <a:gd name="T0" fmla="*/ 11 w 30"/>
                  <a:gd name="T1" fmla="*/ 6 h 21"/>
                  <a:gd name="T2" fmla="*/ 20 w 30"/>
                  <a:gd name="T3" fmla="*/ 17 h 21"/>
                  <a:gd name="T4" fmla="*/ 30 w 30"/>
                  <a:gd name="T5" fmla="*/ 21 h 21"/>
                  <a:gd name="T6" fmla="*/ 24 w 30"/>
                  <a:gd name="T7" fmla="*/ 14 h 21"/>
                  <a:gd name="T8" fmla="*/ 20 w 30"/>
                  <a:gd name="T9" fmla="*/ 8 h 21"/>
                  <a:gd name="T10" fmla="*/ 12 w 30"/>
                  <a:gd name="T11" fmla="*/ 2 h 21"/>
                  <a:gd name="T12" fmla="*/ 0 w 30"/>
                  <a:gd name="T13" fmla="*/ 1 h 21"/>
                  <a:gd name="T14" fmla="*/ 4 w 30"/>
                  <a:gd name="T15" fmla="*/ 2 h 21"/>
                  <a:gd name="T16" fmla="*/ 11 w 30"/>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1">
                    <a:moveTo>
                      <a:pt x="11" y="6"/>
                    </a:moveTo>
                    <a:cubicBezTo>
                      <a:pt x="14" y="10"/>
                      <a:pt x="16" y="14"/>
                      <a:pt x="20" y="17"/>
                    </a:cubicBezTo>
                    <a:cubicBezTo>
                      <a:pt x="23" y="19"/>
                      <a:pt x="26" y="21"/>
                      <a:pt x="30" y="21"/>
                    </a:cubicBezTo>
                    <a:cubicBezTo>
                      <a:pt x="27" y="20"/>
                      <a:pt x="25" y="17"/>
                      <a:pt x="24" y="14"/>
                    </a:cubicBezTo>
                    <a:cubicBezTo>
                      <a:pt x="23" y="12"/>
                      <a:pt x="22" y="10"/>
                      <a:pt x="20" y="8"/>
                    </a:cubicBezTo>
                    <a:cubicBezTo>
                      <a:pt x="18" y="5"/>
                      <a:pt x="16" y="3"/>
                      <a:pt x="12" y="2"/>
                    </a:cubicBezTo>
                    <a:cubicBezTo>
                      <a:pt x="8" y="0"/>
                      <a:pt x="4" y="0"/>
                      <a:pt x="0" y="1"/>
                    </a:cubicBezTo>
                    <a:cubicBezTo>
                      <a:pt x="1" y="1"/>
                      <a:pt x="3" y="2"/>
                      <a:pt x="4" y="2"/>
                    </a:cubicBezTo>
                    <a:cubicBezTo>
                      <a:pt x="6" y="3"/>
                      <a:pt x="9" y="4"/>
                      <a:pt x="1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71" name="Freeform 210"/>
              <p:cNvSpPr/>
              <p:nvPr/>
            </p:nvSpPr>
            <p:spPr bwMode="auto">
              <a:xfrm>
                <a:off x="-5561013" y="1298575"/>
                <a:ext cx="146050" cy="98425"/>
              </a:xfrm>
              <a:custGeom>
                <a:avLst/>
                <a:gdLst>
                  <a:gd name="T0" fmla="*/ 6 w 39"/>
                  <a:gd name="T1" fmla="*/ 7 h 26"/>
                  <a:gd name="T2" fmla="*/ 17 w 39"/>
                  <a:gd name="T3" fmla="*/ 22 h 26"/>
                  <a:gd name="T4" fmla="*/ 39 w 39"/>
                  <a:gd name="T5" fmla="*/ 22 h 26"/>
                  <a:gd name="T6" fmla="*/ 30 w 39"/>
                  <a:gd name="T7" fmla="*/ 19 h 26"/>
                  <a:gd name="T8" fmla="*/ 23 w 39"/>
                  <a:gd name="T9" fmla="*/ 11 h 26"/>
                  <a:gd name="T10" fmla="*/ 13 w 39"/>
                  <a:gd name="T11" fmla="*/ 3 h 26"/>
                  <a:gd name="T12" fmla="*/ 0 w 39"/>
                  <a:gd name="T13" fmla="*/ 0 h 26"/>
                  <a:gd name="T14" fmla="*/ 2 w 39"/>
                  <a:gd name="T15" fmla="*/ 2 h 26"/>
                  <a:gd name="T16" fmla="*/ 6 w 39"/>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6">
                    <a:moveTo>
                      <a:pt x="6" y="7"/>
                    </a:moveTo>
                    <a:cubicBezTo>
                      <a:pt x="9" y="12"/>
                      <a:pt x="11" y="18"/>
                      <a:pt x="17" y="22"/>
                    </a:cubicBezTo>
                    <a:cubicBezTo>
                      <a:pt x="24" y="26"/>
                      <a:pt x="32" y="26"/>
                      <a:pt x="39" y="22"/>
                    </a:cubicBezTo>
                    <a:cubicBezTo>
                      <a:pt x="36" y="22"/>
                      <a:pt x="33" y="20"/>
                      <a:pt x="30" y="19"/>
                    </a:cubicBezTo>
                    <a:cubicBezTo>
                      <a:pt x="28" y="17"/>
                      <a:pt x="25" y="14"/>
                      <a:pt x="23" y="11"/>
                    </a:cubicBezTo>
                    <a:cubicBezTo>
                      <a:pt x="20" y="8"/>
                      <a:pt x="18" y="5"/>
                      <a:pt x="13" y="3"/>
                    </a:cubicBezTo>
                    <a:cubicBezTo>
                      <a:pt x="9" y="0"/>
                      <a:pt x="4" y="0"/>
                      <a:pt x="0" y="0"/>
                    </a:cubicBezTo>
                    <a:cubicBezTo>
                      <a:pt x="0" y="0"/>
                      <a:pt x="1" y="1"/>
                      <a:pt x="2" y="2"/>
                    </a:cubicBezTo>
                    <a:cubicBezTo>
                      <a:pt x="3" y="3"/>
                      <a:pt x="5" y="5"/>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72" name="Freeform 211"/>
              <p:cNvSpPr/>
              <p:nvPr/>
            </p:nvSpPr>
            <p:spPr bwMode="auto">
              <a:xfrm>
                <a:off x="-5505450" y="1212850"/>
                <a:ext cx="98425" cy="66675"/>
              </a:xfrm>
              <a:custGeom>
                <a:avLst/>
                <a:gdLst>
                  <a:gd name="T0" fmla="*/ 11 w 26"/>
                  <a:gd name="T1" fmla="*/ 1 h 18"/>
                  <a:gd name="T2" fmla="*/ 0 w 26"/>
                  <a:gd name="T3" fmla="*/ 1 h 18"/>
                  <a:gd name="T4" fmla="*/ 3 w 26"/>
                  <a:gd name="T5" fmla="*/ 2 h 18"/>
                  <a:gd name="T6" fmla="*/ 9 w 26"/>
                  <a:gd name="T7" fmla="*/ 5 h 18"/>
                  <a:gd name="T8" fmla="*/ 17 w 26"/>
                  <a:gd name="T9" fmla="*/ 15 h 18"/>
                  <a:gd name="T10" fmla="*/ 26 w 26"/>
                  <a:gd name="T11" fmla="*/ 18 h 18"/>
                  <a:gd name="T12" fmla="*/ 21 w 26"/>
                  <a:gd name="T13" fmla="*/ 12 h 18"/>
                  <a:gd name="T14" fmla="*/ 18 w 26"/>
                  <a:gd name="T15" fmla="*/ 7 h 18"/>
                  <a:gd name="T16" fmla="*/ 11 w 26"/>
                  <a:gd name="T1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8">
                    <a:moveTo>
                      <a:pt x="11" y="1"/>
                    </a:moveTo>
                    <a:cubicBezTo>
                      <a:pt x="7" y="0"/>
                      <a:pt x="4" y="0"/>
                      <a:pt x="0" y="1"/>
                    </a:cubicBezTo>
                    <a:cubicBezTo>
                      <a:pt x="1" y="0"/>
                      <a:pt x="3" y="1"/>
                      <a:pt x="3" y="2"/>
                    </a:cubicBezTo>
                    <a:cubicBezTo>
                      <a:pt x="5" y="3"/>
                      <a:pt x="8" y="4"/>
                      <a:pt x="9" y="5"/>
                    </a:cubicBezTo>
                    <a:cubicBezTo>
                      <a:pt x="12" y="8"/>
                      <a:pt x="14" y="12"/>
                      <a:pt x="17" y="15"/>
                    </a:cubicBezTo>
                    <a:cubicBezTo>
                      <a:pt x="20" y="17"/>
                      <a:pt x="23" y="18"/>
                      <a:pt x="26" y="18"/>
                    </a:cubicBezTo>
                    <a:cubicBezTo>
                      <a:pt x="23" y="17"/>
                      <a:pt x="22" y="14"/>
                      <a:pt x="21" y="12"/>
                    </a:cubicBezTo>
                    <a:cubicBezTo>
                      <a:pt x="20" y="10"/>
                      <a:pt x="19" y="9"/>
                      <a:pt x="18" y="7"/>
                    </a:cubicBezTo>
                    <a:cubicBezTo>
                      <a:pt x="16" y="5"/>
                      <a:pt x="14"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73" name="Freeform 212"/>
              <p:cNvSpPr/>
              <p:nvPr/>
            </p:nvSpPr>
            <p:spPr bwMode="auto">
              <a:xfrm>
                <a:off x="-5543550" y="1216025"/>
                <a:ext cx="128588" cy="82550"/>
              </a:xfrm>
              <a:custGeom>
                <a:avLst/>
                <a:gdLst>
                  <a:gd name="T0" fmla="*/ 0 w 34"/>
                  <a:gd name="T1" fmla="*/ 0 h 22"/>
                  <a:gd name="T2" fmla="*/ 2 w 34"/>
                  <a:gd name="T3" fmla="*/ 1 h 22"/>
                  <a:gd name="T4" fmla="*/ 6 w 34"/>
                  <a:gd name="T5" fmla="*/ 5 h 22"/>
                  <a:gd name="T6" fmla="*/ 16 w 34"/>
                  <a:gd name="T7" fmla="*/ 19 h 22"/>
                  <a:gd name="T8" fmla="*/ 34 w 34"/>
                  <a:gd name="T9" fmla="*/ 19 h 22"/>
                  <a:gd name="T10" fmla="*/ 27 w 34"/>
                  <a:gd name="T11" fmla="*/ 16 h 22"/>
                  <a:gd name="T12" fmla="*/ 20 w 34"/>
                  <a:gd name="T13" fmla="*/ 9 h 22"/>
                  <a:gd name="T14" fmla="*/ 12 w 34"/>
                  <a:gd name="T15" fmla="*/ 2 h 22"/>
                  <a:gd name="T16" fmla="*/ 0 w 34"/>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2">
                    <a:moveTo>
                      <a:pt x="0" y="0"/>
                    </a:moveTo>
                    <a:cubicBezTo>
                      <a:pt x="1" y="0"/>
                      <a:pt x="2" y="1"/>
                      <a:pt x="2" y="1"/>
                    </a:cubicBezTo>
                    <a:cubicBezTo>
                      <a:pt x="4" y="2"/>
                      <a:pt x="5" y="4"/>
                      <a:pt x="6" y="5"/>
                    </a:cubicBezTo>
                    <a:cubicBezTo>
                      <a:pt x="9" y="10"/>
                      <a:pt x="10" y="16"/>
                      <a:pt x="16" y="19"/>
                    </a:cubicBezTo>
                    <a:cubicBezTo>
                      <a:pt x="21" y="22"/>
                      <a:pt x="28" y="22"/>
                      <a:pt x="34" y="19"/>
                    </a:cubicBezTo>
                    <a:cubicBezTo>
                      <a:pt x="31" y="19"/>
                      <a:pt x="29" y="17"/>
                      <a:pt x="27" y="16"/>
                    </a:cubicBezTo>
                    <a:cubicBezTo>
                      <a:pt x="24" y="14"/>
                      <a:pt x="22" y="12"/>
                      <a:pt x="20" y="9"/>
                    </a:cubicBezTo>
                    <a:cubicBezTo>
                      <a:pt x="18" y="6"/>
                      <a:pt x="16" y="4"/>
                      <a:pt x="12" y="2"/>
                    </a:cubicBezTo>
                    <a:cubicBezTo>
                      <a:pt x="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74" name="Freeform 213"/>
              <p:cNvSpPr/>
              <p:nvPr/>
            </p:nvSpPr>
            <p:spPr bwMode="auto">
              <a:xfrm>
                <a:off x="-5403850" y="1152525"/>
                <a:ext cx="52388" cy="109538"/>
              </a:xfrm>
              <a:custGeom>
                <a:avLst/>
                <a:gdLst>
                  <a:gd name="T0" fmla="*/ 9 w 14"/>
                  <a:gd name="T1" fmla="*/ 10 h 29"/>
                  <a:gd name="T2" fmla="*/ 2 w 14"/>
                  <a:gd name="T3" fmla="*/ 20 h 29"/>
                  <a:gd name="T4" fmla="*/ 0 w 14"/>
                  <a:gd name="T5" fmla="*/ 29 h 29"/>
                  <a:gd name="T6" fmla="*/ 5 w 14"/>
                  <a:gd name="T7" fmla="*/ 23 h 29"/>
                  <a:gd name="T8" fmla="*/ 9 w 14"/>
                  <a:gd name="T9" fmla="*/ 19 h 29"/>
                  <a:gd name="T10" fmla="*/ 13 w 14"/>
                  <a:gd name="T11" fmla="*/ 11 h 29"/>
                  <a:gd name="T12" fmla="*/ 12 w 14"/>
                  <a:gd name="T13" fmla="*/ 0 h 29"/>
                  <a:gd name="T14" fmla="*/ 12 w 14"/>
                  <a:gd name="T15" fmla="*/ 4 h 29"/>
                  <a:gd name="T16" fmla="*/ 9 w 14"/>
                  <a:gd name="T17"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9" y="10"/>
                    </a:moveTo>
                    <a:cubicBezTo>
                      <a:pt x="7" y="13"/>
                      <a:pt x="4" y="16"/>
                      <a:pt x="2" y="20"/>
                    </a:cubicBezTo>
                    <a:cubicBezTo>
                      <a:pt x="1" y="23"/>
                      <a:pt x="0" y="26"/>
                      <a:pt x="0" y="29"/>
                    </a:cubicBezTo>
                    <a:cubicBezTo>
                      <a:pt x="0" y="26"/>
                      <a:pt x="3" y="24"/>
                      <a:pt x="5" y="23"/>
                    </a:cubicBezTo>
                    <a:cubicBezTo>
                      <a:pt x="7" y="21"/>
                      <a:pt x="8" y="20"/>
                      <a:pt x="9" y="19"/>
                    </a:cubicBezTo>
                    <a:cubicBezTo>
                      <a:pt x="11" y="16"/>
                      <a:pt x="13" y="14"/>
                      <a:pt x="13" y="11"/>
                    </a:cubicBezTo>
                    <a:cubicBezTo>
                      <a:pt x="14" y="7"/>
                      <a:pt x="13" y="4"/>
                      <a:pt x="12" y="0"/>
                    </a:cubicBezTo>
                    <a:cubicBezTo>
                      <a:pt x="12" y="1"/>
                      <a:pt x="12" y="3"/>
                      <a:pt x="12" y="4"/>
                    </a:cubicBezTo>
                    <a:cubicBezTo>
                      <a:pt x="11" y="6"/>
                      <a:pt x="10" y="8"/>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75" name="Freeform 214"/>
              <p:cNvSpPr/>
              <p:nvPr/>
            </p:nvSpPr>
            <p:spPr bwMode="auto">
              <a:xfrm>
                <a:off x="-5434013" y="1119187"/>
                <a:ext cx="71438" cy="138113"/>
              </a:xfrm>
              <a:custGeom>
                <a:avLst/>
                <a:gdLst>
                  <a:gd name="T0" fmla="*/ 6 w 19"/>
                  <a:gd name="T1" fmla="*/ 37 h 37"/>
                  <a:gd name="T2" fmla="*/ 7 w 19"/>
                  <a:gd name="T3" fmla="*/ 29 h 37"/>
                  <a:gd name="T4" fmla="*/ 12 w 19"/>
                  <a:gd name="T5" fmla="*/ 22 h 37"/>
                  <a:gd name="T6" fmla="*/ 18 w 19"/>
                  <a:gd name="T7" fmla="*/ 12 h 37"/>
                  <a:gd name="T8" fmla="*/ 17 w 19"/>
                  <a:gd name="T9" fmla="*/ 0 h 37"/>
                  <a:gd name="T10" fmla="*/ 16 w 19"/>
                  <a:gd name="T11" fmla="*/ 2 h 37"/>
                  <a:gd name="T12" fmla="*/ 13 w 19"/>
                  <a:gd name="T13" fmla="*/ 6 h 37"/>
                  <a:gd name="T14" fmla="*/ 2 w 19"/>
                  <a:gd name="T15" fmla="*/ 19 h 37"/>
                  <a:gd name="T16" fmla="*/ 6 w 1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7">
                    <a:moveTo>
                      <a:pt x="6" y="37"/>
                    </a:moveTo>
                    <a:cubicBezTo>
                      <a:pt x="6" y="34"/>
                      <a:pt x="6" y="31"/>
                      <a:pt x="7" y="29"/>
                    </a:cubicBezTo>
                    <a:cubicBezTo>
                      <a:pt x="8" y="26"/>
                      <a:pt x="10" y="24"/>
                      <a:pt x="12" y="22"/>
                    </a:cubicBezTo>
                    <a:cubicBezTo>
                      <a:pt x="15" y="19"/>
                      <a:pt x="17" y="16"/>
                      <a:pt x="18" y="12"/>
                    </a:cubicBezTo>
                    <a:cubicBezTo>
                      <a:pt x="19" y="8"/>
                      <a:pt x="18" y="4"/>
                      <a:pt x="17" y="0"/>
                    </a:cubicBezTo>
                    <a:cubicBezTo>
                      <a:pt x="17" y="1"/>
                      <a:pt x="16" y="2"/>
                      <a:pt x="16" y="2"/>
                    </a:cubicBezTo>
                    <a:cubicBezTo>
                      <a:pt x="15" y="4"/>
                      <a:pt x="14" y="5"/>
                      <a:pt x="13" y="6"/>
                    </a:cubicBezTo>
                    <a:cubicBezTo>
                      <a:pt x="9" y="10"/>
                      <a:pt x="4" y="13"/>
                      <a:pt x="2" y="19"/>
                    </a:cubicBezTo>
                    <a:cubicBezTo>
                      <a:pt x="0" y="25"/>
                      <a:pt x="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76" name="Freeform 215"/>
              <p:cNvSpPr>
                <a:spLocks noEditPoints="1"/>
              </p:cNvSpPr>
              <p:nvPr/>
            </p:nvSpPr>
            <p:spPr bwMode="auto">
              <a:xfrm>
                <a:off x="-2192338" y="7464425"/>
                <a:ext cx="206375" cy="206375"/>
              </a:xfrm>
              <a:custGeom>
                <a:avLst/>
                <a:gdLst>
                  <a:gd name="T0" fmla="*/ 41 w 55"/>
                  <a:gd name="T1" fmla="*/ 51 h 55"/>
                  <a:gd name="T2" fmla="*/ 52 w 55"/>
                  <a:gd name="T3" fmla="*/ 41 h 55"/>
                  <a:gd name="T4" fmla="*/ 55 w 55"/>
                  <a:gd name="T5" fmla="*/ 33 h 55"/>
                  <a:gd name="T6" fmla="*/ 55 w 55"/>
                  <a:gd name="T7" fmla="*/ 22 h 55"/>
                  <a:gd name="T8" fmla="*/ 52 w 55"/>
                  <a:gd name="T9" fmla="*/ 14 h 55"/>
                  <a:gd name="T10" fmla="*/ 41 w 55"/>
                  <a:gd name="T11" fmla="*/ 4 h 55"/>
                  <a:gd name="T12" fmla="*/ 38 w 55"/>
                  <a:gd name="T13" fmla="*/ 2 h 55"/>
                  <a:gd name="T14" fmla="*/ 30 w 55"/>
                  <a:gd name="T15" fmla="*/ 0 h 55"/>
                  <a:gd name="T16" fmla="*/ 31 w 55"/>
                  <a:gd name="T17" fmla="*/ 3 h 55"/>
                  <a:gd name="T18" fmla="*/ 34 w 55"/>
                  <a:gd name="T19" fmla="*/ 3 h 55"/>
                  <a:gd name="T20" fmla="*/ 37 w 55"/>
                  <a:gd name="T21" fmla="*/ 4 h 55"/>
                  <a:gd name="T22" fmla="*/ 36 w 55"/>
                  <a:gd name="T23" fmla="*/ 5 h 55"/>
                  <a:gd name="T24" fmla="*/ 32 w 55"/>
                  <a:gd name="T25" fmla="*/ 6 h 55"/>
                  <a:gd name="T26" fmla="*/ 33 w 55"/>
                  <a:gd name="T27" fmla="*/ 9 h 55"/>
                  <a:gd name="T28" fmla="*/ 35 w 55"/>
                  <a:gd name="T29" fmla="*/ 11 h 55"/>
                  <a:gd name="T30" fmla="*/ 39 w 55"/>
                  <a:gd name="T31" fmla="*/ 6 h 55"/>
                  <a:gd name="T32" fmla="*/ 42 w 55"/>
                  <a:gd name="T33" fmla="*/ 7 h 55"/>
                  <a:gd name="T34" fmla="*/ 44 w 55"/>
                  <a:gd name="T35" fmla="*/ 8 h 55"/>
                  <a:gd name="T36" fmla="*/ 46 w 55"/>
                  <a:gd name="T37" fmla="*/ 12 h 55"/>
                  <a:gd name="T38" fmla="*/ 45 w 55"/>
                  <a:gd name="T39" fmla="*/ 13 h 55"/>
                  <a:gd name="T40" fmla="*/ 43 w 55"/>
                  <a:gd name="T41" fmla="*/ 12 h 55"/>
                  <a:gd name="T42" fmla="*/ 40 w 55"/>
                  <a:gd name="T43" fmla="*/ 13 h 55"/>
                  <a:gd name="T44" fmla="*/ 42 w 55"/>
                  <a:gd name="T45" fmla="*/ 14 h 55"/>
                  <a:gd name="T46" fmla="*/ 37 w 55"/>
                  <a:gd name="T47" fmla="*/ 16 h 55"/>
                  <a:gd name="T48" fmla="*/ 34 w 55"/>
                  <a:gd name="T49" fmla="*/ 18 h 55"/>
                  <a:gd name="T50" fmla="*/ 30 w 55"/>
                  <a:gd name="T51" fmla="*/ 21 h 55"/>
                  <a:gd name="T52" fmla="*/ 32 w 55"/>
                  <a:gd name="T53" fmla="*/ 33 h 55"/>
                  <a:gd name="T54" fmla="*/ 35 w 55"/>
                  <a:gd name="T55" fmla="*/ 34 h 55"/>
                  <a:gd name="T56" fmla="*/ 38 w 55"/>
                  <a:gd name="T57" fmla="*/ 35 h 55"/>
                  <a:gd name="T58" fmla="*/ 43 w 55"/>
                  <a:gd name="T59" fmla="*/ 37 h 55"/>
                  <a:gd name="T60" fmla="*/ 46 w 55"/>
                  <a:gd name="T61" fmla="*/ 40 h 55"/>
                  <a:gd name="T62" fmla="*/ 50 w 55"/>
                  <a:gd name="T63" fmla="*/ 41 h 55"/>
                  <a:gd name="T64" fmla="*/ 32 w 55"/>
                  <a:gd name="T65" fmla="*/ 48 h 55"/>
                  <a:gd name="T66" fmla="*/ 1 w 55"/>
                  <a:gd name="T67" fmla="*/ 24 h 55"/>
                  <a:gd name="T68" fmla="*/ 1 w 55"/>
                  <a:gd name="T69" fmla="*/ 35 h 55"/>
                  <a:gd name="T70" fmla="*/ 6 w 55"/>
                  <a:gd name="T71" fmla="*/ 45 h 55"/>
                  <a:gd name="T72" fmla="*/ 18 w 55"/>
                  <a:gd name="T73" fmla="*/ 53 h 55"/>
                  <a:gd name="T74" fmla="*/ 28 w 55"/>
                  <a:gd name="T75" fmla="*/ 44 h 55"/>
                  <a:gd name="T76" fmla="*/ 27 w 55"/>
                  <a:gd name="T77" fmla="*/ 39 h 55"/>
                  <a:gd name="T78" fmla="*/ 29 w 55"/>
                  <a:gd name="T79" fmla="*/ 35 h 55"/>
                  <a:gd name="T80" fmla="*/ 25 w 55"/>
                  <a:gd name="T81" fmla="*/ 34 h 55"/>
                  <a:gd name="T82" fmla="*/ 22 w 55"/>
                  <a:gd name="T83" fmla="*/ 32 h 55"/>
                  <a:gd name="T84" fmla="*/ 16 w 55"/>
                  <a:gd name="T85" fmla="*/ 29 h 55"/>
                  <a:gd name="T86" fmla="*/ 14 w 55"/>
                  <a:gd name="T87" fmla="*/ 25 h 55"/>
                  <a:gd name="T88" fmla="*/ 12 w 55"/>
                  <a:gd name="T89" fmla="*/ 24 h 55"/>
                  <a:gd name="T90" fmla="*/ 12 w 55"/>
                  <a:gd name="T91" fmla="*/ 25 h 55"/>
                  <a:gd name="T92" fmla="*/ 10 w 55"/>
                  <a:gd name="T93" fmla="*/ 21 h 55"/>
                  <a:gd name="T94" fmla="*/ 10 w 55"/>
                  <a:gd name="T95" fmla="*/ 16 h 55"/>
                  <a:gd name="T96" fmla="*/ 12 w 55"/>
                  <a:gd name="T97" fmla="*/ 11 h 55"/>
                  <a:gd name="T98" fmla="*/ 12 w 55"/>
                  <a:gd name="T99" fmla="*/ 8 h 55"/>
                  <a:gd name="T100" fmla="*/ 25 w 55"/>
                  <a:gd name="T101" fmla="*/ 2 h 55"/>
                  <a:gd name="T102" fmla="*/ 30 w 55"/>
                  <a:gd name="T103" fmla="*/ 0 h 55"/>
                  <a:gd name="T104" fmla="*/ 17 w 55"/>
                  <a:gd name="T105" fmla="*/ 2 h 55"/>
                  <a:gd name="T106" fmla="*/ 8 w 55"/>
                  <a:gd name="T107" fmla="*/ 8 h 55"/>
                  <a:gd name="T108" fmla="*/ 2 w 55"/>
                  <a:gd name="T109" fmla="*/ 18 h 55"/>
                  <a:gd name="T110" fmla="*/ 29 w 55"/>
                  <a:gd name="T111" fmla="*/ 35 h 55"/>
                  <a:gd name="T112" fmla="*/ 26 w 55"/>
                  <a:gd name="T113" fmla="*/ 31 h 55"/>
                  <a:gd name="T114" fmla="*/ 25 w 55"/>
                  <a:gd name="T115" fmla="*/ 28 h 55"/>
                  <a:gd name="T116" fmla="*/ 20 w 55"/>
                  <a:gd name="T117" fmla="*/ 29 h 55"/>
                  <a:gd name="T118" fmla="*/ 22 w 55"/>
                  <a:gd name="T119" fmla="*/ 23 h 55"/>
                  <a:gd name="T120" fmla="*/ 27 w 55"/>
                  <a:gd name="T121" fmla="*/ 23 h 55"/>
                  <a:gd name="T122" fmla="*/ 29 w 55"/>
                  <a:gd name="T123"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 h="55">
                    <a:moveTo>
                      <a:pt x="30" y="55"/>
                    </a:moveTo>
                    <a:cubicBezTo>
                      <a:pt x="31" y="55"/>
                      <a:pt x="33" y="55"/>
                      <a:pt x="34" y="54"/>
                    </a:cubicBezTo>
                    <a:cubicBezTo>
                      <a:pt x="35" y="54"/>
                      <a:pt x="36" y="54"/>
                      <a:pt x="37" y="54"/>
                    </a:cubicBezTo>
                    <a:cubicBezTo>
                      <a:pt x="37" y="54"/>
                      <a:pt x="37" y="53"/>
                      <a:pt x="38" y="53"/>
                    </a:cubicBezTo>
                    <a:cubicBezTo>
                      <a:pt x="39" y="53"/>
                      <a:pt x="39" y="53"/>
                      <a:pt x="40" y="52"/>
                    </a:cubicBezTo>
                    <a:cubicBezTo>
                      <a:pt x="41" y="52"/>
                      <a:pt x="41" y="52"/>
                      <a:pt x="41" y="51"/>
                    </a:cubicBezTo>
                    <a:cubicBezTo>
                      <a:pt x="43" y="50"/>
                      <a:pt x="45" y="49"/>
                      <a:pt x="46" y="48"/>
                    </a:cubicBezTo>
                    <a:cubicBezTo>
                      <a:pt x="47" y="48"/>
                      <a:pt x="47" y="47"/>
                      <a:pt x="47" y="47"/>
                    </a:cubicBezTo>
                    <a:cubicBezTo>
                      <a:pt x="47" y="47"/>
                      <a:pt x="48" y="46"/>
                      <a:pt x="48" y="46"/>
                    </a:cubicBezTo>
                    <a:cubicBezTo>
                      <a:pt x="49" y="46"/>
                      <a:pt x="49" y="45"/>
                      <a:pt x="49" y="45"/>
                    </a:cubicBezTo>
                    <a:cubicBezTo>
                      <a:pt x="50" y="44"/>
                      <a:pt x="51" y="43"/>
                      <a:pt x="51" y="42"/>
                    </a:cubicBezTo>
                    <a:cubicBezTo>
                      <a:pt x="51" y="42"/>
                      <a:pt x="51" y="42"/>
                      <a:pt x="52" y="41"/>
                    </a:cubicBezTo>
                    <a:cubicBezTo>
                      <a:pt x="52" y="41"/>
                      <a:pt x="52" y="41"/>
                      <a:pt x="52" y="40"/>
                    </a:cubicBezTo>
                    <a:cubicBezTo>
                      <a:pt x="52" y="40"/>
                      <a:pt x="52" y="40"/>
                      <a:pt x="53" y="40"/>
                    </a:cubicBezTo>
                    <a:cubicBezTo>
                      <a:pt x="53" y="39"/>
                      <a:pt x="53" y="39"/>
                      <a:pt x="53" y="38"/>
                    </a:cubicBezTo>
                    <a:cubicBezTo>
                      <a:pt x="53" y="38"/>
                      <a:pt x="53" y="38"/>
                      <a:pt x="54" y="37"/>
                    </a:cubicBezTo>
                    <a:cubicBezTo>
                      <a:pt x="54" y="36"/>
                      <a:pt x="54" y="35"/>
                      <a:pt x="54" y="35"/>
                    </a:cubicBezTo>
                    <a:cubicBezTo>
                      <a:pt x="54" y="34"/>
                      <a:pt x="55" y="34"/>
                      <a:pt x="55" y="33"/>
                    </a:cubicBezTo>
                    <a:cubicBezTo>
                      <a:pt x="55" y="33"/>
                      <a:pt x="55" y="32"/>
                      <a:pt x="55" y="32"/>
                    </a:cubicBezTo>
                    <a:cubicBezTo>
                      <a:pt x="55" y="31"/>
                      <a:pt x="55" y="31"/>
                      <a:pt x="55" y="30"/>
                    </a:cubicBezTo>
                    <a:cubicBezTo>
                      <a:pt x="55" y="30"/>
                      <a:pt x="55" y="29"/>
                      <a:pt x="55" y="28"/>
                    </a:cubicBezTo>
                    <a:cubicBezTo>
                      <a:pt x="55" y="27"/>
                      <a:pt x="55" y="26"/>
                      <a:pt x="55" y="25"/>
                    </a:cubicBezTo>
                    <a:cubicBezTo>
                      <a:pt x="55" y="24"/>
                      <a:pt x="55" y="24"/>
                      <a:pt x="55" y="24"/>
                    </a:cubicBezTo>
                    <a:cubicBezTo>
                      <a:pt x="55" y="23"/>
                      <a:pt x="55" y="23"/>
                      <a:pt x="55" y="22"/>
                    </a:cubicBezTo>
                    <a:cubicBezTo>
                      <a:pt x="55" y="22"/>
                      <a:pt x="54" y="21"/>
                      <a:pt x="54" y="21"/>
                    </a:cubicBezTo>
                    <a:cubicBezTo>
                      <a:pt x="54" y="20"/>
                      <a:pt x="54" y="19"/>
                      <a:pt x="54" y="18"/>
                    </a:cubicBezTo>
                    <a:cubicBezTo>
                      <a:pt x="53" y="18"/>
                      <a:pt x="53" y="18"/>
                      <a:pt x="53" y="18"/>
                    </a:cubicBezTo>
                    <a:cubicBezTo>
                      <a:pt x="53" y="17"/>
                      <a:pt x="53" y="16"/>
                      <a:pt x="53" y="16"/>
                    </a:cubicBezTo>
                    <a:cubicBezTo>
                      <a:pt x="52" y="16"/>
                      <a:pt x="52" y="15"/>
                      <a:pt x="52" y="15"/>
                    </a:cubicBezTo>
                    <a:cubicBezTo>
                      <a:pt x="52" y="15"/>
                      <a:pt x="52" y="14"/>
                      <a:pt x="52" y="14"/>
                    </a:cubicBezTo>
                    <a:cubicBezTo>
                      <a:pt x="51" y="13"/>
                      <a:pt x="50" y="12"/>
                      <a:pt x="49" y="11"/>
                    </a:cubicBezTo>
                    <a:cubicBezTo>
                      <a:pt x="49" y="10"/>
                      <a:pt x="49" y="10"/>
                      <a:pt x="48" y="9"/>
                    </a:cubicBezTo>
                    <a:cubicBezTo>
                      <a:pt x="48" y="9"/>
                      <a:pt x="47" y="9"/>
                      <a:pt x="47" y="8"/>
                    </a:cubicBezTo>
                    <a:cubicBezTo>
                      <a:pt x="47" y="8"/>
                      <a:pt x="47" y="8"/>
                      <a:pt x="46" y="7"/>
                    </a:cubicBezTo>
                    <a:cubicBezTo>
                      <a:pt x="46" y="7"/>
                      <a:pt x="45" y="6"/>
                      <a:pt x="44" y="6"/>
                    </a:cubicBezTo>
                    <a:cubicBezTo>
                      <a:pt x="43" y="5"/>
                      <a:pt x="42" y="4"/>
                      <a:pt x="41" y="4"/>
                    </a:cubicBezTo>
                    <a:cubicBezTo>
                      <a:pt x="41" y="4"/>
                      <a:pt x="41" y="3"/>
                      <a:pt x="40" y="3"/>
                    </a:cubicBezTo>
                    <a:cubicBezTo>
                      <a:pt x="40" y="3"/>
                      <a:pt x="40" y="3"/>
                      <a:pt x="40" y="3"/>
                    </a:cubicBezTo>
                    <a:cubicBezTo>
                      <a:pt x="40" y="3"/>
                      <a:pt x="39" y="3"/>
                      <a:pt x="39" y="3"/>
                    </a:cubicBezTo>
                    <a:cubicBezTo>
                      <a:pt x="39" y="3"/>
                      <a:pt x="39" y="3"/>
                      <a:pt x="39" y="3"/>
                    </a:cubicBezTo>
                    <a:cubicBezTo>
                      <a:pt x="38" y="2"/>
                      <a:pt x="38" y="2"/>
                      <a:pt x="38" y="2"/>
                    </a:cubicBezTo>
                    <a:cubicBezTo>
                      <a:pt x="38" y="2"/>
                      <a:pt x="38" y="2"/>
                      <a:pt x="38" y="2"/>
                    </a:cubicBezTo>
                    <a:cubicBezTo>
                      <a:pt x="37" y="2"/>
                      <a:pt x="37" y="2"/>
                      <a:pt x="37" y="2"/>
                    </a:cubicBezTo>
                    <a:cubicBezTo>
                      <a:pt x="37" y="2"/>
                      <a:pt x="37" y="2"/>
                      <a:pt x="37" y="2"/>
                    </a:cubicBezTo>
                    <a:cubicBezTo>
                      <a:pt x="36" y="1"/>
                      <a:pt x="35" y="1"/>
                      <a:pt x="34" y="1"/>
                    </a:cubicBezTo>
                    <a:cubicBezTo>
                      <a:pt x="34" y="1"/>
                      <a:pt x="34" y="1"/>
                      <a:pt x="33" y="1"/>
                    </a:cubicBezTo>
                    <a:cubicBezTo>
                      <a:pt x="33" y="1"/>
                      <a:pt x="33" y="1"/>
                      <a:pt x="33" y="1"/>
                    </a:cubicBezTo>
                    <a:cubicBezTo>
                      <a:pt x="32" y="1"/>
                      <a:pt x="31" y="0"/>
                      <a:pt x="30" y="0"/>
                    </a:cubicBezTo>
                    <a:cubicBezTo>
                      <a:pt x="30" y="2"/>
                      <a:pt x="30" y="2"/>
                      <a:pt x="30" y="2"/>
                    </a:cubicBezTo>
                    <a:cubicBezTo>
                      <a:pt x="31" y="2"/>
                      <a:pt x="32" y="2"/>
                      <a:pt x="33" y="2"/>
                    </a:cubicBezTo>
                    <a:cubicBezTo>
                      <a:pt x="33" y="2"/>
                      <a:pt x="33" y="2"/>
                      <a:pt x="32" y="2"/>
                    </a:cubicBezTo>
                    <a:cubicBezTo>
                      <a:pt x="32" y="3"/>
                      <a:pt x="32" y="3"/>
                      <a:pt x="32" y="3"/>
                    </a:cubicBezTo>
                    <a:cubicBezTo>
                      <a:pt x="32" y="3"/>
                      <a:pt x="31" y="3"/>
                      <a:pt x="31" y="3"/>
                    </a:cubicBezTo>
                    <a:cubicBezTo>
                      <a:pt x="31" y="3"/>
                      <a:pt x="31" y="3"/>
                      <a:pt x="31" y="3"/>
                    </a:cubicBezTo>
                    <a:cubicBezTo>
                      <a:pt x="31" y="3"/>
                      <a:pt x="32" y="3"/>
                      <a:pt x="32" y="3"/>
                    </a:cubicBezTo>
                    <a:cubicBezTo>
                      <a:pt x="33" y="3"/>
                      <a:pt x="33" y="3"/>
                      <a:pt x="33" y="3"/>
                    </a:cubicBezTo>
                    <a:cubicBezTo>
                      <a:pt x="33" y="3"/>
                      <a:pt x="33" y="3"/>
                      <a:pt x="34" y="3"/>
                    </a:cubicBezTo>
                    <a:cubicBezTo>
                      <a:pt x="34" y="3"/>
                      <a:pt x="34" y="2"/>
                      <a:pt x="34" y="2"/>
                    </a:cubicBezTo>
                    <a:cubicBezTo>
                      <a:pt x="34" y="2"/>
                      <a:pt x="34" y="3"/>
                      <a:pt x="35" y="3"/>
                    </a:cubicBezTo>
                    <a:cubicBezTo>
                      <a:pt x="35" y="3"/>
                      <a:pt x="34" y="3"/>
                      <a:pt x="34" y="3"/>
                    </a:cubicBezTo>
                    <a:cubicBezTo>
                      <a:pt x="34" y="3"/>
                      <a:pt x="35" y="3"/>
                      <a:pt x="35" y="3"/>
                    </a:cubicBezTo>
                    <a:cubicBezTo>
                      <a:pt x="35" y="3"/>
                      <a:pt x="35" y="3"/>
                      <a:pt x="35" y="3"/>
                    </a:cubicBezTo>
                    <a:cubicBezTo>
                      <a:pt x="36" y="3"/>
                      <a:pt x="36" y="3"/>
                      <a:pt x="37" y="3"/>
                    </a:cubicBezTo>
                    <a:cubicBezTo>
                      <a:pt x="37" y="3"/>
                      <a:pt x="38" y="4"/>
                      <a:pt x="38" y="4"/>
                    </a:cubicBezTo>
                    <a:cubicBezTo>
                      <a:pt x="38" y="4"/>
                      <a:pt x="38" y="4"/>
                      <a:pt x="38" y="4"/>
                    </a:cubicBezTo>
                    <a:cubicBezTo>
                      <a:pt x="38" y="4"/>
                      <a:pt x="38" y="4"/>
                      <a:pt x="37" y="4"/>
                    </a:cubicBezTo>
                    <a:cubicBezTo>
                      <a:pt x="37" y="4"/>
                      <a:pt x="38" y="4"/>
                      <a:pt x="38" y="4"/>
                    </a:cubicBezTo>
                    <a:cubicBezTo>
                      <a:pt x="38" y="5"/>
                      <a:pt x="38" y="5"/>
                      <a:pt x="38" y="5"/>
                    </a:cubicBezTo>
                    <a:cubicBezTo>
                      <a:pt x="38" y="6"/>
                      <a:pt x="38" y="5"/>
                      <a:pt x="37" y="5"/>
                    </a:cubicBezTo>
                    <a:cubicBezTo>
                      <a:pt x="37" y="5"/>
                      <a:pt x="36" y="6"/>
                      <a:pt x="36" y="5"/>
                    </a:cubicBezTo>
                    <a:cubicBezTo>
                      <a:pt x="36" y="5"/>
                      <a:pt x="37" y="5"/>
                      <a:pt x="37" y="4"/>
                    </a:cubicBezTo>
                    <a:cubicBezTo>
                      <a:pt x="37" y="4"/>
                      <a:pt x="37" y="4"/>
                      <a:pt x="36" y="5"/>
                    </a:cubicBezTo>
                    <a:cubicBezTo>
                      <a:pt x="36" y="5"/>
                      <a:pt x="36" y="5"/>
                      <a:pt x="36" y="5"/>
                    </a:cubicBezTo>
                    <a:cubicBezTo>
                      <a:pt x="36" y="5"/>
                      <a:pt x="36" y="5"/>
                      <a:pt x="35" y="5"/>
                    </a:cubicBezTo>
                    <a:cubicBezTo>
                      <a:pt x="35" y="5"/>
                      <a:pt x="35" y="5"/>
                      <a:pt x="35" y="5"/>
                    </a:cubicBezTo>
                    <a:cubicBezTo>
                      <a:pt x="34" y="5"/>
                      <a:pt x="34" y="5"/>
                      <a:pt x="34" y="6"/>
                    </a:cubicBezTo>
                    <a:cubicBezTo>
                      <a:pt x="34" y="6"/>
                      <a:pt x="34" y="6"/>
                      <a:pt x="33" y="6"/>
                    </a:cubicBezTo>
                    <a:cubicBezTo>
                      <a:pt x="33" y="6"/>
                      <a:pt x="33" y="6"/>
                      <a:pt x="32" y="6"/>
                    </a:cubicBezTo>
                    <a:cubicBezTo>
                      <a:pt x="32" y="6"/>
                      <a:pt x="31" y="7"/>
                      <a:pt x="31" y="7"/>
                    </a:cubicBezTo>
                    <a:cubicBezTo>
                      <a:pt x="31" y="7"/>
                      <a:pt x="31" y="7"/>
                      <a:pt x="31" y="7"/>
                    </a:cubicBezTo>
                    <a:cubicBezTo>
                      <a:pt x="31" y="8"/>
                      <a:pt x="31" y="8"/>
                      <a:pt x="31" y="8"/>
                    </a:cubicBezTo>
                    <a:cubicBezTo>
                      <a:pt x="31" y="8"/>
                      <a:pt x="31" y="8"/>
                      <a:pt x="31" y="8"/>
                    </a:cubicBezTo>
                    <a:cubicBezTo>
                      <a:pt x="31" y="8"/>
                      <a:pt x="31" y="8"/>
                      <a:pt x="32" y="8"/>
                    </a:cubicBezTo>
                    <a:cubicBezTo>
                      <a:pt x="32" y="8"/>
                      <a:pt x="32" y="9"/>
                      <a:pt x="33" y="9"/>
                    </a:cubicBezTo>
                    <a:cubicBezTo>
                      <a:pt x="33" y="9"/>
                      <a:pt x="33" y="9"/>
                      <a:pt x="34" y="9"/>
                    </a:cubicBezTo>
                    <a:cubicBezTo>
                      <a:pt x="34" y="9"/>
                      <a:pt x="35" y="9"/>
                      <a:pt x="35" y="10"/>
                    </a:cubicBezTo>
                    <a:cubicBezTo>
                      <a:pt x="35" y="10"/>
                      <a:pt x="34" y="10"/>
                      <a:pt x="34" y="10"/>
                    </a:cubicBezTo>
                    <a:cubicBezTo>
                      <a:pt x="34" y="10"/>
                      <a:pt x="34" y="11"/>
                      <a:pt x="34" y="11"/>
                    </a:cubicBezTo>
                    <a:cubicBezTo>
                      <a:pt x="34" y="11"/>
                      <a:pt x="34" y="11"/>
                      <a:pt x="35" y="11"/>
                    </a:cubicBezTo>
                    <a:cubicBezTo>
                      <a:pt x="35" y="11"/>
                      <a:pt x="35" y="11"/>
                      <a:pt x="35" y="11"/>
                    </a:cubicBezTo>
                    <a:cubicBezTo>
                      <a:pt x="36" y="10"/>
                      <a:pt x="35" y="10"/>
                      <a:pt x="36" y="10"/>
                    </a:cubicBezTo>
                    <a:cubicBezTo>
                      <a:pt x="37" y="10"/>
                      <a:pt x="38" y="9"/>
                      <a:pt x="38" y="8"/>
                    </a:cubicBezTo>
                    <a:cubicBezTo>
                      <a:pt x="38" y="8"/>
                      <a:pt x="38" y="7"/>
                      <a:pt x="38" y="7"/>
                    </a:cubicBezTo>
                    <a:cubicBezTo>
                      <a:pt x="38" y="7"/>
                      <a:pt x="39" y="7"/>
                      <a:pt x="38" y="7"/>
                    </a:cubicBezTo>
                    <a:cubicBezTo>
                      <a:pt x="39" y="6"/>
                      <a:pt x="39" y="6"/>
                      <a:pt x="39" y="6"/>
                    </a:cubicBezTo>
                    <a:cubicBezTo>
                      <a:pt x="39" y="6"/>
                      <a:pt x="39" y="6"/>
                      <a:pt x="39" y="6"/>
                    </a:cubicBezTo>
                    <a:cubicBezTo>
                      <a:pt x="39" y="6"/>
                      <a:pt x="39" y="6"/>
                      <a:pt x="39" y="6"/>
                    </a:cubicBezTo>
                    <a:cubicBezTo>
                      <a:pt x="39" y="6"/>
                      <a:pt x="40" y="6"/>
                      <a:pt x="40" y="6"/>
                    </a:cubicBezTo>
                    <a:cubicBezTo>
                      <a:pt x="40" y="6"/>
                      <a:pt x="40" y="6"/>
                      <a:pt x="40" y="6"/>
                    </a:cubicBezTo>
                    <a:cubicBezTo>
                      <a:pt x="41" y="6"/>
                      <a:pt x="41" y="6"/>
                      <a:pt x="41" y="6"/>
                    </a:cubicBezTo>
                    <a:cubicBezTo>
                      <a:pt x="41" y="6"/>
                      <a:pt x="41" y="6"/>
                      <a:pt x="42" y="6"/>
                    </a:cubicBezTo>
                    <a:cubicBezTo>
                      <a:pt x="42" y="6"/>
                      <a:pt x="42" y="6"/>
                      <a:pt x="42" y="7"/>
                    </a:cubicBezTo>
                    <a:cubicBezTo>
                      <a:pt x="42" y="7"/>
                      <a:pt x="42" y="7"/>
                      <a:pt x="42" y="7"/>
                    </a:cubicBezTo>
                    <a:cubicBezTo>
                      <a:pt x="42" y="7"/>
                      <a:pt x="42" y="7"/>
                      <a:pt x="42" y="7"/>
                    </a:cubicBezTo>
                    <a:cubicBezTo>
                      <a:pt x="42" y="8"/>
                      <a:pt x="42" y="8"/>
                      <a:pt x="42" y="8"/>
                    </a:cubicBezTo>
                    <a:cubicBezTo>
                      <a:pt x="42" y="8"/>
                      <a:pt x="43" y="8"/>
                      <a:pt x="43" y="8"/>
                    </a:cubicBezTo>
                    <a:cubicBezTo>
                      <a:pt x="43" y="7"/>
                      <a:pt x="43" y="7"/>
                      <a:pt x="44" y="7"/>
                    </a:cubicBezTo>
                    <a:cubicBezTo>
                      <a:pt x="44" y="7"/>
                      <a:pt x="44" y="8"/>
                      <a:pt x="44" y="8"/>
                    </a:cubicBezTo>
                    <a:cubicBezTo>
                      <a:pt x="44" y="8"/>
                      <a:pt x="44" y="8"/>
                      <a:pt x="44" y="8"/>
                    </a:cubicBezTo>
                    <a:cubicBezTo>
                      <a:pt x="45" y="8"/>
                      <a:pt x="44" y="9"/>
                      <a:pt x="44" y="9"/>
                    </a:cubicBezTo>
                    <a:cubicBezTo>
                      <a:pt x="44" y="9"/>
                      <a:pt x="45" y="9"/>
                      <a:pt x="45" y="10"/>
                    </a:cubicBezTo>
                    <a:cubicBezTo>
                      <a:pt x="46" y="10"/>
                      <a:pt x="46" y="10"/>
                      <a:pt x="46" y="10"/>
                    </a:cubicBezTo>
                    <a:cubicBezTo>
                      <a:pt x="46" y="10"/>
                      <a:pt x="46" y="10"/>
                      <a:pt x="46" y="10"/>
                    </a:cubicBezTo>
                    <a:cubicBezTo>
                      <a:pt x="46" y="11"/>
                      <a:pt x="46" y="11"/>
                      <a:pt x="46" y="12"/>
                    </a:cubicBezTo>
                    <a:cubicBezTo>
                      <a:pt x="45" y="12"/>
                      <a:pt x="45" y="12"/>
                      <a:pt x="45" y="12"/>
                    </a:cubicBezTo>
                    <a:cubicBezTo>
                      <a:pt x="45" y="13"/>
                      <a:pt x="46" y="12"/>
                      <a:pt x="46" y="13"/>
                    </a:cubicBezTo>
                    <a:cubicBezTo>
                      <a:pt x="46" y="13"/>
                      <a:pt x="46" y="13"/>
                      <a:pt x="46" y="13"/>
                    </a:cubicBezTo>
                    <a:cubicBezTo>
                      <a:pt x="46" y="13"/>
                      <a:pt x="46" y="14"/>
                      <a:pt x="46" y="14"/>
                    </a:cubicBezTo>
                    <a:cubicBezTo>
                      <a:pt x="46" y="14"/>
                      <a:pt x="46" y="14"/>
                      <a:pt x="45" y="14"/>
                    </a:cubicBezTo>
                    <a:cubicBezTo>
                      <a:pt x="45" y="13"/>
                      <a:pt x="45" y="14"/>
                      <a:pt x="45" y="13"/>
                    </a:cubicBezTo>
                    <a:cubicBezTo>
                      <a:pt x="45" y="13"/>
                      <a:pt x="44" y="13"/>
                      <a:pt x="44" y="13"/>
                    </a:cubicBezTo>
                    <a:cubicBezTo>
                      <a:pt x="44" y="13"/>
                      <a:pt x="44" y="13"/>
                      <a:pt x="43" y="13"/>
                    </a:cubicBezTo>
                    <a:cubicBezTo>
                      <a:pt x="44" y="13"/>
                      <a:pt x="44" y="12"/>
                      <a:pt x="45" y="12"/>
                    </a:cubicBezTo>
                    <a:cubicBezTo>
                      <a:pt x="45" y="12"/>
                      <a:pt x="45" y="12"/>
                      <a:pt x="45" y="11"/>
                    </a:cubicBezTo>
                    <a:cubicBezTo>
                      <a:pt x="45" y="11"/>
                      <a:pt x="44" y="11"/>
                      <a:pt x="44" y="12"/>
                    </a:cubicBezTo>
                    <a:cubicBezTo>
                      <a:pt x="44" y="12"/>
                      <a:pt x="44" y="12"/>
                      <a:pt x="43" y="12"/>
                    </a:cubicBezTo>
                    <a:cubicBezTo>
                      <a:pt x="43" y="12"/>
                      <a:pt x="42" y="12"/>
                      <a:pt x="42" y="12"/>
                    </a:cubicBezTo>
                    <a:cubicBezTo>
                      <a:pt x="42" y="12"/>
                      <a:pt x="42" y="12"/>
                      <a:pt x="42" y="13"/>
                    </a:cubicBezTo>
                    <a:cubicBezTo>
                      <a:pt x="42" y="13"/>
                      <a:pt x="42" y="13"/>
                      <a:pt x="42" y="13"/>
                    </a:cubicBezTo>
                    <a:cubicBezTo>
                      <a:pt x="42" y="12"/>
                      <a:pt x="42" y="12"/>
                      <a:pt x="42" y="12"/>
                    </a:cubicBezTo>
                    <a:cubicBezTo>
                      <a:pt x="41" y="12"/>
                      <a:pt x="41" y="12"/>
                      <a:pt x="41" y="12"/>
                    </a:cubicBezTo>
                    <a:cubicBezTo>
                      <a:pt x="40" y="12"/>
                      <a:pt x="40" y="12"/>
                      <a:pt x="40" y="13"/>
                    </a:cubicBezTo>
                    <a:cubicBezTo>
                      <a:pt x="40" y="13"/>
                      <a:pt x="41" y="12"/>
                      <a:pt x="41" y="13"/>
                    </a:cubicBezTo>
                    <a:cubicBezTo>
                      <a:pt x="41" y="13"/>
                      <a:pt x="40" y="13"/>
                      <a:pt x="40" y="14"/>
                    </a:cubicBezTo>
                    <a:cubicBezTo>
                      <a:pt x="40" y="14"/>
                      <a:pt x="41" y="14"/>
                      <a:pt x="41" y="14"/>
                    </a:cubicBezTo>
                    <a:cubicBezTo>
                      <a:pt x="41" y="14"/>
                      <a:pt x="41" y="14"/>
                      <a:pt x="41" y="14"/>
                    </a:cubicBezTo>
                    <a:cubicBezTo>
                      <a:pt x="41" y="14"/>
                      <a:pt x="41" y="14"/>
                      <a:pt x="42" y="14"/>
                    </a:cubicBezTo>
                    <a:cubicBezTo>
                      <a:pt x="42" y="14"/>
                      <a:pt x="42" y="14"/>
                      <a:pt x="42" y="14"/>
                    </a:cubicBezTo>
                    <a:cubicBezTo>
                      <a:pt x="43" y="14"/>
                      <a:pt x="42" y="15"/>
                      <a:pt x="42" y="15"/>
                    </a:cubicBezTo>
                    <a:cubicBezTo>
                      <a:pt x="41" y="15"/>
                      <a:pt x="40" y="15"/>
                      <a:pt x="40" y="15"/>
                    </a:cubicBezTo>
                    <a:cubicBezTo>
                      <a:pt x="40" y="15"/>
                      <a:pt x="39" y="16"/>
                      <a:pt x="39" y="15"/>
                    </a:cubicBezTo>
                    <a:cubicBezTo>
                      <a:pt x="39" y="15"/>
                      <a:pt x="39" y="15"/>
                      <a:pt x="40" y="15"/>
                    </a:cubicBezTo>
                    <a:cubicBezTo>
                      <a:pt x="39" y="15"/>
                      <a:pt x="39" y="15"/>
                      <a:pt x="38" y="15"/>
                    </a:cubicBezTo>
                    <a:cubicBezTo>
                      <a:pt x="38" y="15"/>
                      <a:pt x="37" y="15"/>
                      <a:pt x="37" y="16"/>
                    </a:cubicBezTo>
                    <a:cubicBezTo>
                      <a:pt x="36" y="16"/>
                      <a:pt x="37" y="17"/>
                      <a:pt x="36" y="17"/>
                    </a:cubicBezTo>
                    <a:cubicBezTo>
                      <a:pt x="36" y="17"/>
                      <a:pt x="36" y="17"/>
                      <a:pt x="36" y="17"/>
                    </a:cubicBezTo>
                    <a:cubicBezTo>
                      <a:pt x="36" y="17"/>
                      <a:pt x="35" y="17"/>
                      <a:pt x="35" y="17"/>
                    </a:cubicBezTo>
                    <a:cubicBezTo>
                      <a:pt x="35" y="17"/>
                      <a:pt x="35" y="17"/>
                      <a:pt x="35" y="17"/>
                    </a:cubicBezTo>
                    <a:cubicBezTo>
                      <a:pt x="34" y="17"/>
                      <a:pt x="34" y="18"/>
                      <a:pt x="34" y="18"/>
                    </a:cubicBezTo>
                    <a:cubicBezTo>
                      <a:pt x="34" y="18"/>
                      <a:pt x="34" y="18"/>
                      <a:pt x="34" y="18"/>
                    </a:cubicBezTo>
                    <a:cubicBezTo>
                      <a:pt x="34" y="18"/>
                      <a:pt x="33" y="19"/>
                      <a:pt x="33" y="19"/>
                    </a:cubicBezTo>
                    <a:cubicBezTo>
                      <a:pt x="33" y="19"/>
                      <a:pt x="33" y="18"/>
                      <a:pt x="33" y="19"/>
                    </a:cubicBezTo>
                    <a:cubicBezTo>
                      <a:pt x="33" y="19"/>
                      <a:pt x="33" y="19"/>
                      <a:pt x="33" y="20"/>
                    </a:cubicBezTo>
                    <a:cubicBezTo>
                      <a:pt x="32" y="20"/>
                      <a:pt x="32" y="20"/>
                      <a:pt x="32" y="21"/>
                    </a:cubicBezTo>
                    <a:cubicBezTo>
                      <a:pt x="31" y="21"/>
                      <a:pt x="31" y="21"/>
                      <a:pt x="31" y="21"/>
                    </a:cubicBezTo>
                    <a:cubicBezTo>
                      <a:pt x="31" y="21"/>
                      <a:pt x="30" y="21"/>
                      <a:pt x="30" y="21"/>
                    </a:cubicBezTo>
                    <a:cubicBezTo>
                      <a:pt x="30" y="21"/>
                      <a:pt x="30" y="22"/>
                      <a:pt x="30" y="22"/>
                    </a:cubicBezTo>
                    <a:cubicBezTo>
                      <a:pt x="30" y="34"/>
                      <a:pt x="30" y="34"/>
                      <a:pt x="30" y="34"/>
                    </a:cubicBezTo>
                    <a:cubicBezTo>
                      <a:pt x="30" y="34"/>
                      <a:pt x="30" y="34"/>
                      <a:pt x="30" y="34"/>
                    </a:cubicBezTo>
                    <a:cubicBezTo>
                      <a:pt x="30" y="34"/>
                      <a:pt x="30" y="33"/>
                      <a:pt x="31" y="33"/>
                    </a:cubicBezTo>
                    <a:cubicBezTo>
                      <a:pt x="31" y="33"/>
                      <a:pt x="31" y="33"/>
                      <a:pt x="32" y="33"/>
                    </a:cubicBezTo>
                    <a:cubicBezTo>
                      <a:pt x="32" y="33"/>
                      <a:pt x="32" y="33"/>
                      <a:pt x="32" y="33"/>
                    </a:cubicBezTo>
                    <a:cubicBezTo>
                      <a:pt x="32" y="33"/>
                      <a:pt x="32" y="32"/>
                      <a:pt x="32" y="33"/>
                    </a:cubicBezTo>
                    <a:cubicBezTo>
                      <a:pt x="33" y="33"/>
                      <a:pt x="32" y="33"/>
                      <a:pt x="32" y="33"/>
                    </a:cubicBezTo>
                    <a:cubicBezTo>
                      <a:pt x="33" y="33"/>
                      <a:pt x="33" y="33"/>
                      <a:pt x="33" y="33"/>
                    </a:cubicBezTo>
                    <a:cubicBezTo>
                      <a:pt x="33" y="33"/>
                      <a:pt x="34" y="33"/>
                      <a:pt x="34" y="33"/>
                    </a:cubicBezTo>
                    <a:cubicBezTo>
                      <a:pt x="34" y="33"/>
                      <a:pt x="34" y="33"/>
                      <a:pt x="34" y="34"/>
                    </a:cubicBezTo>
                    <a:cubicBezTo>
                      <a:pt x="35" y="34"/>
                      <a:pt x="35" y="33"/>
                      <a:pt x="35" y="34"/>
                    </a:cubicBezTo>
                    <a:cubicBezTo>
                      <a:pt x="35" y="34"/>
                      <a:pt x="36" y="34"/>
                      <a:pt x="36" y="34"/>
                    </a:cubicBezTo>
                    <a:cubicBezTo>
                      <a:pt x="36" y="34"/>
                      <a:pt x="36" y="33"/>
                      <a:pt x="36" y="33"/>
                    </a:cubicBezTo>
                    <a:cubicBezTo>
                      <a:pt x="37" y="33"/>
                      <a:pt x="37" y="34"/>
                      <a:pt x="37" y="34"/>
                    </a:cubicBezTo>
                    <a:cubicBezTo>
                      <a:pt x="38" y="34"/>
                      <a:pt x="38" y="34"/>
                      <a:pt x="38" y="34"/>
                    </a:cubicBezTo>
                    <a:cubicBezTo>
                      <a:pt x="38" y="34"/>
                      <a:pt x="38" y="34"/>
                      <a:pt x="38" y="34"/>
                    </a:cubicBezTo>
                    <a:cubicBezTo>
                      <a:pt x="38" y="34"/>
                      <a:pt x="38" y="34"/>
                      <a:pt x="38" y="35"/>
                    </a:cubicBezTo>
                    <a:cubicBezTo>
                      <a:pt x="38" y="35"/>
                      <a:pt x="39" y="35"/>
                      <a:pt x="39" y="35"/>
                    </a:cubicBezTo>
                    <a:cubicBezTo>
                      <a:pt x="39" y="35"/>
                      <a:pt x="39" y="35"/>
                      <a:pt x="39" y="35"/>
                    </a:cubicBezTo>
                    <a:cubicBezTo>
                      <a:pt x="40" y="36"/>
                      <a:pt x="40" y="36"/>
                      <a:pt x="40" y="36"/>
                    </a:cubicBezTo>
                    <a:cubicBezTo>
                      <a:pt x="41" y="36"/>
                      <a:pt x="41" y="36"/>
                      <a:pt x="41" y="36"/>
                    </a:cubicBezTo>
                    <a:cubicBezTo>
                      <a:pt x="42" y="36"/>
                      <a:pt x="42" y="36"/>
                      <a:pt x="43" y="37"/>
                    </a:cubicBezTo>
                    <a:cubicBezTo>
                      <a:pt x="43" y="37"/>
                      <a:pt x="43" y="37"/>
                      <a:pt x="43" y="37"/>
                    </a:cubicBezTo>
                    <a:cubicBezTo>
                      <a:pt x="43" y="37"/>
                      <a:pt x="43" y="38"/>
                      <a:pt x="43" y="38"/>
                    </a:cubicBezTo>
                    <a:cubicBezTo>
                      <a:pt x="43" y="38"/>
                      <a:pt x="44" y="38"/>
                      <a:pt x="44" y="39"/>
                    </a:cubicBezTo>
                    <a:cubicBezTo>
                      <a:pt x="44" y="39"/>
                      <a:pt x="44" y="39"/>
                      <a:pt x="44" y="39"/>
                    </a:cubicBezTo>
                    <a:cubicBezTo>
                      <a:pt x="44" y="39"/>
                      <a:pt x="45" y="40"/>
                      <a:pt x="45" y="40"/>
                    </a:cubicBezTo>
                    <a:cubicBezTo>
                      <a:pt x="45" y="40"/>
                      <a:pt x="45" y="40"/>
                      <a:pt x="45" y="40"/>
                    </a:cubicBezTo>
                    <a:cubicBezTo>
                      <a:pt x="45" y="40"/>
                      <a:pt x="46" y="40"/>
                      <a:pt x="46" y="40"/>
                    </a:cubicBezTo>
                    <a:cubicBezTo>
                      <a:pt x="46" y="40"/>
                      <a:pt x="46" y="40"/>
                      <a:pt x="47" y="40"/>
                    </a:cubicBezTo>
                    <a:cubicBezTo>
                      <a:pt x="47" y="40"/>
                      <a:pt x="47" y="41"/>
                      <a:pt x="47" y="41"/>
                    </a:cubicBezTo>
                    <a:cubicBezTo>
                      <a:pt x="47" y="41"/>
                      <a:pt x="47" y="41"/>
                      <a:pt x="47" y="41"/>
                    </a:cubicBezTo>
                    <a:cubicBezTo>
                      <a:pt x="48" y="41"/>
                      <a:pt x="48" y="41"/>
                      <a:pt x="48" y="41"/>
                    </a:cubicBezTo>
                    <a:cubicBezTo>
                      <a:pt x="49" y="41"/>
                      <a:pt x="49" y="41"/>
                      <a:pt x="49" y="41"/>
                    </a:cubicBezTo>
                    <a:cubicBezTo>
                      <a:pt x="49" y="41"/>
                      <a:pt x="50" y="41"/>
                      <a:pt x="50" y="41"/>
                    </a:cubicBezTo>
                    <a:cubicBezTo>
                      <a:pt x="46" y="47"/>
                      <a:pt x="41" y="51"/>
                      <a:pt x="34" y="53"/>
                    </a:cubicBezTo>
                    <a:cubicBezTo>
                      <a:pt x="34" y="53"/>
                      <a:pt x="34" y="52"/>
                      <a:pt x="34" y="52"/>
                    </a:cubicBezTo>
                    <a:cubicBezTo>
                      <a:pt x="34" y="52"/>
                      <a:pt x="34" y="51"/>
                      <a:pt x="34" y="51"/>
                    </a:cubicBezTo>
                    <a:cubicBezTo>
                      <a:pt x="34" y="50"/>
                      <a:pt x="34" y="50"/>
                      <a:pt x="33" y="49"/>
                    </a:cubicBezTo>
                    <a:cubicBezTo>
                      <a:pt x="33" y="49"/>
                      <a:pt x="33" y="49"/>
                      <a:pt x="32" y="49"/>
                    </a:cubicBezTo>
                    <a:cubicBezTo>
                      <a:pt x="32" y="48"/>
                      <a:pt x="32" y="48"/>
                      <a:pt x="32" y="48"/>
                    </a:cubicBezTo>
                    <a:cubicBezTo>
                      <a:pt x="31" y="48"/>
                      <a:pt x="30" y="48"/>
                      <a:pt x="30" y="47"/>
                    </a:cubicBezTo>
                    <a:cubicBezTo>
                      <a:pt x="30" y="47"/>
                      <a:pt x="30" y="47"/>
                      <a:pt x="30" y="47"/>
                    </a:cubicBezTo>
                    <a:cubicBezTo>
                      <a:pt x="30" y="46"/>
                      <a:pt x="30" y="46"/>
                      <a:pt x="30" y="46"/>
                    </a:cubicBezTo>
                    <a:lnTo>
                      <a:pt x="30" y="55"/>
                    </a:lnTo>
                    <a:close/>
                    <a:moveTo>
                      <a:pt x="1" y="22"/>
                    </a:moveTo>
                    <a:cubicBezTo>
                      <a:pt x="1" y="23"/>
                      <a:pt x="1" y="23"/>
                      <a:pt x="1" y="24"/>
                    </a:cubicBezTo>
                    <a:cubicBezTo>
                      <a:pt x="1" y="24"/>
                      <a:pt x="1" y="24"/>
                      <a:pt x="1" y="25"/>
                    </a:cubicBezTo>
                    <a:cubicBezTo>
                      <a:pt x="0" y="26"/>
                      <a:pt x="0" y="27"/>
                      <a:pt x="0" y="28"/>
                    </a:cubicBezTo>
                    <a:cubicBezTo>
                      <a:pt x="0" y="29"/>
                      <a:pt x="0" y="30"/>
                      <a:pt x="1" y="30"/>
                    </a:cubicBezTo>
                    <a:cubicBezTo>
                      <a:pt x="1" y="31"/>
                      <a:pt x="1" y="31"/>
                      <a:pt x="1" y="32"/>
                    </a:cubicBezTo>
                    <a:cubicBezTo>
                      <a:pt x="1" y="32"/>
                      <a:pt x="1" y="33"/>
                      <a:pt x="1" y="33"/>
                    </a:cubicBezTo>
                    <a:cubicBezTo>
                      <a:pt x="1" y="34"/>
                      <a:pt x="1" y="34"/>
                      <a:pt x="1" y="35"/>
                    </a:cubicBezTo>
                    <a:cubicBezTo>
                      <a:pt x="1" y="35"/>
                      <a:pt x="2" y="36"/>
                      <a:pt x="2" y="37"/>
                    </a:cubicBezTo>
                    <a:cubicBezTo>
                      <a:pt x="2" y="38"/>
                      <a:pt x="2" y="38"/>
                      <a:pt x="3" y="38"/>
                    </a:cubicBezTo>
                    <a:cubicBezTo>
                      <a:pt x="3" y="39"/>
                      <a:pt x="3" y="39"/>
                      <a:pt x="3" y="40"/>
                    </a:cubicBezTo>
                    <a:cubicBezTo>
                      <a:pt x="3" y="40"/>
                      <a:pt x="3" y="40"/>
                      <a:pt x="3" y="40"/>
                    </a:cubicBezTo>
                    <a:cubicBezTo>
                      <a:pt x="4" y="41"/>
                      <a:pt x="4" y="41"/>
                      <a:pt x="4" y="41"/>
                    </a:cubicBezTo>
                    <a:cubicBezTo>
                      <a:pt x="5" y="42"/>
                      <a:pt x="5" y="44"/>
                      <a:pt x="6" y="45"/>
                    </a:cubicBezTo>
                    <a:cubicBezTo>
                      <a:pt x="7" y="45"/>
                      <a:pt x="7" y="46"/>
                      <a:pt x="7" y="46"/>
                    </a:cubicBezTo>
                    <a:cubicBezTo>
                      <a:pt x="8" y="46"/>
                      <a:pt x="8" y="47"/>
                      <a:pt x="8" y="47"/>
                    </a:cubicBezTo>
                    <a:cubicBezTo>
                      <a:pt x="9" y="47"/>
                      <a:pt x="9" y="48"/>
                      <a:pt x="9" y="48"/>
                    </a:cubicBezTo>
                    <a:cubicBezTo>
                      <a:pt x="11" y="49"/>
                      <a:pt x="12" y="50"/>
                      <a:pt x="14" y="51"/>
                    </a:cubicBezTo>
                    <a:cubicBezTo>
                      <a:pt x="15" y="52"/>
                      <a:pt x="15" y="52"/>
                      <a:pt x="15" y="52"/>
                    </a:cubicBezTo>
                    <a:cubicBezTo>
                      <a:pt x="16" y="53"/>
                      <a:pt x="17" y="53"/>
                      <a:pt x="18" y="53"/>
                    </a:cubicBezTo>
                    <a:cubicBezTo>
                      <a:pt x="18" y="53"/>
                      <a:pt x="19" y="54"/>
                      <a:pt x="19" y="54"/>
                    </a:cubicBezTo>
                    <a:cubicBezTo>
                      <a:pt x="22" y="55"/>
                      <a:pt x="25" y="55"/>
                      <a:pt x="28" y="55"/>
                    </a:cubicBezTo>
                    <a:cubicBezTo>
                      <a:pt x="28" y="55"/>
                      <a:pt x="29" y="55"/>
                      <a:pt x="30" y="55"/>
                    </a:cubicBezTo>
                    <a:cubicBezTo>
                      <a:pt x="30" y="46"/>
                      <a:pt x="30" y="46"/>
                      <a:pt x="30" y="46"/>
                    </a:cubicBezTo>
                    <a:cubicBezTo>
                      <a:pt x="30" y="46"/>
                      <a:pt x="29" y="46"/>
                      <a:pt x="29" y="46"/>
                    </a:cubicBezTo>
                    <a:cubicBezTo>
                      <a:pt x="29" y="45"/>
                      <a:pt x="29" y="44"/>
                      <a:pt x="28" y="44"/>
                    </a:cubicBezTo>
                    <a:cubicBezTo>
                      <a:pt x="28" y="44"/>
                      <a:pt x="28" y="43"/>
                      <a:pt x="28" y="43"/>
                    </a:cubicBezTo>
                    <a:cubicBezTo>
                      <a:pt x="28" y="43"/>
                      <a:pt x="27" y="43"/>
                      <a:pt x="27" y="43"/>
                    </a:cubicBezTo>
                    <a:cubicBezTo>
                      <a:pt x="27" y="42"/>
                      <a:pt x="27" y="42"/>
                      <a:pt x="27" y="42"/>
                    </a:cubicBezTo>
                    <a:cubicBezTo>
                      <a:pt x="27" y="41"/>
                      <a:pt x="28" y="41"/>
                      <a:pt x="28" y="41"/>
                    </a:cubicBezTo>
                    <a:cubicBezTo>
                      <a:pt x="28" y="41"/>
                      <a:pt x="27" y="41"/>
                      <a:pt x="27" y="40"/>
                    </a:cubicBezTo>
                    <a:cubicBezTo>
                      <a:pt x="27" y="40"/>
                      <a:pt x="27" y="40"/>
                      <a:pt x="27" y="39"/>
                    </a:cubicBezTo>
                    <a:cubicBezTo>
                      <a:pt x="28" y="39"/>
                      <a:pt x="28" y="39"/>
                      <a:pt x="28" y="39"/>
                    </a:cubicBezTo>
                    <a:cubicBezTo>
                      <a:pt x="28" y="39"/>
                      <a:pt x="28" y="39"/>
                      <a:pt x="28" y="39"/>
                    </a:cubicBezTo>
                    <a:cubicBezTo>
                      <a:pt x="28" y="38"/>
                      <a:pt x="28" y="38"/>
                      <a:pt x="28" y="38"/>
                    </a:cubicBezTo>
                    <a:cubicBezTo>
                      <a:pt x="29" y="38"/>
                      <a:pt x="29" y="38"/>
                      <a:pt x="29" y="37"/>
                    </a:cubicBezTo>
                    <a:cubicBezTo>
                      <a:pt x="29" y="37"/>
                      <a:pt x="29" y="36"/>
                      <a:pt x="29" y="36"/>
                    </a:cubicBezTo>
                    <a:cubicBezTo>
                      <a:pt x="29" y="36"/>
                      <a:pt x="29" y="35"/>
                      <a:pt x="29" y="35"/>
                    </a:cubicBezTo>
                    <a:cubicBezTo>
                      <a:pt x="29" y="35"/>
                      <a:pt x="29" y="34"/>
                      <a:pt x="28" y="34"/>
                    </a:cubicBezTo>
                    <a:cubicBezTo>
                      <a:pt x="28" y="34"/>
                      <a:pt x="28" y="35"/>
                      <a:pt x="28" y="35"/>
                    </a:cubicBezTo>
                    <a:cubicBezTo>
                      <a:pt x="28" y="35"/>
                      <a:pt x="28" y="35"/>
                      <a:pt x="27" y="35"/>
                    </a:cubicBezTo>
                    <a:cubicBezTo>
                      <a:pt x="27" y="35"/>
                      <a:pt x="27" y="35"/>
                      <a:pt x="27" y="35"/>
                    </a:cubicBezTo>
                    <a:cubicBezTo>
                      <a:pt x="26" y="35"/>
                      <a:pt x="26" y="35"/>
                      <a:pt x="26" y="35"/>
                    </a:cubicBezTo>
                    <a:cubicBezTo>
                      <a:pt x="26" y="35"/>
                      <a:pt x="26" y="34"/>
                      <a:pt x="25" y="34"/>
                    </a:cubicBezTo>
                    <a:cubicBezTo>
                      <a:pt x="25" y="34"/>
                      <a:pt x="25" y="34"/>
                      <a:pt x="25" y="34"/>
                    </a:cubicBezTo>
                    <a:cubicBezTo>
                      <a:pt x="25" y="34"/>
                      <a:pt x="25" y="33"/>
                      <a:pt x="25" y="33"/>
                    </a:cubicBezTo>
                    <a:cubicBezTo>
                      <a:pt x="24" y="33"/>
                      <a:pt x="24" y="32"/>
                      <a:pt x="24" y="32"/>
                    </a:cubicBezTo>
                    <a:cubicBezTo>
                      <a:pt x="24" y="32"/>
                      <a:pt x="23" y="32"/>
                      <a:pt x="23" y="32"/>
                    </a:cubicBezTo>
                    <a:cubicBezTo>
                      <a:pt x="23" y="32"/>
                      <a:pt x="23" y="32"/>
                      <a:pt x="22" y="32"/>
                    </a:cubicBezTo>
                    <a:cubicBezTo>
                      <a:pt x="22" y="32"/>
                      <a:pt x="22" y="32"/>
                      <a:pt x="22" y="32"/>
                    </a:cubicBezTo>
                    <a:cubicBezTo>
                      <a:pt x="21" y="31"/>
                      <a:pt x="21" y="30"/>
                      <a:pt x="20" y="30"/>
                    </a:cubicBezTo>
                    <a:cubicBezTo>
                      <a:pt x="20" y="30"/>
                      <a:pt x="20" y="31"/>
                      <a:pt x="19" y="31"/>
                    </a:cubicBezTo>
                    <a:cubicBezTo>
                      <a:pt x="19" y="31"/>
                      <a:pt x="19" y="31"/>
                      <a:pt x="18" y="30"/>
                    </a:cubicBezTo>
                    <a:cubicBezTo>
                      <a:pt x="18" y="30"/>
                      <a:pt x="18" y="30"/>
                      <a:pt x="17" y="30"/>
                    </a:cubicBezTo>
                    <a:cubicBezTo>
                      <a:pt x="17" y="30"/>
                      <a:pt x="17" y="30"/>
                      <a:pt x="17" y="30"/>
                    </a:cubicBezTo>
                    <a:cubicBezTo>
                      <a:pt x="16" y="29"/>
                      <a:pt x="16" y="29"/>
                      <a:pt x="16" y="29"/>
                    </a:cubicBezTo>
                    <a:cubicBezTo>
                      <a:pt x="16" y="29"/>
                      <a:pt x="16" y="29"/>
                      <a:pt x="15" y="29"/>
                    </a:cubicBezTo>
                    <a:cubicBezTo>
                      <a:pt x="15" y="29"/>
                      <a:pt x="15" y="29"/>
                      <a:pt x="15" y="28"/>
                    </a:cubicBezTo>
                    <a:cubicBezTo>
                      <a:pt x="15" y="28"/>
                      <a:pt x="15" y="28"/>
                      <a:pt x="15" y="28"/>
                    </a:cubicBezTo>
                    <a:cubicBezTo>
                      <a:pt x="15" y="27"/>
                      <a:pt x="15" y="27"/>
                      <a:pt x="14" y="26"/>
                    </a:cubicBezTo>
                    <a:cubicBezTo>
                      <a:pt x="14" y="26"/>
                      <a:pt x="14" y="26"/>
                      <a:pt x="14" y="25"/>
                    </a:cubicBezTo>
                    <a:cubicBezTo>
                      <a:pt x="14" y="25"/>
                      <a:pt x="14" y="25"/>
                      <a:pt x="14" y="25"/>
                    </a:cubicBezTo>
                    <a:cubicBezTo>
                      <a:pt x="14" y="25"/>
                      <a:pt x="13" y="24"/>
                      <a:pt x="13" y="24"/>
                    </a:cubicBezTo>
                    <a:cubicBezTo>
                      <a:pt x="13" y="24"/>
                      <a:pt x="13" y="24"/>
                      <a:pt x="13" y="23"/>
                    </a:cubicBezTo>
                    <a:cubicBezTo>
                      <a:pt x="13" y="23"/>
                      <a:pt x="13" y="23"/>
                      <a:pt x="13" y="22"/>
                    </a:cubicBezTo>
                    <a:cubicBezTo>
                      <a:pt x="12" y="22"/>
                      <a:pt x="12" y="22"/>
                      <a:pt x="12" y="23"/>
                    </a:cubicBezTo>
                    <a:cubicBezTo>
                      <a:pt x="12" y="23"/>
                      <a:pt x="12" y="23"/>
                      <a:pt x="12" y="23"/>
                    </a:cubicBezTo>
                    <a:cubicBezTo>
                      <a:pt x="12" y="24"/>
                      <a:pt x="12" y="24"/>
                      <a:pt x="12" y="24"/>
                    </a:cubicBezTo>
                    <a:cubicBezTo>
                      <a:pt x="12" y="24"/>
                      <a:pt x="13" y="25"/>
                      <a:pt x="13" y="25"/>
                    </a:cubicBezTo>
                    <a:cubicBezTo>
                      <a:pt x="13" y="25"/>
                      <a:pt x="13" y="26"/>
                      <a:pt x="13" y="26"/>
                    </a:cubicBezTo>
                    <a:cubicBezTo>
                      <a:pt x="13" y="26"/>
                      <a:pt x="13" y="26"/>
                      <a:pt x="13" y="27"/>
                    </a:cubicBezTo>
                    <a:cubicBezTo>
                      <a:pt x="13" y="27"/>
                      <a:pt x="13" y="26"/>
                      <a:pt x="13" y="26"/>
                    </a:cubicBezTo>
                    <a:cubicBezTo>
                      <a:pt x="13" y="26"/>
                      <a:pt x="12" y="26"/>
                      <a:pt x="12" y="26"/>
                    </a:cubicBezTo>
                    <a:cubicBezTo>
                      <a:pt x="12" y="26"/>
                      <a:pt x="12" y="25"/>
                      <a:pt x="12" y="25"/>
                    </a:cubicBezTo>
                    <a:cubicBezTo>
                      <a:pt x="12" y="25"/>
                      <a:pt x="11" y="25"/>
                      <a:pt x="11" y="24"/>
                    </a:cubicBezTo>
                    <a:cubicBezTo>
                      <a:pt x="11" y="24"/>
                      <a:pt x="12" y="24"/>
                      <a:pt x="12" y="24"/>
                    </a:cubicBezTo>
                    <a:cubicBezTo>
                      <a:pt x="12" y="23"/>
                      <a:pt x="11" y="23"/>
                      <a:pt x="11" y="23"/>
                    </a:cubicBezTo>
                    <a:cubicBezTo>
                      <a:pt x="11" y="23"/>
                      <a:pt x="11" y="22"/>
                      <a:pt x="11" y="22"/>
                    </a:cubicBezTo>
                    <a:cubicBezTo>
                      <a:pt x="11" y="22"/>
                      <a:pt x="11" y="21"/>
                      <a:pt x="11" y="21"/>
                    </a:cubicBezTo>
                    <a:cubicBezTo>
                      <a:pt x="11" y="21"/>
                      <a:pt x="11" y="21"/>
                      <a:pt x="10" y="21"/>
                    </a:cubicBezTo>
                    <a:cubicBezTo>
                      <a:pt x="10" y="21"/>
                      <a:pt x="10" y="21"/>
                      <a:pt x="10" y="20"/>
                    </a:cubicBezTo>
                    <a:cubicBezTo>
                      <a:pt x="10" y="20"/>
                      <a:pt x="10" y="20"/>
                      <a:pt x="10" y="20"/>
                    </a:cubicBezTo>
                    <a:cubicBezTo>
                      <a:pt x="10" y="19"/>
                      <a:pt x="10" y="19"/>
                      <a:pt x="10" y="18"/>
                    </a:cubicBezTo>
                    <a:cubicBezTo>
                      <a:pt x="10" y="18"/>
                      <a:pt x="9" y="18"/>
                      <a:pt x="10" y="17"/>
                    </a:cubicBezTo>
                    <a:cubicBezTo>
                      <a:pt x="10" y="17"/>
                      <a:pt x="10" y="17"/>
                      <a:pt x="10" y="17"/>
                    </a:cubicBezTo>
                    <a:cubicBezTo>
                      <a:pt x="10" y="16"/>
                      <a:pt x="10" y="16"/>
                      <a:pt x="10" y="16"/>
                    </a:cubicBezTo>
                    <a:cubicBezTo>
                      <a:pt x="11" y="16"/>
                      <a:pt x="11" y="15"/>
                      <a:pt x="11" y="15"/>
                    </a:cubicBezTo>
                    <a:cubicBezTo>
                      <a:pt x="12" y="14"/>
                      <a:pt x="12" y="14"/>
                      <a:pt x="12" y="14"/>
                    </a:cubicBezTo>
                    <a:cubicBezTo>
                      <a:pt x="12" y="13"/>
                      <a:pt x="12" y="13"/>
                      <a:pt x="12" y="13"/>
                    </a:cubicBezTo>
                    <a:cubicBezTo>
                      <a:pt x="12" y="13"/>
                      <a:pt x="12" y="12"/>
                      <a:pt x="12" y="12"/>
                    </a:cubicBezTo>
                    <a:cubicBezTo>
                      <a:pt x="12" y="12"/>
                      <a:pt x="12" y="12"/>
                      <a:pt x="12" y="12"/>
                    </a:cubicBezTo>
                    <a:cubicBezTo>
                      <a:pt x="12" y="11"/>
                      <a:pt x="12" y="11"/>
                      <a:pt x="12" y="11"/>
                    </a:cubicBezTo>
                    <a:cubicBezTo>
                      <a:pt x="12" y="11"/>
                      <a:pt x="12" y="10"/>
                      <a:pt x="12" y="10"/>
                    </a:cubicBezTo>
                    <a:cubicBezTo>
                      <a:pt x="12" y="10"/>
                      <a:pt x="13" y="10"/>
                      <a:pt x="13" y="10"/>
                    </a:cubicBezTo>
                    <a:cubicBezTo>
                      <a:pt x="12" y="9"/>
                      <a:pt x="12" y="10"/>
                      <a:pt x="12" y="10"/>
                    </a:cubicBezTo>
                    <a:cubicBezTo>
                      <a:pt x="12" y="9"/>
                      <a:pt x="12" y="9"/>
                      <a:pt x="12" y="9"/>
                    </a:cubicBezTo>
                    <a:cubicBezTo>
                      <a:pt x="12" y="9"/>
                      <a:pt x="12" y="9"/>
                      <a:pt x="12" y="8"/>
                    </a:cubicBezTo>
                    <a:cubicBezTo>
                      <a:pt x="12" y="8"/>
                      <a:pt x="12" y="8"/>
                      <a:pt x="12" y="8"/>
                    </a:cubicBezTo>
                    <a:cubicBezTo>
                      <a:pt x="12" y="8"/>
                      <a:pt x="12" y="8"/>
                      <a:pt x="12" y="7"/>
                    </a:cubicBezTo>
                    <a:cubicBezTo>
                      <a:pt x="15" y="5"/>
                      <a:pt x="19" y="3"/>
                      <a:pt x="23" y="2"/>
                    </a:cubicBezTo>
                    <a:cubicBezTo>
                      <a:pt x="23" y="2"/>
                      <a:pt x="23" y="2"/>
                      <a:pt x="23" y="2"/>
                    </a:cubicBezTo>
                    <a:cubicBezTo>
                      <a:pt x="23" y="2"/>
                      <a:pt x="23" y="2"/>
                      <a:pt x="23" y="2"/>
                    </a:cubicBezTo>
                    <a:cubicBezTo>
                      <a:pt x="24" y="2"/>
                      <a:pt x="24" y="2"/>
                      <a:pt x="24" y="2"/>
                    </a:cubicBezTo>
                    <a:cubicBezTo>
                      <a:pt x="24" y="2"/>
                      <a:pt x="25" y="2"/>
                      <a:pt x="25" y="2"/>
                    </a:cubicBezTo>
                    <a:cubicBezTo>
                      <a:pt x="26" y="2"/>
                      <a:pt x="26" y="3"/>
                      <a:pt x="27" y="3"/>
                    </a:cubicBezTo>
                    <a:cubicBezTo>
                      <a:pt x="27" y="3"/>
                      <a:pt x="27" y="2"/>
                      <a:pt x="27" y="2"/>
                    </a:cubicBezTo>
                    <a:cubicBezTo>
                      <a:pt x="27" y="2"/>
                      <a:pt x="27" y="2"/>
                      <a:pt x="27" y="2"/>
                    </a:cubicBezTo>
                    <a:cubicBezTo>
                      <a:pt x="27" y="2"/>
                      <a:pt x="28" y="2"/>
                      <a:pt x="28" y="2"/>
                    </a:cubicBezTo>
                    <a:cubicBezTo>
                      <a:pt x="28" y="2"/>
                      <a:pt x="29" y="2"/>
                      <a:pt x="30" y="2"/>
                    </a:cubicBezTo>
                    <a:cubicBezTo>
                      <a:pt x="30" y="0"/>
                      <a:pt x="30" y="0"/>
                      <a:pt x="30" y="0"/>
                    </a:cubicBezTo>
                    <a:cubicBezTo>
                      <a:pt x="29" y="0"/>
                      <a:pt x="29" y="0"/>
                      <a:pt x="28" y="0"/>
                    </a:cubicBezTo>
                    <a:cubicBezTo>
                      <a:pt x="28" y="0"/>
                      <a:pt x="28" y="0"/>
                      <a:pt x="28" y="0"/>
                    </a:cubicBezTo>
                    <a:cubicBezTo>
                      <a:pt x="28" y="0"/>
                      <a:pt x="27" y="0"/>
                      <a:pt x="27" y="0"/>
                    </a:cubicBezTo>
                    <a:cubicBezTo>
                      <a:pt x="24" y="0"/>
                      <a:pt x="22" y="1"/>
                      <a:pt x="19" y="2"/>
                    </a:cubicBezTo>
                    <a:cubicBezTo>
                      <a:pt x="19" y="2"/>
                      <a:pt x="18" y="2"/>
                      <a:pt x="18" y="2"/>
                    </a:cubicBezTo>
                    <a:cubicBezTo>
                      <a:pt x="18" y="2"/>
                      <a:pt x="17" y="2"/>
                      <a:pt x="17" y="2"/>
                    </a:cubicBezTo>
                    <a:cubicBezTo>
                      <a:pt x="17" y="2"/>
                      <a:pt x="17" y="3"/>
                      <a:pt x="17" y="3"/>
                    </a:cubicBezTo>
                    <a:cubicBezTo>
                      <a:pt x="16" y="3"/>
                      <a:pt x="16" y="3"/>
                      <a:pt x="15" y="3"/>
                    </a:cubicBezTo>
                    <a:cubicBezTo>
                      <a:pt x="15" y="3"/>
                      <a:pt x="15" y="4"/>
                      <a:pt x="14" y="4"/>
                    </a:cubicBezTo>
                    <a:cubicBezTo>
                      <a:pt x="13" y="5"/>
                      <a:pt x="11" y="6"/>
                      <a:pt x="10" y="7"/>
                    </a:cubicBezTo>
                    <a:cubicBezTo>
                      <a:pt x="10" y="7"/>
                      <a:pt x="10" y="7"/>
                      <a:pt x="9" y="7"/>
                    </a:cubicBezTo>
                    <a:cubicBezTo>
                      <a:pt x="9" y="8"/>
                      <a:pt x="9" y="8"/>
                      <a:pt x="8" y="8"/>
                    </a:cubicBezTo>
                    <a:cubicBezTo>
                      <a:pt x="8" y="9"/>
                      <a:pt x="8" y="9"/>
                      <a:pt x="7" y="9"/>
                    </a:cubicBezTo>
                    <a:cubicBezTo>
                      <a:pt x="7" y="10"/>
                      <a:pt x="7" y="10"/>
                      <a:pt x="6" y="11"/>
                    </a:cubicBezTo>
                    <a:cubicBezTo>
                      <a:pt x="5" y="12"/>
                      <a:pt x="5" y="13"/>
                      <a:pt x="4" y="14"/>
                    </a:cubicBezTo>
                    <a:cubicBezTo>
                      <a:pt x="4" y="14"/>
                      <a:pt x="4" y="15"/>
                      <a:pt x="3" y="15"/>
                    </a:cubicBezTo>
                    <a:cubicBezTo>
                      <a:pt x="3" y="15"/>
                      <a:pt x="3" y="16"/>
                      <a:pt x="3" y="16"/>
                    </a:cubicBezTo>
                    <a:cubicBezTo>
                      <a:pt x="3" y="16"/>
                      <a:pt x="3" y="17"/>
                      <a:pt x="2" y="18"/>
                    </a:cubicBezTo>
                    <a:cubicBezTo>
                      <a:pt x="2" y="18"/>
                      <a:pt x="2" y="18"/>
                      <a:pt x="2" y="18"/>
                    </a:cubicBezTo>
                    <a:cubicBezTo>
                      <a:pt x="2" y="19"/>
                      <a:pt x="1" y="20"/>
                      <a:pt x="1" y="21"/>
                    </a:cubicBezTo>
                    <a:cubicBezTo>
                      <a:pt x="1" y="21"/>
                      <a:pt x="1" y="22"/>
                      <a:pt x="1" y="22"/>
                    </a:cubicBezTo>
                    <a:close/>
                    <a:moveTo>
                      <a:pt x="30" y="22"/>
                    </a:moveTo>
                    <a:cubicBezTo>
                      <a:pt x="30" y="34"/>
                      <a:pt x="30" y="34"/>
                      <a:pt x="30" y="34"/>
                    </a:cubicBezTo>
                    <a:cubicBezTo>
                      <a:pt x="30" y="35"/>
                      <a:pt x="30" y="35"/>
                      <a:pt x="29" y="35"/>
                    </a:cubicBezTo>
                    <a:cubicBezTo>
                      <a:pt x="29" y="35"/>
                      <a:pt x="29" y="34"/>
                      <a:pt x="29" y="34"/>
                    </a:cubicBezTo>
                    <a:cubicBezTo>
                      <a:pt x="28" y="34"/>
                      <a:pt x="28" y="34"/>
                      <a:pt x="27" y="34"/>
                    </a:cubicBezTo>
                    <a:cubicBezTo>
                      <a:pt x="27" y="34"/>
                      <a:pt x="26" y="34"/>
                      <a:pt x="26" y="33"/>
                    </a:cubicBezTo>
                    <a:cubicBezTo>
                      <a:pt x="26" y="33"/>
                      <a:pt x="26" y="32"/>
                      <a:pt x="26" y="32"/>
                    </a:cubicBezTo>
                    <a:cubicBezTo>
                      <a:pt x="26" y="32"/>
                      <a:pt x="26" y="32"/>
                      <a:pt x="26" y="31"/>
                    </a:cubicBezTo>
                    <a:cubicBezTo>
                      <a:pt x="26" y="31"/>
                      <a:pt x="26" y="31"/>
                      <a:pt x="26" y="31"/>
                    </a:cubicBezTo>
                    <a:cubicBezTo>
                      <a:pt x="25" y="31"/>
                      <a:pt x="24" y="31"/>
                      <a:pt x="24" y="31"/>
                    </a:cubicBezTo>
                    <a:cubicBezTo>
                      <a:pt x="24" y="30"/>
                      <a:pt x="24" y="30"/>
                      <a:pt x="24" y="30"/>
                    </a:cubicBezTo>
                    <a:cubicBezTo>
                      <a:pt x="24" y="30"/>
                      <a:pt x="24" y="30"/>
                      <a:pt x="24" y="30"/>
                    </a:cubicBezTo>
                    <a:cubicBezTo>
                      <a:pt x="24" y="29"/>
                      <a:pt x="24" y="29"/>
                      <a:pt x="24" y="29"/>
                    </a:cubicBezTo>
                    <a:cubicBezTo>
                      <a:pt x="24" y="29"/>
                      <a:pt x="24" y="29"/>
                      <a:pt x="24" y="29"/>
                    </a:cubicBezTo>
                    <a:cubicBezTo>
                      <a:pt x="25" y="28"/>
                      <a:pt x="25" y="28"/>
                      <a:pt x="25" y="28"/>
                    </a:cubicBezTo>
                    <a:cubicBezTo>
                      <a:pt x="25" y="28"/>
                      <a:pt x="25" y="28"/>
                      <a:pt x="24" y="28"/>
                    </a:cubicBezTo>
                    <a:cubicBezTo>
                      <a:pt x="24" y="28"/>
                      <a:pt x="24" y="28"/>
                      <a:pt x="23" y="28"/>
                    </a:cubicBezTo>
                    <a:cubicBezTo>
                      <a:pt x="23" y="28"/>
                      <a:pt x="23" y="29"/>
                      <a:pt x="22" y="29"/>
                    </a:cubicBezTo>
                    <a:cubicBezTo>
                      <a:pt x="22" y="29"/>
                      <a:pt x="22" y="29"/>
                      <a:pt x="21" y="29"/>
                    </a:cubicBezTo>
                    <a:cubicBezTo>
                      <a:pt x="21" y="29"/>
                      <a:pt x="21" y="29"/>
                      <a:pt x="21" y="29"/>
                    </a:cubicBezTo>
                    <a:cubicBezTo>
                      <a:pt x="21" y="29"/>
                      <a:pt x="20" y="29"/>
                      <a:pt x="20" y="29"/>
                    </a:cubicBezTo>
                    <a:cubicBezTo>
                      <a:pt x="20" y="29"/>
                      <a:pt x="19" y="28"/>
                      <a:pt x="19" y="28"/>
                    </a:cubicBezTo>
                    <a:cubicBezTo>
                      <a:pt x="19" y="27"/>
                      <a:pt x="19" y="26"/>
                      <a:pt x="20" y="26"/>
                    </a:cubicBezTo>
                    <a:cubicBezTo>
                      <a:pt x="20" y="26"/>
                      <a:pt x="20" y="25"/>
                      <a:pt x="20" y="25"/>
                    </a:cubicBezTo>
                    <a:cubicBezTo>
                      <a:pt x="20" y="25"/>
                      <a:pt x="20" y="25"/>
                      <a:pt x="20" y="25"/>
                    </a:cubicBezTo>
                    <a:cubicBezTo>
                      <a:pt x="20" y="24"/>
                      <a:pt x="21" y="24"/>
                      <a:pt x="21" y="24"/>
                    </a:cubicBezTo>
                    <a:cubicBezTo>
                      <a:pt x="22" y="23"/>
                      <a:pt x="22" y="23"/>
                      <a:pt x="22" y="23"/>
                    </a:cubicBezTo>
                    <a:cubicBezTo>
                      <a:pt x="23" y="23"/>
                      <a:pt x="23" y="23"/>
                      <a:pt x="23" y="23"/>
                    </a:cubicBezTo>
                    <a:cubicBezTo>
                      <a:pt x="24" y="23"/>
                      <a:pt x="24" y="23"/>
                      <a:pt x="24" y="23"/>
                    </a:cubicBezTo>
                    <a:cubicBezTo>
                      <a:pt x="24" y="23"/>
                      <a:pt x="25" y="23"/>
                      <a:pt x="25" y="23"/>
                    </a:cubicBezTo>
                    <a:cubicBezTo>
                      <a:pt x="25" y="23"/>
                      <a:pt x="26" y="23"/>
                      <a:pt x="26" y="23"/>
                    </a:cubicBezTo>
                    <a:cubicBezTo>
                      <a:pt x="26" y="23"/>
                      <a:pt x="27" y="23"/>
                      <a:pt x="27" y="23"/>
                    </a:cubicBezTo>
                    <a:cubicBezTo>
                      <a:pt x="27" y="23"/>
                      <a:pt x="27" y="23"/>
                      <a:pt x="27" y="23"/>
                    </a:cubicBezTo>
                    <a:cubicBezTo>
                      <a:pt x="28" y="23"/>
                      <a:pt x="28" y="23"/>
                      <a:pt x="28" y="24"/>
                    </a:cubicBezTo>
                    <a:cubicBezTo>
                      <a:pt x="28" y="24"/>
                      <a:pt x="28" y="24"/>
                      <a:pt x="28" y="24"/>
                    </a:cubicBezTo>
                    <a:cubicBezTo>
                      <a:pt x="28" y="25"/>
                      <a:pt x="29" y="25"/>
                      <a:pt x="29" y="25"/>
                    </a:cubicBezTo>
                    <a:cubicBezTo>
                      <a:pt x="29" y="25"/>
                      <a:pt x="29" y="24"/>
                      <a:pt x="29" y="24"/>
                    </a:cubicBezTo>
                    <a:cubicBezTo>
                      <a:pt x="29" y="24"/>
                      <a:pt x="29" y="24"/>
                      <a:pt x="29" y="24"/>
                    </a:cubicBezTo>
                    <a:cubicBezTo>
                      <a:pt x="29" y="23"/>
                      <a:pt x="29" y="23"/>
                      <a:pt x="29" y="23"/>
                    </a:cubicBezTo>
                    <a:cubicBezTo>
                      <a:pt x="29" y="22"/>
                      <a:pt x="29" y="22"/>
                      <a:pt x="3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77" name="Freeform 216"/>
              <p:cNvSpPr/>
              <p:nvPr/>
            </p:nvSpPr>
            <p:spPr bwMode="auto">
              <a:xfrm>
                <a:off x="-3289300" y="6083300"/>
                <a:ext cx="203200" cy="179388"/>
              </a:xfrm>
              <a:custGeom>
                <a:avLst/>
                <a:gdLst>
                  <a:gd name="T0" fmla="*/ 6 w 54"/>
                  <a:gd name="T1" fmla="*/ 5 h 48"/>
                  <a:gd name="T2" fmla="*/ 1 w 54"/>
                  <a:gd name="T3" fmla="*/ 15 h 48"/>
                  <a:gd name="T4" fmla="*/ 0 w 54"/>
                  <a:gd name="T5" fmla="*/ 18 h 48"/>
                  <a:gd name="T6" fmla="*/ 0 w 54"/>
                  <a:gd name="T7" fmla="*/ 18 h 48"/>
                  <a:gd name="T8" fmla="*/ 0 w 54"/>
                  <a:gd name="T9" fmla="*/ 21 h 48"/>
                  <a:gd name="T10" fmla="*/ 1 w 54"/>
                  <a:gd name="T11" fmla="*/ 23 h 48"/>
                  <a:gd name="T12" fmla="*/ 3 w 54"/>
                  <a:gd name="T13" fmla="*/ 32 h 48"/>
                  <a:gd name="T14" fmla="*/ 8 w 54"/>
                  <a:gd name="T15" fmla="*/ 42 h 48"/>
                  <a:gd name="T16" fmla="*/ 9 w 54"/>
                  <a:gd name="T17" fmla="*/ 43 h 48"/>
                  <a:gd name="T18" fmla="*/ 12 w 54"/>
                  <a:gd name="T19" fmla="*/ 46 h 48"/>
                  <a:gd name="T20" fmla="*/ 13 w 54"/>
                  <a:gd name="T21" fmla="*/ 47 h 48"/>
                  <a:gd name="T22" fmla="*/ 19 w 54"/>
                  <a:gd name="T23" fmla="*/ 48 h 48"/>
                  <a:gd name="T24" fmla="*/ 19 w 54"/>
                  <a:gd name="T25" fmla="*/ 48 h 48"/>
                  <a:gd name="T26" fmla="*/ 22 w 54"/>
                  <a:gd name="T27" fmla="*/ 47 h 48"/>
                  <a:gd name="T28" fmla="*/ 24 w 54"/>
                  <a:gd name="T29" fmla="*/ 46 h 48"/>
                  <a:gd name="T30" fmla="*/ 27 w 54"/>
                  <a:gd name="T31" fmla="*/ 46 h 48"/>
                  <a:gd name="T32" fmla="*/ 27 w 54"/>
                  <a:gd name="T33" fmla="*/ 46 h 48"/>
                  <a:gd name="T34" fmla="*/ 30 w 54"/>
                  <a:gd name="T35" fmla="*/ 46 h 48"/>
                  <a:gd name="T36" fmla="*/ 32 w 54"/>
                  <a:gd name="T37" fmla="*/ 47 h 48"/>
                  <a:gd name="T38" fmla="*/ 35 w 54"/>
                  <a:gd name="T39" fmla="*/ 48 h 48"/>
                  <a:gd name="T40" fmla="*/ 35 w 54"/>
                  <a:gd name="T41" fmla="*/ 48 h 48"/>
                  <a:gd name="T42" fmla="*/ 41 w 54"/>
                  <a:gd name="T43" fmla="*/ 47 h 48"/>
                  <a:gd name="T44" fmla="*/ 42 w 54"/>
                  <a:gd name="T45" fmla="*/ 46 h 48"/>
                  <a:gd name="T46" fmla="*/ 45 w 54"/>
                  <a:gd name="T47" fmla="*/ 43 h 48"/>
                  <a:gd name="T48" fmla="*/ 46 w 54"/>
                  <a:gd name="T49" fmla="*/ 42 h 48"/>
                  <a:gd name="T50" fmla="*/ 51 w 54"/>
                  <a:gd name="T51" fmla="*/ 32 h 48"/>
                  <a:gd name="T52" fmla="*/ 53 w 54"/>
                  <a:gd name="T53" fmla="*/ 23 h 48"/>
                  <a:gd name="T54" fmla="*/ 54 w 54"/>
                  <a:gd name="T55" fmla="*/ 21 h 48"/>
                  <a:gd name="T56" fmla="*/ 54 w 54"/>
                  <a:gd name="T57" fmla="*/ 18 h 48"/>
                  <a:gd name="T58" fmla="*/ 54 w 54"/>
                  <a:gd name="T59" fmla="*/ 18 h 48"/>
                  <a:gd name="T60" fmla="*/ 53 w 54"/>
                  <a:gd name="T61" fmla="*/ 15 h 48"/>
                  <a:gd name="T62" fmla="*/ 48 w 54"/>
                  <a:gd name="T63" fmla="*/ 5 h 48"/>
                  <a:gd name="T64" fmla="*/ 47 w 54"/>
                  <a:gd name="T65" fmla="*/ 4 h 48"/>
                  <a:gd name="T66" fmla="*/ 40 w 54"/>
                  <a:gd name="T67" fmla="*/ 1 h 48"/>
                  <a:gd name="T68" fmla="*/ 31 w 54"/>
                  <a:gd name="T69" fmla="*/ 2 h 48"/>
                  <a:gd name="T70" fmla="*/ 27 w 54"/>
                  <a:gd name="T71" fmla="*/ 4 h 48"/>
                  <a:gd name="T72" fmla="*/ 23 w 54"/>
                  <a:gd name="T73" fmla="*/ 2 h 48"/>
                  <a:gd name="T74" fmla="*/ 14 w 54"/>
                  <a:gd name="T75" fmla="*/ 1 h 48"/>
                  <a:gd name="T76" fmla="*/ 7 w 54"/>
                  <a:gd name="T77" fmla="*/ 4 h 48"/>
                  <a:gd name="T78" fmla="*/ 6 w 54"/>
                  <a:gd name="T79"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48">
                    <a:moveTo>
                      <a:pt x="6" y="5"/>
                    </a:moveTo>
                    <a:cubicBezTo>
                      <a:pt x="3" y="8"/>
                      <a:pt x="1" y="11"/>
                      <a:pt x="1" y="15"/>
                    </a:cubicBezTo>
                    <a:cubicBezTo>
                      <a:pt x="1" y="16"/>
                      <a:pt x="1" y="17"/>
                      <a:pt x="0" y="18"/>
                    </a:cubicBezTo>
                    <a:cubicBezTo>
                      <a:pt x="0" y="18"/>
                      <a:pt x="0" y="18"/>
                      <a:pt x="0" y="18"/>
                    </a:cubicBezTo>
                    <a:cubicBezTo>
                      <a:pt x="0" y="19"/>
                      <a:pt x="0" y="20"/>
                      <a:pt x="0" y="21"/>
                    </a:cubicBezTo>
                    <a:cubicBezTo>
                      <a:pt x="0" y="22"/>
                      <a:pt x="1" y="22"/>
                      <a:pt x="1" y="23"/>
                    </a:cubicBezTo>
                    <a:cubicBezTo>
                      <a:pt x="1" y="26"/>
                      <a:pt x="2" y="29"/>
                      <a:pt x="3" y="32"/>
                    </a:cubicBezTo>
                    <a:cubicBezTo>
                      <a:pt x="4" y="35"/>
                      <a:pt x="6" y="39"/>
                      <a:pt x="8" y="42"/>
                    </a:cubicBezTo>
                    <a:cubicBezTo>
                      <a:pt x="8" y="42"/>
                      <a:pt x="9" y="42"/>
                      <a:pt x="9" y="43"/>
                    </a:cubicBezTo>
                    <a:cubicBezTo>
                      <a:pt x="10" y="44"/>
                      <a:pt x="11" y="45"/>
                      <a:pt x="12" y="46"/>
                    </a:cubicBezTo>
                    <a:cubicBezTo>
                      <a:pt x="12" y="47"/>
                      <a:pt x="13" y="47"/>
                      <a:pt x="13" y="47"/>
                    </a:cubicBezTo>
                    <a:cubicBezTo>
                      <a:pt x="15" y="48"/>
                      <a:pt x="17" y="48"/>
                      <a:pt x="19" y="48"/>
                    </a:cubicBezTo>
                    <a:cubicBezTo>
                      <a:pt x="19" y="48"/>
                      <a:pt x="19" y="48"/>
                      <a:pt x="19" y="48"/>
                    </a:cubicBezTo>
                    <a:cubicBezTo>
                      <a:pt x="20" y="47"/>
                      <a:pt x="21" y="47"/>
                      <a:pt x="22" y="47"/>
                    </a:cubicBezTo>
                    <a:cubicBezTo>
                      <a:pt x="22" y="47"/>
                      <a:pt x="23" y="46"/>
                      <a:pt x="24" y="46"/>
                    </a:cubicBezTo>
                    <a:cubicBezTo>
                      <a:pt x="25" y="46"/>
                      <a:pt x="27" y="46"/>
                      <a:pt x="27" y="46"/>
                    </a:cubicBezTo>
                    <a:cubicBezTo>
                      <a:pt x="27" y="46"/>
                      <a:pt x="27" y="46"/>
                      <a:pt x="27" y="46"/>
                    </a:cubicBezTo>
                    <a:cubicBezTo>
                      <a:pt x="28" y="46"/>
                      <a:pt x="29" y="46"/>
                      <a:pt x="30" y="46"/>
                    </a:cubicBezTo>
                    <a:cubicBezTo>
                      <a:pt x="31" y="46"/>
                      <a:pt x="32" y="47"/>
                      <a:pt x="32" y="47"/>
                    </a:cubicBezTo>
                    <a:cubicBezTo>
                      <a:pt x="33" y="47"/>
                      <a:pt x="34" y="47"/>
                      <a:pt x="35" y="48"/>
                    </a:cubicBezTo>
                    <a:cubicBezTo>
                      <a:pt x="35" y="48"/>
                      <a:pt x="35" y="48"/>
                      <a:pt x="35" y="48"/>
                    </a:cubicBezTo>
                    <a:cubicBezTo>
                      <a:pt x="37" y="48"/>
                      <a:pt x="39" y="48"/>
                      <a:pt x="41" y="47"/>
                    </a:cubicBezTo>
                    <a:cubicBezTo>
                      <a:pt x="41" y="47"/>
                      <a:pt x="42" y="47"/>
                      <a:pt x="42" y="46"/>
                    </a:cubicBezTo>
                    <a:cubicBezTo>
                      <a:pt x="43" y="45"/>
                      <a:pt x="44" y="44"/>
                      <a:pt x="45" y="43"/>
                    </a:cubicBezTo>
                    <a:cubicBezTo>
                      <a:pt x="46" y="42"/>
                      <a:pt x="46" y="42"/>
                      <a:pt x="46" y="42"/>
                    </a:cubicBezTo>
                    <a:cubicBezTo>
                      <a:pt x="48" y="39"/>
                      <a:pt x="50" y="35"/>
                      <a:pt x="51" y="32"/>
                    </a:cubicBezTo>
                    <a:cubicBezTo>
                      <a:pt x="52" y="29"/>
                      <a:pt x="53" y="26"/>
                      <a:pt x="53" y="23"/>
                    </a:cubicBezTo>
                    <a:cubicBezTo>
                      <a:pt x="54" y="22"/>
                      <a:pt x="54" y="22"/>
                      <a:pt x="54" y="21"/>
                    </a:cubicBezTo>
                    <a:cubicBezTo>
                      <a:pt x="54" y="20"/>
                      <a:pt x="54" y="19"/>
                      <a:pt x="54" y="18"/>
                    </a:cubicBezTo>
                    <a:cubicBezTo>
                      <a:pt x="54" y="18"/>
                      <a:pt x="54" y="18"/>
                      <a:pt x="54" y="18"/>
                    </a:cubicBezTo>
                    <a:cubicBezTo>
                      <a:pt x="53" y="17"/>
                      <a:pt x="53" y="16"/>
                      <a:pt x="53" y="15"/>
                    </a:cubicBezTo>
                    <a:cubicBezTo>
                      <a:pt x="53" y="11"/>
                      <a:pt x="51" y="8"/>
                      <a:pt x="48" y="5"/>
                    </a:cubicBezTo>
                    <a:cubicBezTo>
                      <a:pt x="48" y="5"/>
                      <a:pt x="47" y="4"/>
                      <a:pt x="47" y="4"/>
                    </a:cubicBezTo>
                    <a:cubicBezTo>
                      <a:pt x="45" y="2"/>
                      <a:pt x="42" y="1"/>
                      <a:pt x="40" y="1"/>
                    </a:cubicBezTo>
                    <a:cubicBezTo>
                      <a:pt x="37" y="0"/>
                      <a:pt x="34" y="1"/>
                      <a:pt x="31" y="2"/>
                    </a:cubicBezTo>
                    <a:cubicBezTo>
                      <a:pt x="30" y="3"/>
                      <a:pt x="27" y="4"/>
                      <a:pt x="27" y="4"/>
                    </a:cubicBezTo>
                    <a:cubicBezTo>
                      <a:pt x="27" y="4"/>
                      <a:pt x="24" y="3"/>
                      <a:pt x="23" y="2"/>
                    </a:cubicBezTo>
                    <a:cubicBezTo>
                      <a:pt x="20" y="1"/>
                      <a:pt x="17" y="0"/>
                      <a:pt x="14" y="1"/>
                    </a:cubicBezTo>
                    <a:cubicBezTo>
                      <a:pt x="12" y="1"/>
                      <a:pt x="9" y="2"/>
                      <a:pt x="7" y="4"/>
                    </a:cubicBezTo>
                    <a:cubicBezTo>
                      <a:pt x="7" y="4"/>
                      <a:pt x="6" y="5"/>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78" name="Freeform 217"/>
              <p:cNvSpPr/>
              <p:nvPr/>
            </p:nvSpPr>
            <p:spPr bwMode="auto">
              <a:xfrm>
                <a:off x="-3236913" y="6029325"/>
                <a:ext cx="49213" cy="53975"/>
              </a:xfrm>
              <a:custGeom>
                <a:avLst/>
                <a:gdLst>
                  <a:gd name="T0" fmla="*/ 4 w 13"/>
                  <a:gd name="T1" fmla="*/ 10 h 14"/>
                  <a:gd name="T2" fmla="*/ 10 w 13"/>
                  <a:gd name="T3" fmla="*/ 14 h 14"/>
                  <a:gd name="T4" fmla="*/ 13 w 13"/>
                  <a:gd name="T5" fmla="*/ 14 h 14"/>
                  <a:gd name="T6" fmla="*/ 13 w 13"/>
                  <a:gd name="T7" fmla="*/ 14 h 14"/>
                  <a:gd name="T8" fmla="*/ 10 w 13"/>
                  <a:gd name="T9" fmla="*/ 5 h 14"/>
                  <a:gd name="T10" fmla="*/ 1 w 13"/>
                  <a:gd name="T11" fmla="*/ 0 h 14"/>
                  <a:gd name="T12" fmla="*/ 1 w 13"/>
                  <a:gd name="T13" fmla="*/ 0 h 14"/>
                  <a:gd name="T14" fmla="*/ 0 w 13"/>
                  <a:gd name="T15" fmla="*/ 0 h 14"/>
                  <a:gd name="T16" fmla="*/ 1 w 13"/>
                  <a:gd name="T17" fmla="*/ 3 h 14"/>
                  <a:gd name="T18" fmla="*/ 4 w 13"/>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4">
                    <a:moveTo>
                      <a:pt x="4" y="10"/>
                    </a:moveTo>
                    <a:cubicBezTo>
                      <a:pt x="6" y="12"/>
                      <a:pt x="7" y="13"/>
                      <a:pt x="10" y="14"/>
                    </a:cubicBezTo>
                    <a:cubicBezTo>
                      <a:pt x="11" y="14"/>
                      <a:pt x="12" y="14"/>
                      <a:pt x="13" y="14"/>
                    </a:cubicBezTo>
                    <a:cubicBezTo>
                      <a:pt x="13" y="14"/>
                      <a:pt x="13" y="14"/>
                      <a:pt x="13" y="14"/>
                    </a:cubicBezTo>
                    <a:cubicBezTo>
                      <a:pt x="13" y="11"/>
                      <a:pt x="12" y="8"/>
                      <a:pt x="10" y="5"/>
                    </a:cubicBezTo>
                    <a:cubicBezTo>
                      <a:pt x="8" y="2"/>
                      <a:pt x="5" y="1"/>
                      <a:pt x="1" y="0"/>
                    </a:cubicBezTo>
                    <a:cubicBezTo>
                      <a:pt x="1" y="0"/>
                      <a:pt x="1" y="0"/>
                      <a:pt x="1" y="0"/>
                    </a:cubicBezTo>
                    <a:cubicBezTo>
                      <a:pt x="1" y="0"/>
                      <a:pt x="1" y="0"/>
                      <a:pt x="0" y="0"/>
                    </a:cubicBezTo>
                    <a:cubicBezTo>
                      <a:pt x="0" y="1"/>
                      <a:pt x="0" y="2"/>
                      <a:pt x="1" y="3"/>
                    </a:cubicBezTo>
                    <a:cubicBezTo>
                      <a:pt x="1" y="6"/>
                      <a:pt x="2" y="8"/>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79" name="Rectangle 218"/>
              <p:cNvSpPr>
                <a:spLocks noChangeArrowheads="1"/>
              </p:cNvSpPr>
              <p:nvPr/>
            </p:nvSpPr>
            <p:spPr bwMode="auto">
              <a:xfrm>
                <a:off x="-5945188" y="2657475"/>
                <a:ext cx="4127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80" name="Freeform 219"/>
              <p:cNvSpPr>
                <a:spLocks noEditPoints="1"/>
              </p:cNvSpPr>
              <p:nvPr/>
            </p:nvSpPr>
            <p:spPr bwMode="auto">
              <a:xfrm>
                <a:off x="-6099175" y="2684462"/>
                <a:ext cx="222250" cy="157163"/>
              </a:xfrm>
              <a:custGeom>
                <a:avLst/>
                <a:gdLst>
                  <a:gd name="T0" fmla="*/ 30 w 59"/>
                  <a:gd name="T1" fmla="*/ 42 h 42"/>
                  <a:gd name="T2" fmla="*/ 59 w 59"/>
                  <a:gd name="T3" fmla="*/ 42 h 42"/>
                  <a:gd name="T4" fmla="*/ 59 w 59"/>
                  <a:gd name="T5" fmla="*/ 0 h 42"/>
                  <a:gd name="T6" fmla="*/ 30 w 59"/>
                  <a:gd name="T7" fmla="*/ 0 h 42"/>
                  <a:gd name="T8" fmla="*/ 30 w 59"/>
                  <a:gd name="T9" fmla="*/ 4 h 42"/>
                  <a:gd name="T10" fmla="*/ 46 w 59"/>
                  <a:gd name="T11" fmla="*/ 21 h 42"/>
                  <a:gd name="T12" fmla="*/ 30 w 59"/>
                  <a:gd name="T13" fmla="*/ 37 h 42"/>
                  <a:gd name="T14" fmla="*/ 30 w 59"/>
                  <a:gd name="T15" fmla="*/ 42 h 42"/>
                  <a:gd name="T16" fmla="*/ 0 w 59"/>
                  <a:gd name="T17" fmla="*/ 42 h 42"/>
                  <a:gd name="T18" fmla="*/ 30 w 59"/>
                  <a:gd name="T19" fmla="*/ 42 h 42"/>
                  <a:gd name="T20" fmla="*/ 30 w 59"/>
                  <a:gd name="T21" fmla="*/ 37 h 42"/>
                  <a:gd name="T22" fmla="*/ 30 w 59"/>
                  <a:gd name="T23" fmla="*/ 37 h 42"/>
                  <a:gd name="T24" fmla="*/ 13 w 59"/>
                  <a:gd name="T25" fmla="*/ 21 h 42"/>
                  <a:gd name="T26" fmla="*/ 30 w 59"/>
                  <a:gd name="T27" fmla="*/ 4 h 42"/>
                  <a:gd name="T28" fmla="*/ 30 w 59"/>
                  <a:gd name="T29" fmla="*/ 4 h 42"/>
                  <a:gd name="T30" fmla="*/ 30 w 59"/>
                  <a:gd name="T31" fmla="*/ 4 h 42"/>
                  <a:gd name="T32" fmla="*/ 30 w 59"/>
                  <a:gd name="T33" fmla="*/ 0 h 42"/>
                  <a:gd name="T34" fmla="*/ 0 w 59"/>
                  <a:gd name="T35" fmla="*/ 0 h 42"/>
                  <a:gd name="T36" fmla="*/ 0 w 59"/>
                  <a:gd name="T3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42">
                    <a:moveTo>
                      <a:pt x="30" y="42"/>
                    </a:moveTo>
                    <a:cubicBezTo>
                      <a:pt x="59" y="42"/>
                      <a:pt x="59" y="42"/>
                      <a:pt x="59" y="42"/>
                    </a:cubicBezTo>
                    <a:cubicBezTo>
                      <a:pt x="59" y="0"/>
                      <a:pt x="59" y="0"/>
                      <a:pt x="59" y="0"/>
                    </a:cubicBezTo>
                    <a:cubicBezTo>
                      <a:pt x="30" y="0"/>
                      <a:pt x="30" y="0"/>
                      <a:pt x="30" y="0"/>
                    </a:cubicBezTo>
                    <a:cubicBezTo>
                      <a:pt x="30" y="4"/>
                      <a:pt x="30" y="4"/>
                      <a:pt x="30" y="4"/>
                    </a:cubicBezTo>
                    <a:cubicBezTo>
                      <a:pt x="39" y="4"/>
                      <a:pt x="46" y="12"/>
                      <a:pt x="46" y="21"/>
                    </a:cubicBezTo>
                    <a:cubicBezTo>
                      <a:pt x="46" y="30"/>
                      <a:pt x="39" y="37"/>
                      <a:pt x="30" y="37"/>
                    </a:cubicBezTo>
                    <a:lnTo>
                      <a:pt x="30" y="42"/>
                    </a:lnTo>
                    <a:close/>
                    <a:moveTo>
                      <a:pt x="0" y="42"/>
                    </a:moveTo>
                    <a:cubicBezTo>
                      <a:pt x="30" y="42"/>
                      <a:pt x="30" y="42"/>
                      <a:pt x="30" y="42"/>
                    </a:cubicBezTo>
                    <a:cubicBezTo>
                      <a:pt x="30" y="37"/>
                      <a:pt x="30" y="37"/>
                      <a:pt x="30" y="37"/>
                    </a:cubicBezTo>
                    <a:cubicBezTo>
                      <a:pt x="30" y="37"/>
                      <a:pt x="30" y="37"/>
                      <a:pt x="30" y="37"/>
                    </a:cubicBezTo>
                    <a:cubicBezTo>
                      <a:pt x="21" y="37"/>
                      <a:pt x="13" y="30"/>
                      <a:pt x="13" y="21"/>
                    </a:cubicBezTo>
                    <a:cubicBezTo>
                      <a:pt x="13" y="12"/>
                      <a:pt x="21" y="4"/>
                      <a:pt x="30" y="4"/>
                    </a:cubicBezTo>
                    <a:cubicBezTo>
                      <a:pt x="30" y="4"/>
                      <a:pt x="30" y="4"/>
                      <a:pt x="30" y="4"/>
                    </a:cubicBezTo>
                    <a:cubicBezTo>
                      <a:pt x="30" y="4"/>
                      <a:pt x="30" y="4"/>
                      <a:pt x="30" y="4"/>
                    </a:cubicBezTo>
                    <a:cubicBezTo>
                      <a:pt x="30" y="0"/>
                      <a:pt x="30" y="0"/>
                      <a:pt x="30" y="0"/>
                    </a:cubicBezTo>
                    <a:cubicBezTo>
                      <a:pt x="0" y="0"/>
                      <a:pt x="0" y="0"/>
                      <a:pt x="0" y="0"/>
                    </a:cubicBezTo>
                    <a:lnTo>
                      <a:pt x="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81" name="Oval 220"/>
              <p:cNvSpPr>
                <a:spLocks noChangeArrowheads="1"/>
              </p:cNvSpPr>
              <p:nvPr/>
            </p:nvSpPr>
            <p:spPr bwMode="auto">
              <a:xfrm>
                <a:off x="-6027738" y="2722562"/>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82" name="Freeform 221"/>
              <p:cNvSpPr>
                <a:spLocks noEditPoints="1"/>
              </p:cNvSpPr>
              <p:nvPr/>
            </p:nvSpPr>
            <p:spPr bwMode="auto">
              <a:xfrm>
                <a:off x="-3995738" y="285750"/>
                <a:ext cx="192088" cy="190500"/>
              </a:xfrm>
              <a:custGeom>
                <a:avLst/>
                <a:gdLst>
                  <a:gd name="T0" fmla="*/ 26 w 51"/>
                  <a:gd name="T1" fmla="*/ 51 h 51"/>
                  <a:gd name="T2" fmla="*/ 51 w 51"/>
                  <a:gd name="T3" fmla="*/ 25 h 51"/>
                  <a:gd name="T4" fmla="*/ 26 w 51"/>
                  <a:gd name="T5" fmla="*/ 0 h 51"/>
                  <a:gd name="T6" fmla="*/ 26 w 51"/>
                  <a:gd name="T7" fmla="*/ 18 h 51"/>
                  <a:gd name="T8" fmla="*/ 33 w 51"/>
                  <a:gd name="T9" fmla="*/ 25 h 51"/>
                  <a:gd name="T10" fmla="*/ 26 w 51"/>
                  <a:gd name="T11" fmla="*/ 33 h 51"/>
                  <a:gd name="T12" fmla="*/ 26 w 51"/>
                  <a:gd name="T13" fmla="*/ 51 h 51"/>
                  <a:gd name="T14" fmla="*/ 26 w 51"/>
                  <a:gd name="T15" fmla="*/ 33 h 51"/>
                  <a:gd name="T16" fmla="*/ 26 w 51"/>
                  <a:gd name="T17" fmla="*/ 33 h 51"/>
                  <a:gd name="T18" fmla="*/ 26 w 51"/>
                  <a:gd name="T19" fmla="*/ 0 h 51"/>
                  <a:gd name="T20" fmla="*/ 0 w 51"/>
                  <a:gd name="T21" fmla="*/ 25 h 51"/>
                  <a:gd name="T22" fmla="*/ 26 w 51"/>
                  <a:gd name="T23" fmla="*/ 51 h 51"/>
                  <a:gd name="T24" fmla="*/ 26 w 51"/>
                  <a:gd name="T25" fmla="*/ 33 h 51"/>
                  <a:gd name="T26" fmla="*/ 26 w 51"/>
                  <a:gd name="T27" fmla="*/ 33 h 51"/>
                  <a:gd name="T28" fmla="*/ 18 w 51"/>
                  <a:gd name="T29" fmla="*/ 25 h 51"/>
                  <a:gd name="T30" fmla="*/ 26 w 51"/>
                  <a:gd name="T31" fmla="*/ 18 h 51"/>
                  <a:gd name="T32" fmla="*/ 26 w 51"/>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6" y="51"/>
                    </a:moveTo>
                    <a:cubicBezTo>
                      <a:pt x="40" y="51"/>
                      <a:pt x="51" y="40"/>
                      <a:pt x="51" y="25"/>
                    </a:cubicBezTo>
                    <a:cubicBezTo>
                      <a:pt x="51" y="11"/>
                      <a:pt x="40" y="0"/>
                      <a:pt x="26" y="0"/>
                    </a:cubicBezTo>
                    <a:cubicBezTo>
                      <a:pt x="26" y="18"/>
                      <a:pt x="26" y="18"/>
                      <a:pt x="26" y="18"/>
                    </a:cubicBezTo>
                    <a:cubicBezTo>
                      <a:pt x="30" y="18"/>
                      <a:pt x="33" y="21"/>
                      <a:pt x="33" y="25"/>
                    </a:cubicBezTo>
                    <a:cubicBezTo>
                      <a:pt x="33" y="30"/>
                      <a:pt x="30" y="33"/>
                      <a:pt x="26" y="33"/>
                    </a:cubicBezTo>
                    <a:cubicBezTo>
                      <a:pt x="26" y="51"/>
                      <a:pt x="26" y="51"/>
                      <a:pt x="26" y="51"/>
                    </a:cubicBezTo>
                    <a:close/>
                    <a:moveTo>
                      <a:pt x="26" y="33"/>
                    </a:moveTo>
                    <a:cubicBezTo>
                      <a:pt x="26" y="33"/>
                      <a:pt x="26" y="33"/>
                      <a:pt x="26" y="33"/>
                    </a:cubicBezTo>
                    <a:moveTo>
                      <a:pt x="26" y="0"/>
                    </a:moveTo>
                    <a:cubicBezTo>
                      <a:pt x="11" y="0"/>
                      <a:pt x="0" y="11"/>
                      <a:pt x="0" y="25"/>
                    </a:cubicBezTo>
                    <a:cubicBezTo>
                      <a:pt x="0" y="40"/>
                      <a:pt x="11" y="51"/>
                      <a:pt x="26" y="51"/>
                    </a:cubicBezTo>
                    <a:cubicBezTo>
                      <a:pt x="26" y="33"/>
                      <a:pt x="26" y="33"/>
                      <a:pt x="26" y="33"/>
                    </a:cubicBezTo>
                    <a:cubicBezTo>
                      <a:pt x="26" y="33"/>
                      <a:pt x="26" y="33"/>
                      <a:pt x="26" y="33"/>
                    </a:cubicBezTo>
                    <a:cubicBezTo>
                      <a:pt x="22" y="33"/>
                      <a:pt x="18" y="30"/>
                      <a:pt x="18" y="25"/>
                    </a:cubicBezTo>
                    <a:cubicBezTo>
                      <a:pt x="18" y="21"/>
                      <a:pt x="22" y="18"/>
                      <a:pt x="26" y="18"/>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83" name="Freeform 222"/>
              <p:cNvSpPr>
                <a:spLocks noEditPoints="1"/>
              </p:cNvSpPr>
              <p:nvPr/>
            </p:nvSpPr>
            <p:spPr bwMode="auto">
              <a:xfrm>
                <a:off x="-3919538" y="355600"/>
                <a:ext cx="44450" cy="46038"/>
              </a:xfrm>
              <a:custGeom>
                <a:avLst/>
                <a:gdLst>
                  <a:gd name="T0" fmla="*/ 6 w 12"/>
                  <a:gd name="T1" fmla="*/ 12 h 12"/>
                  <a:gd name="T2" fmla="*/ 12 w 12"/>
                  <a:gd name="T3" fmla="*/ 6 h 12"/>
                  <a:gd name="T4" fmla="*/ 6 w 12"/>
                  <a:gd name="T5" fmla="*/ 0 h 12"/>
                  <a:gd name="T6" fmla="*/ 6 w 12"/>
                  <a:gd name="T7" fmla="*/ 2 h 12"/>
                  <a:gd name="T8" fmla="*/ 10 w 12"/>
                  <a:gd name="T9" fmla="*/ 6 h 12"/>
                  <a:gd name="T10" fmla="*/ 6 w 12"/>
                  <a:gd name="T11" fmla="*/ 11 h 12"/>
                  <a:gd name="T12" fmla="*/ 6 w 12"/>
                  <a:gd name="T13" fmla="*/ 12 h 12"/>
                  <a:gd name="T14" fmla="*/ 6 w 12"/>
                  <a:gd name="T15" fmla="*/ 0 h 12"/>
                  <a:gd name="T16" fmla="*/ 0 w 12"/>
                  <a:gd name="T17" fmla="*/ 6 h 12"/>
                  <a:gd name="T18" fmla="*/ 6 w 12"/>
                  <a:gd name="T19" fmla="*/ 12 h 12"/>
                  <a:gd name="T20" fmla="*/ 6 w 12"/>
                  <a:gd name="T21" fmla="*/ 12 h 12"/>
                  <a:gd name="T22" fmla="*/ 6 w 12"/>
                  <a:gd name="T23" fmla="*/ 11 h 12"/>
                  <a:gd name="T24" fmla="*/ 6 w 12"/>
                  <a:gd name="T25" fmla="*/ 11 h 12"/>
                  <a:gd name="T26" fmla="*/ 6 w 12"/>
                  <a:gd name="T27" fmla="*/ 11 h 12"/>
                  <a:gd name="T28" fmla="*/ 1 w 12"/>
                  <a:gd name="T29" fmla="*/ 6 h 12"/>
                  <a:gd name="T30" fmla="*/ 6 w 12"/>
                  <a:gd name="T31" fmla="*/ 2 h 12"/>
                  <a:gd name="T32" fmla="*/ 6 w 12"/>
                  <a:gd name="T33" fmla="*/ 2 h 12"/>
                  <a:gd name="T34" fmla="*/ 6 w 12"/>
                  <a:gd name="T3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6" y="12"/>
                    </a:moveTo>
                    <a:cubicBezTo>
                      <a:pt x="9" y="12"/>
                      <a:pt x="12" y="10"/>
                      <a:pt x="12" y="6"/>
                    </a:cubicBezTo>
                    <a:cubicBezTo>
                      <a:pt x="12" y="3"/>
                      <a:pt x="9" y="0"/>
                      <a:pt x="6" y="0"/>
                    </a:cubicBezTo>
                    <a:cubicBezTo>
                      <a:pt x="6" y="2"/>
                      <a:pt x="6" y="2"/>
                      <a:pt x="6" y="2"/>
                    </a:cubicBezTo>
                    <a:cubicBezTo>
                      <a:pt x="8" y="2"/>
                      <a:pt x="10" y="4"/>
                      <a:pt x="10" y="6"/>
                    </a:cubicBezTo>
                    <a:cubicBezTo>
                      <a:pt x="10" y="9"/>
                      <a:pt x="8" y="11"/>
                      <a:pt x="6" y="11"/>
                    </a:cubicBezTo>
                    <a:lnTo>
                      <a:pt x="6" y="12"/>
                    </a:lnTo>
                    <a:close/>
                    <a:moveTo>
                      <a:pt x="6" y="0"/>
                    </a:moveTo>
                    <a:cubicBezTo>
                      <a:pt x="2" y="0"/>
                      <a:pt x="0" y="3"/>
                      <a:pt x="0" y="6"/>
                    </a:cubicBezTo>
                    <a:cubicBezTo>
                      <a:pt x="0" y="10"/>
                      <a:pt x="2" y="12"/>
                      <a:pt x="6" y="12"/>
                    </a:cubicBezTo>
                    <a:cubicBezTo>
                      <a:pt x="6" y="12"/>
                      <a:pt x="6" y="12"/>
                      <a:pt x="6" y="12"/>
                    </a:cubicBezTo>
                    <a:cubicBezTo>
                      <a:pt x="6" y="11"/>
                      <a:pt x="6" y="11"/>
                      <a:pt x="6" y="11"/>
                    </a:cubicBezTo>
                    <a:cubicBezTo>
                      <a:pt x="6" y="11"/>
                      <a:pt x="6" y="11"/>
                      <a:pt x="6" y="11"/>
                    </a:cubicBezTo>
                    <a:cubicBezTo>
                      <a:pt x="6" y="11"/>
                      <a:pt x="6" y="11"/>
                      <a:pt x="6" y="11"/>
                    </a:cubicBezTo>
                    <a:cubicBezTo>
                      <a:pt x="3" y="11"/>
                      <a:pt x="1" y="9"/>
                      <a:pt x="1" y="6"/>
                    </a:cubicBezTo>
                    <a:cubicBezTo>
                      <a:pt x="1" y="4"/>
                      <a:pt x="3" y="2"/>
                      <a:pt x="6" y="2"/>
                    </a:cubicBezTo>
                    <a:cubicBezTo>
                      <a:pt x="6" y="2"/>
                      <a:pt x="6" y="2"/>
                      <a:pt x="6" y="2"/>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84" name="Freeform 223"/>
              <p:cNvSpPr/>
              <p:nvPr/>
            </p:nvSpPr>
            <p:spPr bwMode="auto">
              <a:xfrm>
                <a:off x="-2852738" y="4775200"/>
                <a:ext cx="209550" cy="222250"/>
              </a:xfrm>
              <a:custGeom>
                <a:avLst/>
                <a:gdLst>
                  <a:gd name="T0" fmla="*/ 46 w 56"/>
                  <a:gd name="T1" fmla="*/ 41 h 59"/>
                  <a:gd name="T2" fmla="*/ 50 w 56"/>
                  <a:gd name="T3" fmla="*/ 39 h 59"/>
                  <a:gd name="T4" fmla="*/ 55 w 56"/>
                  <a:gd name="T5" fmla="*/ 37 h 59"/>
                  <a:gd name="T6" fmla="*/ 55 w 56"/>
                  <a:gd name="T7" fmla="*/ 30 h 59"/>
                  <a:gd name="T8" fmla="*/ 54 w 56"/>
                  <a:gd name="T9" fmla="*/ 17 h 59"/>
                  <a:gd name="T10" fmla="*/ 42 w 56"/>
                  <a:gd name="T11" fmla="*/ 28 h 59"/>
                  <a:gd name="T12" fmla="*/ 37 w 56"/>
                  <a:gd name="T13" fmla="*/ 32 h 59"/>
                  <a:gd name="T14" fmla="*/ 37 w 56"/>
                  <a:gd name="T15" fmla="*/ 28 h 59"/>
                  <a:gd name="T16" fmla="*/ 42 w 56"/>
                  <a:gd name="T17" fmla="*/ 20 h 59"/>
                  <a:gd name="T18" fmla="*/ 38 w 56"/>
                  <a:gd name="T19" fmla="*/ 12 h 59"/>
                  <a:gd name="T20" fmla="*/ 28 w 56"/>
                  <a:gd name="T21" fmla="*/ 0 h 59"/>
                  <a:gd name="T22" fmla="*/ 28 w 56"/>
                  <a:gd name="T23" fmla="*/ 0 h 59"/>
                  <a:gd name="T24" fmla="*/ 28 w 56"/>
                  <a:gd name="T25" fmla="*/ 0 h 59"/>
                  <a:gd name="T26" fmla="*/ 28 w 56"/>
                  <a:gd name="T27" fmla="*/ 0 h 59"/>
                  <a:gd name="T28" fmla="*/ 28 w 56"/>
                  <a:gd name="T29" fmla="*/ 0 h 59"/>
                  <a:gd name="T30" fmla="*/ 18 w 56"/>
                  <a:gd name="T31" fmla="*/ 12 h 59"/>
                  <a:gd name="T32" fmla="*/ 14 w 56"/>
                  <a:gd name="T33" fmla="*/ 20 h 59"/>
                  <a:gd name="T34" fmla="*/ 18 w 56"/>
                  <a:gd name="T35" fmla="*/ 28 h 59"/>
                  <a:gd name="T36" fmla="*/ 19 w 56"/>
                  <a:gd name="T37" fmla="*/ 32 h 59"/>
                  <a:gd name="T38" fmla="*/ 14 w 56"/>
                  <a:gd name="T39" fmla="*/ 28 h 59"/>
                  <a:gd name="T40" fmla="*/ 2 w 56"/>
                  <a:gd name="T41" fmla="*/ 17 h 59"/>
                  <a:gd name="T42" fmla="*/ 1 w 56"/>
                  <a:gd name="T43" fmla="*/ 30 h 59"/>
                  <a:gd name="T44" fmla="*/ 1 w 56"/>
                  <a:gd name="T45" fmla="*/ 37 h 59"/>
                  <a:gd name="T46" fmla="*/ 6 w 56"/>
                  <a:gd name="T47" fmla="*/ 39 h 59"/>
                  <a:gd name="T48" fmla="*/ 10 w 56"/>
                  <a:gd name="T49" fmla="*/ 41 h 59"/>
                  <a:gd name="T50" fmla="*/ 9 w 56"/>
                  <a:gd name="T51" fmla="*/ 44 h 59"/>
                  <a:gd name="T52" fmla="*/ 1 w 56"/>
                  <a:gd name="T53" fmla="*/ 41 h 59"/>
                  <a:gd name="T54" fmla="*/ 13 w 56"/>
                  <a:gd name="T55" fmla="*/ 58 h 59"/>
                  <a:gd name="T56" fmla="*/ 19 w 56"/>
                  <a:gd name="T57" fmla="*/ 57 h 59"/>
                  <a:gd name="T58" fmla="*/ 25 w 56"/>
                  <a:gd name="T59" fmla="*/ 53 h 59"/>
                  <a:gd name="T60" fmla="*/ 27 w 56"/>
                  <a:gd name="T61" fmla="*/ 53 h 59"/>
                  <a:gd name="T62" fmla="*/ 27 w 56"/>
                  <a:gd name="T63" fmla="*/ 50 h 59"/>
                  <a:gd name="T64" fmla="*/ 28 w 56"/>
                  <a:gd name="T65" fmla="*/ 26 h 59"/>
                  <a:gd name="T66" fmla="*/ 29 w 56"/>
                  <a:gd name="T67" fmla="*/ 50 h 59"/>
                  <a:gd name="T68" fmla="*/ 29 w 56"/>
                  <a:gd name="T69" fmla="*/ 53 h 59"/>
                  <a:gd name="T70" fmla="*/ 31 w 56"/>
                  <a:gd name="T71" fmla="*/ 53 h 59"/>
                  <a:gd name="T72" fmla="*/ 37 w 56"/>
                  <a:gd name="T73" fmla="*/ 57 h 59"/>
                  <a:gd name="T74" fmla="*/ 43 w 56"/>
                  <a:gd name="T75" fmla="*/ 58 h 59"/>
                  <a:gd name="T76" fmla="*/ 55 w 56"/>
                  <a:gd name="T77" fmla="*/ 41 h 59"/>
                  <a:gd name="T78" fmla="*/ 47 w 56"/>
                  <a:gd name="T79" fmla="*/ 44 h 59"/>
                  <a:gd name="T80" fmla="*/ 46 w 56"/>
                  <a:gd name="T81"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59">
                    <a:moveTo>
                      <a:pt x="46" y="41"/>
                    </a:moveTo>
                    <a:cubicBezTo>
                      <a:pt x="47" y="40"/>
                      <a:pt x="49" y="39"/>
                      <a:pt x="50" y="39"/>
                    </a:cubicBezTo>
                    <a:cubicBezTo>
                      <a:pt x="52" y="38"/>
                      <a:pt x="53" y="38"/>
                      <a:pt x="55" y="37"/>
                    </a:cubicBezTo>
                    <a:cubicBezTo>
                      <a:pt x="55" y="35"/>
                      <a:pt x="56" y="32"/>
                      <a:pt x="55" y="30"/>
                    </a:cubicBezTo>
                    <a:cubicBezTo>
                      <a:pt x="55" y="26"/>
                      <a:pt x="54" y="22"/>
                      <a:pt x="54" y="17"/>
                    </a:cubicBezTo>
                    <a:cubicBezTo>
                      <a:pt x="49" y="20"/>
                      <a:pt x="43" y="22"/>
                      <a:pt x="42" y="28"/>
                    </a:cubicBezTo>
                    <a:cubicBezTo>
                      <a:pt x="41" y="30"/>
                      <a:pt x="39" y="33"/>
                      <a:pt x="37" y="32"/>
                    </a:cubicBezTo>
                    <a:cubicBezTo>
                      <a:pt x="36" y="31"/>
                      <a:pt x="37" y="29"/>
                      <a:pt x="37" y="28"/>
                    </a:cubicBezTo>
                    <a:cubicBezTo>
                      <a:pt x="39" y="25"/>
                      <a:pt x="42" y="23"/>
                      <a:pt x="42" y="20"/>
                    </a:cubicBezTo>
                    <a:cubicBezTo>
                      <a:pt x="42" y="17"/>
                      <a:pt x="40" y="14"/>
                      <a:pt x="38" y="12"/>
                    </a:cubicBezTo>
                    <a:cubicBezTo>
                      <a:pt x="35" y="8"/>
                      <a:pt x="31" y="5"/>
                      <a:pt x="28" y="0"/>
                    </a:cubicBezTo>
                    <a:cubicBezTo>
                      <a:pt x="28" y="0"/>
                      <a:pt x="28" y="0"/>
                      <a:pt x="28" y="0"/>
                    </a:cubicBezTo>
                    <a:cubicBezTo>
                      <a:pt x="28" y="0"/>
                      <a:pt x="28" y="0"/>
                      <a:pt x="28" y="0"/>
                    </a:cubicBezTo>
                    <a:cubicBezTo>
                      <a:pt x="28" y="0"/>
                      <a:pt x="28" y="0"/>
                      <a:pt x="28" y="0"/>
                    </a:cubicBezTo>
                    <a:cubicBezTo>
                      <a:pt x="28" y="0"/>
                      <a:pt x="28" y="0"/>
                      <a:pt x="28" y="0"/>
                    </a:cubicBezTo>
                    <a:cubicBezTo>
                      <a:pt x="25" y="5"/>
                      <a:pt x="21" y="8"/>
                      <a:pt x="18" y="12"/>
                    </a:cubicBezTo>
                    <a:cubicBezTo>
                      <a:pt x="16" y="14"/>
                      <a:pt x="14" y="17"/>
                      <a:pt x="14" y="20"/>
                    </a:cubicBezTo>
                    <a:cubicBezTo>
                      <a:pt x="14" y="23"/>
                      <a:pt x="17" y="25"/>
                      <a:pt x="18" y="28"/>
                    </a:cubicBezTo>
                    <a:cubicBezTo>
                      <a:pt x="19" y="29"/>
                      <a:pt x="20" y="31"/>
                      <a:pt x="19" y="32"/>
                    </a:cubicBezTo>
                    <a:cubicBezTo>
                      <a:pt x="16" y="33"/>
                      <a:pt x="15" y="30"/>
                      <a:pt x="14" y="28"/>
                    </a:cubicBezTo>
                    <a:cubicBezTo>
                      <a:pt x="13" y="22"/>
                      <a:pt x="7" y="20"/>
                      <a:pt x="2" y="17"/>
                    </a:cubicBezTo>
                    <a:cubicBezTo>
                      <a:pt x="2" y="22"/>
                      <a:pt x="1" y="26"/>
                      <a:pt x="1" y="30"/>
                    </a:cubicBezTo>
                    <a:cubicBezTo>
                      <a:pt x="0" y="32"/>
                      <a:pt x="1" y="35"/>
                      <a:pt x="1" y="37"/>
                    </a:cubicBezTo>
                    <a:cubicBezTo>
                      <a:pt x="3" y="38"/>
                      <a:pt x="4" y="38"/>
                      <a:pt x="6" y="39"/>
                    </a:cubicBezTo>
                    <a:cubicBezTo>
                      <a:pt x="7" y="39"/>
                      <a:pt x="9" y="40"/>
                      <a:pt x="10" y="41"/>
                    </a:cubicBezTo>
                    <a:cubicBezTo>
                      <a:pt x="11" y="42"/>
                      <a:pt x="11" y="44"/>
                      <a:pt x="9" y="44"/>
                    </a:cubicBezTo>
                    <a:cubicBezTo>
                      <a:pt x="6" y="43"/>
                      <a:pt x="4" y="40"/>
                      <a:pt x="1" y="41"/>
                    </a:cubicBezTo>
                    <a:cubicBezTo>
                      <a:pt x="2" y="48"/>
                      <a:pt x="6" y="55"/>
                      <a:pt x="13" y="58"/>
                    </a:cubicBezTo>
                    <a:cubicBezTo>
                      <a:pt x="16" y="59"/>
                      <a:pt x="17" y="59"/>
                      <a:pt x="19" y="57"/>
                    </a:cubicBezTo>
                    <a:cubicBezTo>
                      <a:pt x="21" y="56"/>
                      <a:pt x="22" y="54"/>
                      <a:pt x="25" y="53"/>
                    </a:cubicBezTo>
                    <a:cubicBezTo>
                      <a:pt x="26" y="53"/>
                      <a:pt x="26" y="54"/>
                      <a:pt x="27" y="53"/>
                    </a:cubicBezTo>
                    <a:cubicBezTo>
                      <a:pt x="27" y="52"/>
                      <a:pt x="27" y="51"/>
                      <a:pt x="27" y="50"/>
                    </a:cubicBezTo>
                    <a:cubicBezTo>
                      <a:pt x="27" y="41"/>
                      <a:pt x="28" y="36"/>
                      <a:pt x="28" y="26"/>
                    </a:cubicBezTo>
                    <a:cubicBezTo>
                      <a:pt x="28" y="36"/>
                      <a:pt x="29" y="41"/>
                      <a:pt x="29" y="50"/>
                    </a:cubicBezTo>
                    <a:cubicBezTo>
                      <a:pt x="29" y="51"/>
                      <a:pt x="29" y="52"/>
                      <a:pt x="29" y="53"/>
                    </a:cubicBezTo>
                    <a:cubicBezTo>
                      <a:pt x="29" y="54"/>
                      <a:pt x="30" y="53"/>
                      <a:pt x="31" y="53"/>
                    </a:cubicBezTo>
                    <a:cubicBezTo>
                      <a:pt x="34" y="54"/>
                      <a:pt x="35" y="56"/>
                      <a:pt x="37" y="57"/>
                    </a:cubicBezTo>
                    <a:cubicBezTo>
                      <a:pt x="39" y="59"/>
                      <a:pt x="40" y="59"/>
                      <a:pt x="43" y="58"/>
                    </a:cubicBezTo>
                    <a:cubicBezTo>
                      <a:pt x="50" y="55"/>
                      <a:pt x="54" y="48"/>
                      <a:pt x="55" y="41"/>
                    </a:cubicBezTo>
                    <a:cubicBezTo>
                      <a:pt x="52" y="40"/>
                      <a:pt x="50" y="43"/>
                      <a:pt x="47" y="44"/>
                    </a:cubicBezTo>
                    <a:cubicBezTo>
                      <a:pt x="45" y="44"/>
                      <a:pt x="45" y="42"/>
                      <a:pt x="4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85" name="Rectangle 224"/>
              <p:cNvSpPr>
                <a:spLocks noChangeArrowheads="1"/>
              </p:cNvSpPr>
              <p:nvPr/>
            </p:nvSpPr>
            <p:spPr bwMode="auto">
              <a:xfrm>
                <a:off x="-2755900" y="4983163"/>
                <a:ext cx="158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86" name="Freeform 225"/>
              <p:cNvSpPr/>
              <p:nvPr/>
            </p:nvSpPr>
            <p:spPr bwMode="auto">
              <a:xfrm>
                <a:off x="-1906588" y="4062412"/>
                <a:ext cx="55563" cy="71438"/>
              </a:xfrm>
              <a:custGeom>
                <a:avLst/>
                <a:gdLst>
                  <a:gd name="T0" fmla="*/ 0 w 15"/>
                  <a:gd name="T1" fmla="*/ 0 h 19"/>
                  <a:gd name="T2" fmla="*/ 6 w 15"/>
                  <a:gd name="T3" fmla="*/ 19 h 19"/>
                  <a:gd name="T4" fmla="*/ 15 w 15"/>
                  <a:gd name="T5" fmla="*/ 0 h 19"/>
                  <a:gd name="T6" fmla="*/ 0 w 15"/>
                  <a:gd name="T7" fmla="*/ 0 h 19"/>
                </a:gdLst>
                <a:ahLst/>
                <a:cxnLst>
                  <a:cxn ang="0">
                    <a:pos x="T0" y="T1"/>
                  </a:cxn>
                  <a:cxn ang="0">
                    <a:pos x="T2" y="T3"/>
                  </a:cxn>
                  <a:cxn ang="0">
                    <a:pos x="T4" y="T5"/>
                  </a:cxn>
                  <a:cxn ang="0">
                    <a:pos x="T6" y="T7"/>
                  </a:cxn>
                </a:cxnLst>
                <a:rect l="0" t="0" r="r" b="b"/>
                <a:pathLst>
                  <a:path w="15" h="19">
                    <a:moveTo>
                      <a:pt x="0" y="0"/>
                    </a:moveTo>
                    <a:cubicBezTo>
                      <a:pt x="0" y="8"/>
                      <a:pt x="3" y="15"/>
                      <a:pt x="6" y="19"/>
                    </a:cubicBezTo>
                    <a:cubicBezTo>
                      <a:pt x="11" y="14"/>
                      <a:pt x="15" y="8"/>
                      <a:pt x="15"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87" name="Freeform 226"/>
              <p:cNvSpPr/>
              <p:nvPr/>
            </p:nvSpPr>
            <p:spPr bwMode="auto">
              <a:xfrm>
                <a:off x="-1906588" y="3971925"/>
                <a:ext cx="55563" cy="71438"/>
              </a:xfrm>
              <a:custGeom>
                <a:avLst/>
                <a:gdLst>
                  <a:gd name="T0" fmla="*/ 6 w 15"/>
                  <a:gd name="T1" fmla="*/ 0 h 19"/>
                  <a:gd name="T2" fmla="*/ 0 w 15"/>
                  <a:gd name="T3" fmla="*/ 19 h 19"/>
                  <a:gd name="T4" fmla="*/ 15 w 15"/>
                  <a:gd name="T5" fmla="*/ 19 h 19"/>
                  <a:gd name="T6" fmla="*/ 6 w 15"/>
                  <a:gd name="T7" fmla="*/ 0 h 19"/>
                </a:gdLst>
                <a:ahLst/>
                <a:cxnLst>
                  <a:cxn ang="0">
                    <a:pos x="T0" y="T1"/>
                  </a:cxn>
                  <a:cxn ang="0">
                    <a:pos x="T2" y="T3"/>
                  </a:cxn>
                  <a:cxn ang="0">
                    <a:pos x="T4" y="T5"/>
                  </a:cxn>
                  <a:cxn ang="0">
                    <a:pos x="T6" y="T7"/>
                  </a:cxn>
                </a:cxnLst>
                <a:rect l="0" t="0" r="r" b="b"/>
                <a:pathLst>
                  <a:path w="15" h="19">
                    <a:moveTo>
                      <a:pt x="6" y="0"/>
                    </a:moveTo>
                    <a:cubicBezTo>
                      <a:pt x="3" y="5"/>
                      <a:pt x="0" y="11"/>
                      <a:pt x="0" y="19"/>
                    </a:cubicBezTo>
                    <a:cubicBezTo>
                      <a:pt x="15" y="19"/>
                      <a:pt x="15" y="19"/>
                      <a:pt x="15" y="19"/>
                    </a:cubicBezTo>
                    <a:cubicBezTo>
                      <a:pt x="15" y="11"/>
                      <a:pt x="11" y="5"/>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88" name="Freeform 227"/>
              <p:cNvSpPr/>
              <p:nvPr/>
            </p:nvSpPr>
            <p:spPr bwMode="auto">
              <a:xfrm>
                <a:off x="-1951038" y="3941762"/>
                <a:ext cx="52388" cy="101600"/>
              </a:xfrm>
              <a:custGeom>
                <a:avLst/>
                <a:gdLst>
                  <a:gd name="T0" fmla="*/ 0 w 14"/>
                  <a:gd name="T1" fmla="*/ 0 h 27"/>
                  <a:gd name="T2" fmla="*/ 0 w 14"/>
                  <a:gd name="T3" fmla="*/ 27 h 27"/>
                  <a:gd name="T4" fmla="*/ 7 w 14"/>
                  <a:gd name="T5" fmla="*/ 27 h 27"/>
                  <a:gd name="T6" fmla="*/ 14 w 14"/>
                  <a:gd name="T7" fmla="*/ 5 h 27"/>
                  <a:gd name="T8" fmla="*/ 0 w 14"/>
                  <a:gd name="T9" fmla="*/ 0 h 27"/>
                </a:gdLst>
                <a:ahLst/>
                <a:cxnLst>
                  <a:cxn ang="0">
                    <a:pos x="T0" y="T1"/>
                  </a:cxn>
                  <a:cxn ang="0">
                    <a:pos x="T2" y="T3"/>
                  </a:cxn>
                  <a:cxn ang="0">
                    <a:pos x="T4" y="T5"/>
                  </a:cxn>
                  <a:cxn ang="0">
                    <a:pos x="T6" y="T7"/>
                  </a:cxn>
                  <a:cxn ang="0">
                    <a:pos x="T8" y="T9"/>
                  </a:cxn>
                </a:cxnLst>
                <a:rect l="0" t="0" r="r" b="b"/>
                <a:pathLst>
                  <a:path w="14" h="27">
                    <a:moveTo>
                      <a:pt x="0" y="0"/>
                    </a:moveTo>
                    <a:cubicBezTo>
                      <a:pt x="0" y="27"/>
                      <a:pt x="0" y="27"/>
                      <a:pt x="0" y="27"/>
                    </a:cubicBezTo>
                    <a:cubicBezTo>
                      <a:pt x="7" y="27"/>
                      <a:pt x="7" y="27"/>
                      <a:pt x="7" y="27"/>
                    </a:cubicBezTo>
                    <a:cubicBezTo>
                      <a:pt x="7" y="18"/>
                      <a:pt x="10" y="10"/>
                      <a:pt x="14" y="5"/>
                    </a:cubicBezTo>
                    <a:cubicBezTo>
                      <a:pt x="10" y="2"/>
                      <a:pt x="5"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89" name="Freeform 228"/>
              <p:cNvSpPr/>
              <p:nvPr/>
            </p:nvSpPr>
            <p:spPr bwMode="auto">
              <a:xfrm>
                <a:off x="-2022475" y="4062412"/>
                <a:ext cx="52388" cy="101600"/>
              </a:xfrm>
              <a:custGeom>
                <a:avLst/>
                <a:gdLst>
                  <a:gd name="T0" fmla="*/ 14 w 14"/>
                  <a:gd name="T1" fmla="*/ 27 h 27"/>
                  <a:gd name="T2" fmla="*/ 14 w 14"/>
                  <a:gd name="T3" fmla="*/ 0 h 27"/>
                  <a:gd name="T4" fmla="*/ 7 w 14"/>
                  <a:gd name="T5" fmla="*/ 0 h 27"/>
                  <a:gd name="T6" fmla="*/ 0 w 14"/>
                  <a:gd name="T7" fmla="*/ 22 h 27"/>
                  <a:gd name="T8" fmla="*/ 14 w 14"/>
                  <a:gd name="T9" fmla="*/ 27 h 27"/>
                </a:gdLst>
                <a:ahLst/>
                <a:cxnLst>
                  <a:cxn ang="0">
                    <a:pos x="T0" y="T1"/>
                  </a:cxn>
                  <a:cxn ang="0">
                    <a:pos x="T2" y="T3"/>
                  </a:cxn>
                  <a:cxn ang="0">
                    <a:pos x="T4" y="T5"/>
                  </a:cxn>
                  <a:cxn ang="0">
                    <a:pos x="T6" y="T7"/>
                  </a:cxn>
                  <a:cxn ang="0">
                    <a:pos x="T8" y="T9"/>
                  </a:cxn>
                </a:cxnLst>
                <a:rect l="0" t="0" r="r" b="b"/>
                <a:pathLst>
                  <a:path w="14" h="27">
                    <a:moveTo>
                      <a:pt x="14" y="27"/>
                    </a:moveTo>
                    <a:cubicBezTo>
                      <a:pt x="14" y="0"/>
                      <a:pt x="14" y="0"/>
                      <a:pt x="14" y="0"/>
                    </a:cubicBezTo>
                    <a:cubicBezTo>
                      <a:pt x="7" y="0"/>
                      <a:pt x="7" y="0"/>
                      <a:pt x="7" y="0"/>
                    </a:cubicBezTo>
                    <a:cubicBezTo>
                      <a:pt x="7" y="9"/>
                      <a:pt x="4" y="17"/>
                      <a:pt x="0" y="22"/>
                    </a:cubicBezTo>
                    <a:cubicBezTo>
                      <a:pt x="4" y="25"/>
                      <a:pt x="9" y="27"/>
                      <a:pt x="1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90" name="Freeform 229"/>
              <p:cNvSpPr/>
              <p:nvPr/>
            </p:nvSpPr>
            <p:spPr bwMode="auto">
              <a:xfrm>
                <a:off x="-2022475" y="3941762"/>
                <a:ext cx="52388" cy="101600"/>
              </a:xfrm>
              <a:custGeom>
                <a:avLst/>
                <a:gdLst>
                  <a:gd name="T0" fmla="*/ 7 w 14"/>
                  <a:gd name="T1" fmla="*/ 27 h 27"/>
                  <a:gd name="T2" fmla="*/ 14 w 14"/>
                  <a:gd name="T3" fmla="*/ 27 h 27"/>
                  <a:gd name="T4" fmla="*/ 14 w 14"/>
                  <a:gd name="T5" fmla="*/ 0 h 27"/>
                  <a:gd name="T6" fmla="*/ 0 w 14"/>
                  <a:gd name="T7" fmla="*/ 5 h 27"/>
                  <a:gd name="T8" fmla="*/ 7 w 14"/>
                  <a:gd name="T9" fmla="*/ 27 h 27"/>
                </a:gdLst>
                <a:ahLst/>
                <a:cxnLst>
                  <a:cxn ang="0">
                    <a:pos x="T0" y="T1"/>
                  </a:cxn>
                  <a:cxn ang="0">
                    <a:pos x="T2" y="T3"/>
                  </a:cxn>
                  <a:cxn ang="0">
                    <a:pos x="T4" y="T5"/>
                  </a:cxn>
                  <a:cxn ang="0">
                    <a:pos x="T6" y="T7"/>
                  </a:cxn>
                  <a:cxn ang="0">
                    <a:pos x="T8" y="T9"/>
                  </a:cxn>
                </a:cxnLst>
                <a:rect l="0" t="0" r="r" b="b"/>
                <a:pathLst>
                  <a:path w="14" h="27">
                    <a:moveTo>
                      <a:pt x="7" y="27"/>
                    </a:moveTo>
                    <a:cubicBezTo>
                      <a:pt x="14" y="27"/>
                      <a:pt x="14" y="27"/>
                      <a:pt x="14" y="27"/>
                    </a:cubicBezTo>
                    <a:cubicBezTo>
                      <a:pt x="14" y="0"/>
                      <a:pt x="14" y="0"/>
                      <a:pt x="14" y="0"/>
                    </a:cubicBezTo>
                    <a:cubicBezTo>
                      <a:pt x="9" y="0"/>
                      <a:pt x="4" y="2"/>
                      <a:pt x="0" y="5"/>
                    </a:cubicBezTo>
                    <a:cubicBezTo>
                      <a:pt x="4" y="10"/>
                      <a:pt x="7" y="18"/>
                      <a:pt x="7"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91" name="Freeform 230"/>
              <p:cNvSpPr/>
              <p:nvPr/>
            </p:nvSpPr>
            <p:spPr bwMode="auto">
              <a:xfrm>
                <a:off x="-2071688" y="4062412"/>
                <a:ext cx="55563" cy="71438"/>
              </a:xfrm>
              <a:custGeom>
                <a:avLst/>
                <a:gdLst>
                  <a:gd name="T0" fmla="*/ 10 w 15"/>
                  <a:gd name="T1" fmla="*/ 19 h 19"/>
                  <a:gd name="T2" fmla="*/ 15 w 15"/>
                  <a:gd name="T3" fmla="*/ 0 h 19"/>
                  <a:gd name="T4" fmla="*/ 0 w 15"/>
                  <a:gd name="T5" fmla="*/ 0 h 19"/>
                  <a:gd name="T6" fmla="*/ 10 w 15"/>
                  <a:gd name="T7" fmla="*/ 19 h 19"/>
                </a:gdLst>
                <a:ahLst/>
                <a:cxnLst>
                  <a:cxn ang="0">
                    <a:pos x="T0" y="T1"/>
                  </a:cxn>
                  <a:cxn ang="0">
                    <a:pos x="T2" y="T3"/>
                  </a:cxn>
                  <a:cxn ang="0">
                    <a:pos x="T4" y="T5"/>
                  </a:cxn>
                  <a:cxn ang="0">
                    <a:pos x="T6" y="T7"/>
                  </a:cxn>
                </a:cxnLst>
                <a:rect l="0" t="0" r="r" b="b"/>
                <a:pathLst>
                  <a:path w="15" h="19">
                    <a:moveTo>
                      <a:pt x="10" y="19"/>
                    </a:moveTo>
                    <a:cubicBezTo>
                      <a:pt x="13" y="14"/>
                      <a:pt x="15" y="8"/>
                      <a:pt x="15" y="0"/>
                    </a:cubicBezTo>
                    <a:cubicBezTo>
                      <a:pt x="0" y="0"/>
                      <a:pt x="0" y="0"/>
                      <a:pt x="0" y="0"/>
                    </a:cubicBezTo>
                    <a:cubicBezTo>
                      <a:pt x="1" y="8"/>
                      <a:pt x="4" y="14"/>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92" name="Freeform 231"/>
              <p:cNvSpPr/>
              <p:nvPr/>
            </p:nvSpPr>
            <p:spPr bwMode="auto">
              <a:xfrm>
                <a:off x="-2071688" y="3971925"/>
                <a:ext cx="55563" cy="71438"/>
              </a:xfrm>
              <a:custGeom>
                <a:avLst/>
                <a:gdLst>
                  <a:gd name="T0" fmla="*/ 10 w 15"/>
                  <a:gd name="T1" fmla="*/ 0 h 19"/>
                  <a:gd name="T2" fmla="*/ 0 w 15"/>
                  <a:gd name="T3" fmla="*/ 19 h 19"/>
                  <a:gd name="T4" fmla="*/ 15 w 15"/>
                  <a:gd name="T5" fmla="*/ 19 h 19"/>
                  <a:gd name="T6" fmla="*/ 10 w 15"/>
                  <a:gd name="T7" fmla="*/ 0 h 19"/>
                </a:gdLst>
                <a:ahLst/>
                <a:cxnLst>
                  <a:cxn ang="0">
                    <a:pos x="T0" y="T1"/>
                  </a:cxn>
                  <a:cxn ang="0">
                    <a:pos x="T2" y="T3"/>
                  </a:cxn>
                  <a:cxn ang="0">
                    <a:pos x="T4" y="T5"/>
                  </a:cxn>
                  <a:cxn ang="0">
                    <a:pos x="T6" y="T7"/>
                  </a:cxn>
                </a:cxnLst>
                <a:rect l="0" t="0" r="r" b="b"/>
                <a:pathLst>
                  <a:path w="15" h="19">
                    <a:moveTo>
                      <a:pt x="10" y="0"/>
                    </a:moveTo>
                    <a:cubicBezTo>
                      <a:pt x="4" y="5"/>
                      <a:pt x="1" y="12"/>
                      <a:pt x="0" y="19"/>
                    </a:cubicBezTo>
                    <a:cubicBezTo>
                      <a:pt x="15" y="19"/>
                      <a:pt x="15" y="19"/>
                      <a:pt x="15" y="19"/>
                    </a:cubicBezTo>
                    <a:cubicBezTo>
                      <a:pt x="15" y="11"/>
                      <a:pt x="13" y="5"/>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93" name="Freeform 232"/>
              <p:cNvSpPr/>
              <p:nvPr/>
            </p:nvSpPr>
            <p:spPr bwMode="auto">
              <a:xfrm>
                <a:off x="-1951038" y="4062412"/>
                <a:ext cx="52388" cy="101600"/>
              </a:xfrm>
              <a:custGeom>
                <a:avLst/>
                <a:gdLst>
                  <a:gd name="T0" fmla="*/ 0 w 14"/>
                  <a:gd name="T1" fmla="*/ 27 h 27"/>
                  <a:gd name="T2" fmla="*/ 14 w 14"/>
                  <a:gd name="T3" fmla="*/ 22 h 27"/>
                  <a:gd name="T4" fmla="*/ 7 w 14"/>
                  <a:gd name="T5" fmla="*/ 0 h 27"/>
                  <a:gd name="T6" fmla="*/ 0 w 14"/>
                  <a:gd name="T7" fmla="*/ 0 h 27"/>
                  <a:gd name="T8" fmla="*/ 0 w 14"/>
                  <a:gd name="T9" fmla="*/ 27 h 27"/>
                </a:gdLst>
                <a:ahLst/>
                <a:cxnLst>
                  <a:cxn ang="0">
                    <a:pos x="T0" y="T1"/>
                  </a:cxn>
                  <a:cxn ang="0">
                    <a:pos x="T2" y="T3"/>
                  </a:cxn>
                  <a:cxn ang="0">
                    <a:pos x="T4" y="T5"/>
                  </a:cxn>
                  <a:cxn ang="0">
                    <a:pos x="T6" y="T7"/>
                  </a:cxn>
                  <a:cxn ang="0">
                    <a:pos x="T8" y="T9"/>
                  </a:cxn>
                </a:cxnLst>
                <a:rect l="0" t="0" r="r" b="b"/>
                <a:pathLst>
                  <a:path w="14" h="27">
                    <a:moveTo>
                      <a:pt x="0" y="27"/>
                    </a:moveTo>
                    <a:cubicBezTo>
                      <a:pt x="5" y="27"/>
                      <a:pt x="10" y="25"/>
                      <a:pt x="14" y="22"/>
                    </a:cubicBezTo>
                    <a:cubicBezTo>
                      <a:pt x="10" y="17"/>
                      <a:pt x="7" y="9"/>
                      <a:pt x="7" y="0"/>
                    </a:cubicBezTo>
                    <a:cubicBezTo>
                      <a:pt x="0" y="0"/>
                      <a:pt x="0" y="0"/>
                      <a:pt x="0" y="0"/>
                    </a:cubicBezTo>
                    <a:lnTo>
                      <a:pt x="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94" name="Freeform 233"/>
              <p:cNvSpPr>
                <a:spLocks noEditPoints="1"/>
              </p:cNvSpPr>
              <p:nvPr/>
            </p:nvSpPr>
            <p:spPr bwMode="auto">
              <a:xfrm>
                <a:off x="-2184400" y="742950"/>
                <a:ext cx="296863" cy="296863"/>
              </a:xfrm>
              <a:custGeom>
                <a:avLst/>
                <a:gdLst>
                  <a:gd name="T0" fmla="*/ 40 w 79"/>
                  <a:gd name="T1" fmla="*/ 79 h 79"/>
                  <a:gd name="T2" fmla="*/ 79 w 79"/>
                  <a:gd name="T3" fmla="*/ 40 h 79"/>
                  <a:gd name="T4" fmla="*/ 40 w 79"/>
                  <a:gd name="T5" fmla="*/ 0 h 79"/>
                  <a:gd name="T6" fmla="*/ 40 w 79"/>
                  <a:gd name="T7" fmla="*/ 0 h 79"/>
                  <a:gd name="T8" fmla="*/ 40 w 79"/>
                  <a:gd name="T9" fmla="*/ 28 h 79"/>
                  <a:gd name="T10" fmla="*/ 60 w 79"/>
                  <a:gd name="T11" fmla="*/ 20 h 79"/>
                  <a:gd name="T12" fmla="*/ 47 w 79"/>
                  <a:gd name="T13" fmla="*/ 47 h 79"/>
                  <a:gd name="T14" fmla="*/ 40 w 79"/>
                  <a:gd name="T15" fmla="*/ 51 h 79"/>
                  <a:gd name="T16" fmla="*/ 40 w 79"/>
                  <a:gd name="T17" fmla="*/ 79 h 79"/>
                  <a:gd name="T18" fmla="*/ 40 w 79"/>
                  <a:gd name="T19" fmla="*/ 0 h 79"/>
                  <a:gd name="T20" fmla="*/ 0 w 79"/>
                  <a:gd name="T21" fmla="*/ 40 h 79"/>
                  <a:gd name="T22" fmla="*/ 40 w 79"/>
                  <a:gd name="T23" fmla="*/ 79 h 79"/>
                  <a:gd name="T24" fmla="*/ 40 w 79"/>
                  <a:gd name="T25" fmla="*/ 51 h 79"/>
                  <a:gd name="T26" fmla="*/ 20 w 79"/>
                  <a:gd name="T27" fmla="*/ 60 h 79"/>
                  <a:gd name="T28" fmla="*/ 32 w 79"/>
                  <a:gd name="T29" fmla="*/ 32 h 79"/>
                  <a:gd name="T30" fmla="*/ 32 w 79"/>
                  <a:gd name="T31" fmla="*/ 32 h 79"/>
                  <a:gd name="T32" fmla="*/ 40 w 79"/>
                  <a:gd name="T33" fmla="*/ 28 h 79"/>
                  <a:gd name="T34" fmla="*/ 40 w 79"/>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9">
                    <a:moveTo>
                      <a:pt x="40" y="79"/>
                    </a:moveTo>
                    <a:cubicBezTo>
                      <a:pt x="61" y="79"/>
                      <a:pt x="79" y="61"/>
                      <a:pt x="79" y="40"/>
                    </a:cubicBezTo>
                    <a:cubicBezTo>
                      <a:pt x="79" y="18"/>
                      <a:pt x="61" y="0"/>
                      <a:pt x="40" y="0"/>
                    </a:cubicBezTo>
                    <a:cubicBezTo>
                      <a:pt x="40" y="0"/>
                      <a:pt x="40" y="0"/>
                      <a:pt x="40" y="0"/>
                    </a:cubicBezTo>
                    <a:cubicBezTo>
                      <a:pt x="40" y="28"/>
                      <a:pt x="40" y="28"/>
                      <a:pt x="40" y="28"/>
                    </a:cubicBezTo>
                    <a:cubicBezTo>
                      <a:pt x="60" y="20"/>
                      <a:pt x="60" y="20"/>
                      <a:pt x="60" y="20"/>
                    </a:cubicBezTo>
                    <a:cubicBezTo>
                      <a:pt x="47" y="47"/>
                      <a:pt x="47" y="47"/>
                      <a:pt x="47" y="47"/>
                    </a:cubicBezTo>
                    <a:cubicBezTo>
                      <a:pt x="40" y="51"/>
                      <a:pt x="40" y="51"/>
                      <a:pt x="40" y="51"/>
                    </a:cubicBezTo>
                    <a:cubicBezTo>
                      <a:pt x="40" y="79"/>
                      <a:pt x="40" y="79"/>
                      <a:pt x="40" y="79"/>
                    </a:cubicBezTo>
                    <a:close/>
                    <a:moveTo>
                      <a:pt x="40" y="0"/>
                    </a:moveTo>
                    <a:cubicBezTo>
                      <a:pt x="18" y="0"/>
                      <a:pt x="0" y="18"/>
                      <a:pt x="0" y="40"/>
                    </a:cubicBezTo>
                    <a:cubicBezTo>
                      <a:pt x="0" y="61"/>
                      <a:pt x="18" y="79"/>
                      <a:pt x="40" y="79"/>
                    </a:cubicBezTo>
                    <a:cubicBezTo>
                      <a:pt x="40" y="51"/>
                      <a:pt x="40" y="51"/>
                      <a:pt x="40" y="51"/>
                    </a:cubicBezTo>
                    <a:cubicBezTo>
                      <a:pt x="20" y="60"/>
                      <a:pt x="20" y="60"/>
                      <a:pt x="20" y="60"/>
                    </a:cubicBezTo>
                    <a:cubicBezTo>
                      <a:pt x="32" y="32"/>
                      <a:pt x="32" y="32"/>
                      <a:pt x="32" y="32"/>
                    </a:cubicBezTo>
                    <a:cubicBezTo>
                      <a:pt x="32" y="32"/>
                      <a:pt x="32" y="32"/>
                      <a:pt x="32" y="32"/>
                    </a:cubicBezTo>
                    <a:cubicBezTo>
                      <a:pt x="40" y="28"/>
                      <a:pt x="40" y="28"/>
                      <a:pt x="40" y="28"/>
                    </a:cubicBez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95" name="Oval 234"/>
              <p:cNvSpPr>
                <a:spLocks noChangeArrowheads="1"/>
              </p:cNvSpPr>
              <p:nvPr/>
            </p:nvSpPr>
            <p:spPr bwMode="auto">
              <a:xfrm>
                <a:off x="-2052638" y="874712"/>
                <a:ext cx="33338"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96" name="Freeform 235"/>
              <p:cNvSpPr>
                <a:spLocks noEditPoints="1"/>
              </p:cNvSpPr>
              <p:nvPr/>
            </p:nvSpPr>
            <p:spPr bwMode="auto">
              <a:xfrm>
                <a:off x="-4738688" y="6694488"/>
                <a:ext cx="239713" cy="120650"/>
              </a:xfrm>
              <a:custGeom>
                <a:avLst/>
                <a:gdLst>
                  <a:gd name="T0" fmla="*/ 55 w 64"/>
                  <a:gd name="T1" fmla="*/ 23 h 32"/>
                  <a:gd name="T2" fmla="*/ 64 w 64"/>
                  <a:gd name="T3" fmla="*/ 12 h 32"/>
                  <a:gd name="T4" fmla="*/ 55 w 64"/>
                  <a:gd name="T5" fmla="*/ 1 h 32"/>
                  <a:gd name="T6" fmla="*/ 55 w 64"/>
                  <a:gd name="T7" fmla="*/ 6 h 32"/>
                  <a:gd name="T8" fmla="*/ 59 w 64"/>
                  <a:gd name="T9" fmla="*/ 12 h 32"/>
                  <a:gd name="T10" fmla="*/ 55 w 64"/>
                  <a:gd name="T11" fmla="*/ 18 h 32"/>
                  <a:gd name="T12" fmla="*/ 55 w 64"/>
                  <a:gd name="T13" fmla="*/ 23 h 32"/>
                  <a:gd name="T14" fmla="*/ 27 w 64"/>
                  <a:gd name="T15" fmla="*/ 32 h 32"/>
                  <a:gd name="T16" fmla="*/ 48 w 64"/>
                  <a:gd name="T17" fmla="*/ 22 h 32"/>
                  <a:gd name="T18" fmla="*/ 53 w 64"/>
                  <a:gd name="T19" fmla="*/ 23 h 32"/>
                  <a:gd name="T20" fmla="*/ 55 w 64"/>
                  <a:gd name="T21" fmla="*/ 23 h 32"/>
                  <a:gd name="T22" fmla="*/ 55 w 64"/>
                  <a:gd name="T23" fmla="*/ 18 h 32"/>
                  <a:gd name="T24" fmla="*/ 53 w 64"/>
                  <a:gd name="T25" fmla="*/ 18 h 32"/>
                  <a:gd name="T26" fmla="*/ 51 w 64"/>
                  <a:gd name="T27" fmla="*/ 18 h 32"/>
                  <a:gd name="T28" fmla="*/ 54 w 64"/>
                  <a:gd name="T29" fmla="*/ 5 h 32"/>
                  <a:gd name="T30" fmla="*/ 54 w 64"/>
                  <a:gd name="T31" fmla="*/ 5 h 32"/>
                  <a:gd name="T32" fmla="*/ 54 w 64"/>
                  <a:gd name="T33" fmla="*/ 5 h 32"/>
                  <a:gd name="T34" fmla="*/ 55 w 64"/>
                  <a:gd name="T35" fmla="*/ 6 h 32"/>
                  <a:gd name="T36" fmla="*/ 55 w 64"/>
                  <a:gd name="T37" fmla="*/ 1 h 32"/>
                  <a:gd name="T38" fmla="*/ 53 w 64"/>
                  <a:gd name="T39" fmla="*/ 0 h 32"/>
                  <a:gd name="T40" fmla="*/ 53 w 64"/>
                  <a:gd name="T41" fmla="*/ 0 h 32"/>
                  <a:gd name="T42" fmla="*/ 1 w 64"/>
                  <a:gd name="T43" fmla="*/ 0 h 32"/>
                  <a:gd name="T44" fmla="*/ 0 w 64"/>
                  <a:gd name="T45" fmla="*/ 5 h 32"/>
                  <a:gd name="T46" fmla="*/ 27 w 64"/>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32">
                    <a:moveTo>
                      <a:pt x="55" y="23"/>
                    </a:moveTo>
                    <a:cubicBezTo>
                      <a:pt x="60" y="22"/>
                      <a:pt x="64" y="17"/>
                      <a:pt x="64" y="12"/>
                    </a:cubicBezTo>
                    <a:cubicBezTo>
                      <a:pt x="64" y="6"/>
                      <a:pt x="60" y="2"/>
                      <a:pt x="55" y="1"/>
                    </a:cubicBezTo>
                    <a:cubicBezTo>
                      <a:pt x="55" y="6"/>
                      <a:pt x="55" y="6"/>
                      <a:pt x="55" y="6"/>
                    </a:cubicBezTo>
                    <a:cubicBezTo>
                      <a:pt x="57" y="7"/>
                      <a:pt x="59" y="9"/>
                      <a:pt x="59" y="12"/>
                    </a:cubicBezTo>
                    <a:cubicBezTo>
                      <a:pt x="59" y="14"/>
                      <a:pt x="57" y="17"/>
                      <a:pt x="55" y="18"/>
                    </a:cubicBezTo>
                    <a:lnTo>
                      <a:pt x="55" y="23"/>
                    </a:lnTo>
                    <a:close/>
                    <a:moveTo>
                      <a:pt x="27" y="32"/>
                    </a:moveTo>
                    <a:cubicBezTo>
                      <a:pt x="35" y="32"/>
                      <a:pt x="43" y="28"/>
                      <a:pt x="48" y="22"/>
                    </a:cubicBezTo>
                    <a:cubicBezTo>
                      <a:pt x="49" y="23"/>
                      <a:pt x="51" y="23"/>
                      <a:pt x="53" y="23"/>
                    </a:cubicBezTo>
                    <a:cubicBezTo>
                      <a:pt x="53" y="23"/>
                      <a:pt x="54" y="23"/>
                      <a:pt x="55" y="23"/>
                    </a:cubicBezTo>
                    <a:cubicBezTo>
                      <a:pt x="55" y="18"/>
                      <a:pt x="55" y="18"/>
                      <a:pt x="55" y="18"/>
                    </a:cubicBezTo>
                    <a:cubicBezTo>
                      <a:pt x="54" y="18"/>
                      <a:pt x="53" y="18"/>
                      <a:pt x="53" y="18"/>
                    </a:cubicBezTo>
                    <a:cubicBezTo>
                      <a:pt x="52" y="18"/>
                      <a:pt x="51" y="18"/>
                      <a:pt x="51" y="18"/>
                    </a:cubicBezTo>
                    <a:cubicBezTo>
                      <a:pt x="52" y="14"/>
                      <a:pt x="54" y="10"/>
                      <a:pt x="54" y="5"/>
                    </a:cubicBezTo>
                    <a:cubicBezTo>
                      <a:pt x="54" y="5"/>
                      <a:pt x="54" y="5"/>
                      <a:pt x="54" y="5"/>
                    </a:cubicBezTo>
                    <a:cubicBezTo>
                      <a:pt x="54" y="5"/>
                      <a:pt x="54" y="5"/>
                      <a:pt x="54" y="5"/>
                    </a:cubicBezTo>
                    <a:cubicBezTo>
                      <a:pt x="54" y="5"/>
                      <a:pt x="54" y="6"/>
                      <a:pt x="55" y="6"/>
                    </a:cubicBezTo>
                    <a:cubicBezTo>
                      <a:pt x="55" y="1"/>
                      <a:pt x="55" y="1"/>
                      <a:pt x="55" y="1"/>
                    </a:cubicBezTo>
                    <a:cubicBezTo>
                      <a:pt x="54" y="0"/>
                      <a:pt x="54" y="0"/>
                      <a:pt x="53" y="0"/>
                    </a:cubicBezTo>
                    <a:cubicBezTo>
                      <a:pt x="53" y="0"/>
                      <a:pt x="53" y="0"/>
                      <a:pt x="53" y="0"/>
                    </a:cubicBezTo>
                    <a:cubicBezTo>
                      <a:pt x="1" y="0"/>
                      <a:pt x="1" y="0"/>
                      <a:pt x="1" y="0"/>
                    </a:cubicBezTo>
                    <a:cubicBezTo>
                      <a:pt x="0" y="2"/>
                      <a:pt x="0" y="4"/>
                      <a:pt x="0" y="5"/>
                    </a:cubicBezTo>
                    <a:cubicBezTo>
                      <a:pt x="0" y="20"/>
                      <a:pt x="12" y="32"/>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97" name="Rectangle 236"/>
              <p:cNvSpPr>
                <a:spLocks noChangeArrowheads="1"/>
              </p:cNvSpPr>
              <p:nvPr/>
            </p:nvSpPr>
            <p:spPr bwMode="auto">
              <a:xfrm>
                <a:off x="-4738688" y="6826250"/>
                <a:ext cx="21748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98" name="Freeform 237"/>
              <p:cNvSpPr/>
              <p:nvPr/>
            </p:nvSpPr>
            <p:spPr bwMode="auto">
              <a:xfrm>
                <a:off x="-4689475" y="6589713"/>
                <a:ext cx="41275" cy="101600"/>
              </a:xfrm>
              <a:custGeom>
                <a:avLst/>
                <a:gdLst>
                  <a:gd name="T0" fmla="*/ 4 w 11"/>
                  <a:gd name="T1" fmla="*/ 20 h 27"/>
                  <a:gd name="T2" fmla="*/ 5 w 11"/>
                  <a:gd name="T3" fmla="*/ 25 h 27"/>
                  <a:gd name="T4" fmla="*/ 10 w 11"/>
                  <a:gd name="T5" fmla="*/ 16 h 27"/>
                  <a:gd name="T6" fmla="*/ 7 w 11"/>
                  <a:gd name="T7" fmla="*/ 11 h 27"/>
                  <a:gd name="T8" fmla="*/ 7 w 11"/>
                  <a:gd name="T9" fmla="*/ 7 h 27"/>
                  <a:gd name="T10" fmla="*/ 4 w 11"/>
                  <a:gd name="T11" fmla="*/ 2 h 27"/>
                  <a:gd name="T12" fmla="*/ 2 w 11"/>
                  <a:gd name="T13" fmla="*/ 11 h 27"/>
                  <a:gd name="T14" fmla="*/ 4 w 11"/>
                  <a:gd name="T15" fmla="*/ 2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7">
                    <a:moveTo>
                      <a:pt x="4" y="20"/>
                    </a:moveTo>
                    <a:cubicBezTo>
                      <a:pt x="1" y="21"/>
                      <a:pt x="2" y="27"/>
                      <a:pt x="5" y="25"/>
                    </a:cubicBezTo>
                    <a:cubicBezTo>
                      <a:pt x="9" y="24"/>
                      <a:pt x="11" y="20"/>
                      <a:pt x="10" y="16"/>
                    </a:cubicBezTo>
                    <a:cubicBezTo>
                      <a:pt x="9" y="14"/>
                      <a:pt x="8" y="13"/>
                      <a:pt x="7" y="11"/>
                    </a:cubicBezTo>
                    <a:cubicBezTo>
                      <a:pt x="7" y="10"/>
                      <a:pt x="6" y="8"/>
                      <a:pt x="7" y="7"/>
                    </a:cubicBezTo>
                    <a:cubicBezTo>
                      <a:pt x="10" y="5"/>
                      <a:pt x="7" y="0"/>
                      <a:pt x="4" y="2"/>
                    </a:cubicBezTo>
                    <a:cubicBezTo>
                      <a:pt x="1" y="4"/>
                      <a:pt x="0" y="8"/>
                      <a:pt x="2" y="11"/>
                    </a:cubicBezTo>
                    <a:cubicBezTo>
                      <a:pt x="2" y="13"/>
                      <a:pt x="6" y="19"/>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99" name="Freeform 238"/>
              <p:cNvSpPr/>
              <p:nvPr/>
            </p:nvSpPr>
            <p:spPr bwMode="auto">
              <a:xfrm>
                <a:off x="-4633913" y="6589713"/>
                <a:ext cx="41275" cy="101600"/>
              </a:xfrm>
              <a:custGeom>
                <a:avLst/>
                <a:gdLst>
                  <a:gd name="T0" fmla="*/ 4 w 11"/>
                  <a:gd name="T1" fmla="*/ 20 h 27"/>
                  <a:gd name="T2" fmla="*/ 5 w 11"/>
                  <a:gd name="T3" fmla="*/ 25 h 27"/>
                  <a:gd name="T4" fmla="*/ 10 w 11"/>
                  <a:gd name="T5" fmla="*/ 16 h 27"/>
                  <a:gd name="T6" fmla="*/ 7 w 11"/>
                  <a:gd name="T7" fmla="*/ 11 h 27"/>
                  <a:gd name="T8" fmla="*/ 7 w 11"/>
                  <a:gd name="T9" fmla="*/ 7 h 27"/>
                  <a:gd name="T10" fmla="*/ 4 w 11"/>
                  <a:gd name="T11" fmla="*/ 2 h 27"/>
                  <a:gd name="T12" fmla="*/ 2 w 11"/>
                  <a:gd name="T13" fmla="*/ 11 h 27"/>
                  <a:gd name="T14" fmla="*/ 4 w 11"/>
                  <a:gd name="T15" fmla="*/ 2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7">
                    <a:moveTo>
                      <a:pt x="4" y="20"/>
                    </a:moveTo>
                    <a:cubicBezTo>
                      <a:pt x="1" y="21"/>
                      <a:pt x="2" y="27"/>
                      <a:pt x="5" y="25"/>
                    </a:cubicBezTo>
                    <a:cubicBezTo>
                      <a:pt x="9" y="24"/>
                      <a:pt x="11" y="20"/>
                      <a:pt x="10" y="16"/>
                    </a:cubicBezTo>
                    <a:cubicBezTo>
                      <a:pt x="9" y="14"/>
                      <a:pt x="8" y="13"/>
                      <a:pt x="7" y="11"/>
                    </a:cubicBezTo>
                    <a:cubicBezTo>
                      <a:pt x="7" y="10"/>
                      <a:pt x="6" y="8"/>
                      <a:pt x="7" y="7"/>
                    </a:cubicBezTo>
                    <a:cubicBezTo>
                      <a:pt x="10" y="5"/>
                      <a:pt x="7" y="0"/>
                      <a:pt x="4" y="2"/>
                    </a:cubicBezTo>
                    <a:cubicBezTo>
                      <a:pt x="1" y="4"/>
                      <a:pt x="0" y="8"/>
                      <a:pt x="2" y="11"/>
                    </a:cubicBezTo>
                    <a:cubicBezTo>
                      <a:pt x="2" y="13"/>
                      <a:pt x="6" y="19"/>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00" name="Oval 239"/>
              <p:cNvSpPr>
                <a:spLocks noChangeArrowheads="1"/>
              </p:cNvSpPr>
              <p:nvPr/>
            </p:nvSpPr>
            <p:spPr bwMode="auto">
              <a:xfrm>
                <a:off x="-1335088" y="2593975"/>
                <a:ext cx="22225"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01" name="Oval 240"/>
              <p:cNvSpPr>
                <a:spLocks noChangeArrowheads="1"/>
              </p:cNvSpPr>
              <p:nvPr/>
            </p:nvSpPr>
            <p:spPr bwMode="auto">
              <a:xfrm>
                <a:off x="-1312863" y="2568575"/>
                <a:ext cx="2222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02" name="Oval 241"/>
              <p:cNvSpPr>
                <a:spLocks noChangeArrowheads="1"/>
              </p:cNvSpPr>
              <p:nvPr/>
            </p:nvSpPr>
            <p:spPr bwMode="auto">
              <a:xfrm>
                <a:off x="-1331913" y="2533650"/>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03" name="Oval 242"/>
              <p:cNvSpPr>
                <a:spLocks noChangeArrowheads="1"/>
              </p:cNvSpPr>
              <p:nvPr/>
            </p:nvSpPr>
            <p:spPr bwMode="auto">
              <a:xfrm>
                <a:off x="-1335088" y="2478087"/>
                <a:ext cx="22225"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04" name="Freeform 243"/>
              <p:cNvSpPr>
                <a:spLocks noEditPoints="1"/>
              </p:cNvSpPr>
              <p:nvPr/>
            </p:nvSpPr>
            <p:spPr bwMode="auto">
              <a:xfrm>
                <a:off x="-1373188" y="2365375"/>
                <a:ext cx="127000" cy="285750"/>
              </a:xfrm>
              <a:custGeom>
                <a:avLst/>
                <a:gdLst>
                  <a:gd name="T0" fmla="*/ 19 w 34"/>
                  <a:gd name="T1" fmla="*/ 4 h 76"/>
                  <a:gd name="T2" fmla="*/ 18 w 34"/>
                  <a:gd name="T3" fmla="*/ 7 h 76"/>
                  <a:gd name="T4" fmla="*/ 18 w 34"/>
                  <a:gd name="T5" fmla="*/ 11 h 76"/>
                  <a:gd name="T6" fmla="*/ 16 w 34"/>
                  <a:gd name="T7" fmla="*/ 11 h 76"/>
                  <a:gd name="T8" fmla="*/ 16 w 34"/>
                  <a:gd name="T9" fmla="*/ 25 h 76"/>
                  <a:gd name="T10" fmla="*/ 18 w 34"/>
                  <a:gd name="T11" fmla="*/ 25 h 76"/>
                  <a:gd name="T12" fmla="*/ 18 w 34"/>
                  <a:gd name="T13" fmla="*/ 35 h 76"/>
                  <a:gd name="T14" fmla="*/ 18 w 34"/>
                  <a:gd name="T15" fmla="*/ 39 h 76"/>
                  <a:gd name="T16" fmla="*/ 21 w 34"/>
                  <a:gd name="T17" fmla="*/ 42 h 76"/>
                  <a:gd name="T18" fmla="*/ 21 w 34"/>
                  <a:gd name="T19" fmla="*/ 42 h 76"/>
                  <a:gd name="T20" fmla="*/ 24 w 34"/>
                  <a:gd name="T21" fmla="*/ 39 h 76"/>
                  <a:gd name="T22" fmla="*/ 24 w 34"/>
                  <a:gd name="T23" fmla="*/ 25 h 76"/>
                  <a:gd name="T24" fmla="*/ 26 w 34"/>
                  <a:gd name="T25" fmla="*/ 25 h 76"/>
                  <a:gd name="T26" fmla="*/ 26 w 34"/>
                  <a:gd name="T27" fmla="*/ 25 h 76"/>
                  <a:gd name="T28" fmla="*/ 26 w 34"/>
                  <a:gd name="T29" fmla="*/ 69 h 76"/>
                  <a:gd name="T30" fmla="*/ 16 w 34"/>
                  <a:gd name="T31" fmla="*/ 69 h 76"/>
                  <a:gd name="T32" fmla="*/ 16 w 34"/>
                  <a:gd name="T33" fmla="*/ 76 h 76"/>
                  <a:gd name="T34" fmla="*/ 32 w 34"/>
                  <a:gd name="T35" fmla="*/ 76 h 76"/>
                  <a:gd name="T36" fmla="*/ 32 w 34"/>
                  <a:gd name="T37" fmla="*/ 11 h 76"/>
                  <a:gd name="T38" fmla="*/ 24 w 34"/>
                  <a:gd name="T39" fmla="*/ 11 h 76"/>
                  <a:gd name="T40" fmla="*/ 24 w 34"/>
                  <a:gd name="T41" fmla="*/ 8 h 76"/>
                  <a:gd name="T42" fmla="*/ 31 w 34"/>
                  <a:gd name="T43" fmla="*/ 6 h 76"/>
                  <a:gd name="T44" fmla="*/ 34 w 34"/>
                  <a:gd name="T45" fmla="*/ 3 h 76"/>
                  <a:gd name="T46" fmla="*/ 30 w 34"/>
                  <a:gd name="T47" fmla="*/ 0 h 76"/>
                  <a:gd name="T48" fmla="*/ 21 w 34"/>
                  <a:gd name="T49" fmla="*/ 3 h 76"/>
                  <a:gd name="T50" fmla="*/ 19 w 34"/>
                  <a:gd name="T51" fmla="*/ 4 h 76"/>
                  <a:gd name="T52" fmla="*/ 16 w 34"/>
                  <a:gd name="T53" fmla="*/ 11 h 76"/>
                  <a:gd name="T54" fmla="*/ 0 w 34"/>
                  <a:gd name="T55" fmla="*/ 11 h 76"/>
                  <a:gd name="T56" fmla="*/ 0 w 34"/>
                  <a:gd name="T57" fmla="*/ 76 h 76"/>
                  <a:gd name="T58" fmla="*/ 16 w 34"/>
                  <a:gd name="T59" fmla="*/ 76 h 76"/>
                  <a:gd name="T60" fmla="*/ 16 w 34"/>
                  <a:gd name="T61" fmla="*/ 69 h 76"/>
                  <a:gd name="T62" fmla="*/ 7 w 34"/>
                  <a:gd name="T63" fmla="*/ 69 h 76"/>
                  <a:gd name="T64" fmla="*/ 7 w 34"/>
                  <a:gd name="T65" fmla="*/ 25 h 76"/>
                  <a:gd name="T66" fmla="*/ 16 w 34"/>
                  <a:gd name="T67" fmla="*/ 25 h 76"/>
                  <a:gd name="T68" fmla="*/ 16 w 34"/>
                  <a:gd name="T69" fmla="*/ 1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76">
                    <a:moveTo>
                      <a:pt x="19" y="4"/>
                    </a:moveTo>
                    <a:cubicBezTo>
                      <a:pt x="18" y="5"/>
                      <a:pt x="18" y="6"/>
                      <a:pt x="18" y="7"/>
                    </a:cubicBezTo>
                    <a:cubicBezTo>
                      <a:pt x="18" y="7"/>
                      <a:pt x="18" y="9"/>
                      <a:pt x="18" y="11"/>
                    </a:cubicBezTo>
                    <a:cubicBezTo>
                      <a:pt x="16" y="11"/>
                      <a:pt x="16" y="11"/>
                      <a:pt x="16" y="11"/>
                    </a:cubicBezTo>
                    <a:cubicBezTo>
                      <a:pt x="16" y="25"/>
                      <a:pt x="16" y="25"/>
                      <a:pt x="16" y="25"/>
                    </a:cubicBezTo>
                    <a:cubicBezTo>
                      <a:pt x="18" y="25"/>
                      <a:pt x="18" y="25"/>
                      <a:pt x="18" y="25"/>
                    </a:cubicBezTo>
                    <a:cubicBezTo>
                      <a:pt x="18" y="30"/>
                      <a:pt x="18" y="34"/>
                      <a:pt x="18" y="35"/>
                    </a:cubicBezTo>
                    <a:cubicBezTo>
                      <a:pt x="18" y="36"/>
                      <a:pt x="18" y="39"/>
                      <a:pt x="18" y="39"/>
                    </a:cubicBezTo>
                    <a:cubicBezTo>
                      <a:pt x="18" y="41"/>
                      <a:pt x="19" y="42"/>
                      <a:pt x="21" y="42"/>
                    </a:cubicBezTo>
                    <a:cubicBezTo>
                      <a:pt x="21" y="42"/>
                      <a:pt x="21" y="42"/>
                      <a:pt x="21" y="42"/>
                    </a:cubicBezTo>
                    <a:cubicBezTo>
                      <a:pt x="23" y="42"/>
                      <a:pt x="24" y="41"/>
                      <a:pt x="24" y="39"/>
                    </a:cubicBezTo>
                    <a:cubicBezTo>
                      <a:pt x="24" y="25"/>
                      <a:pt x="24" y="25"/>
                      <a:pt x="24" y="25"/>
                    </a:cubicBezTo>
                    <a:cubicBezTo>
                      <a:pt x="26" y="25"/>
                      <a:pt x="26" y="25"/>
                      <a:pt x="26" y="25"/>
                    </a:cubicBezTo>
                    <a:cubicBezTo>
                      <a:pt x="26" y="25"/>
                      <a:pt x="26" y="25"/>
                      <a:pt x="26" y="25"/>
                    </a:cubicBezTo>
                    <a:cubicBezTo>
                      <a:pt x="26" y="69"/>
                      <a:pt x="26" y="69"/>
                      <a:pt x="26" y="69"/>
                    </a:cubicBezTo>
                    <a:cubicBezTo>
                      <a:pt x="16" y="69"/>
                      <a:pt x="16" y="69"/>
                      <a:pt x="16" y="69"/>
                    </a:cubicBezTo>
                    <a:cubicBezTo>
                      <a:pt x="16" y="76"/>
                      <a:pt x="16" y="76"/>
                      <a:pt x="16" y="76"/>
                    </a:cubicBezTo>
                    <a:cubicBezTo>
                      <a:pt x="32" y="76"/>
                      <a:pt x="32" y="76"/>
                      <a:pt x="32" y="76"/>
                    </a:cubicBezTo>
                    <a:cubicBezTo>
                      <a:pt x="32" y="11"/>
                      <a:pt x="32" y="11"/>
                      <a:pt x="32" y="11"/>
                    </a:cubicBezTo>
                    <a:cubicBezTo>
                      <a:pt x="24" y="11"/>
                      <a:pt x="24" y="11"/>
                      <a:pt x="24" y="11"/>
                    </a:cubicBezTo>
                    <a:cubicBezTo>
                      <a:pt x="24" y="8"/>
                      <a:pt x="24" y="8"/>
                      <a:pt x="24" y="8"/>
                    </a:cubicBezTo>
                    <a:cubicBezTo>
                      <a:pt x="31" y="6"/>
                      <a:pt x="31" y="6"/>
                      <a:pt x="31" y="6"/>
                    </a:cubicBezTo>
                    <a:cubicBezTo>
                      <a:pt x="33" y="6"/>
                      <a:pt x="34" y="4"/>
                      <a:pt x="34" y="3"/>
                    </a:cubicBezTo>
                    <a:cubicBezTo>
                      <a:pt x="33" y="1"/>
                      <a:pt x="32" y="0"/>
                      <a:pt x="30" y="0"/>
                    </a:cubicBezTo>
                    <a:cubicBezTo>
                      <a:pt x="30" y="1"/>
                      <a:pt x="22" y="2"/>
                      <a:pt x="21" y="3"/>
                    </a:cubicBezTo>
                    <a:cubicBezTo>
                      <a:pt x="20" y="3"/>
                      <a:pt x="19" y="3"/>
                      <a:pt x="19" y="4"/>
                    </a:cubicBezTo>
                    <a:close/>
                    <a:moveTo>
                      <a:pt x="16" y="11"/>
                    </a:moveTo>
                    <a:cubicBezTo>
                      <a:pt x="0" y="11"/>
                      <a:pt x="0" y="11"/>
                      <a:pt x="0" y="11"/>
                    </a:cubicBezTo>
                    <a:cubicBezTo>
                      <a:pt x="0" y="76"/>
                      <a:pt x="0" y="76"/>
                      <a:pt x="0" y="76"/>
                    </a:cubicBezTo>
                    <a:cubicBezTo>
                      <a:pt x="16" y="76"/>
                      <a:pt x="16" y="76"/>
                      <a:pt x="16" y="76"/>
                    </a:cubicBezTo>
                    <a:cubicBezTo>
                      <a:pt x="16" y="69"/>
                      <a:pt x="16" y="69"/>
                      <a:pt x="16" y="69"/>
                    </a:cubicBezTo>
                    <a:cubicBezTo>
                      <a:pt x="7" y="69"/>
                      <a:pt x="7" y="69"/>
                      <a:pt x="7" y="69"/>
                    </a:cubicBezTo>
                    <a:cubicBezTo>
                      <a:pt x="7" y="25"/>
                      <a:pt x="7" y="25"/>
                      <a:pt x="7" y="25"/>
                    </a:cubicBezTo>
                    <a:cubicBezTo>
                      <a:pt x="16" y="25"/>
                      <a:pt x="16" y="25"/>
                      <a:pt x="16" y="25"/>
                    </a:cubicBezTo>
                    <a:lnTo>
                      <a:pt x="1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05" name="Freeform 244"/>
              <p:cNvSpPr>
                <a:spLocks noEditPoints="1"/>
              </p:cNvSpPr>
              <p:nvPr/>
            </p:nvSpPr>
            <p:spPr bwMode="auto">
              <a:xfrm>
                <a:off x="-5715000" y="2214562"/>
                <a:ext cx="209550" cy="211138"/>
              </a:xfrm>
              <a:custGeom>
                <a:avLst/>
                <a:gdLst>
                  <a:gd name="T0" fmla="*/ 28 w 56"/>
                  <a:gd name="T1" fmla="*/ 56 h 56"/>
                  <a:gd name="T2" fmla="*/ 32 w 56"/>
                  <a:gd name="T3" fmla="*/ 56 h 56"/>
                  <a:gd name="T4" fmla="*/ 32 w 56"/>
                  <a:gd name="T5" fmla="*/ 51 h 56"/>
                  <a:gd name="T6" fmla="*/ 42 w 56"/>
                  <a:gd name="T7" fmla="*/ 48 h 56"/>
                  <a:gd name="T8" fmla="*/ 44 w 56"/>
                  <a:gd name="T9" fmla="*/ 51 h 56"/>
                  <a:gd name="T10" fmla="*/ 51 w 56"/>
                  <a:gd name="T11" fmla="*/ 44 h 56"/>
                  <a:gd name="T12" fmla="*/ 48 w 56"/>
                  <a:gd name="T13" fmla="*/ 42 h 56"/>
                  <a:gd name="T14" fmla="*/ 51 w 56"/>
                  <a:gd name="T15" fmla="*/ 32 h 56"/>
                  <a:gd name="T16" fmla="*/ 56 w 56"/>
                  <a:gd name="T17" fmla="*/ 32 h 56"/>
                  <a:gd name="T18" fmla="*/ 56 w 56"/>
                  <a:gd name="T19" fmla="*/ 24 h 56"/>
                  <a:gd name="T20" fmla="*/ 51 w 56"/>
                  <a:gd name="T21" fmla="*/ 24 h 56"/>
                  <a:gd name="T22" fmla="*/ 48 w 56"/>
                  <a:gd name="T23" fmla="*/ 14 h 56"/>
                  <a:gd name="T24" fmla="*/ 51 w 56"/>
                  <a:gd name="T25" fmla="*/ 11 h 56"/>
                  <a:gd name="T26" fmla="*/ 44 w 56"/>
                  <a:gd name="T27" fmla="*/ 5 h 56"/>
                  <a:gd name="T28" fmla="*/ 42 w 56"/>
                  <a:gd name="T29" fmla="*/ 8 h 56"/>
                  <a:gd name="T30" fmla="*/ 32 w 56"/>
                  <a:gd name="T31" fmla="*/ 4 h 56"/>
                  <a:gd name="T32" fmla="*/ 32 w 56"/>
                  <a:gd name="T33" fmla="*/ 0 h 56"/>
                  <a:gd name="T34" fmla="*/ 28 w 56"/>
                  <a:gd name="T35" fmla="*/ 0 h 56"/>
                  <a:gd name="T36" fmla="*/ 28 w 56"/>
                  <a:gd name="T37" fmla="*/ 10 h 56"/>
                  <a:gd name="T38" fmla="*/ 46 w 56"/>
                  <a:gd name="T39" fmla="*/ 28 h 56"/>
                  <a:gd name="T40" fmla="*/ 28 w 56"/>
                  <a:gd name="T41" fmla="*/ 46 h 56"/>
                  <a:gd name="T42" fmla="*/ 28 w 56"/>
                  <a:gd name="T43" fmla="*/ 56 h 56"/>
                  <a:gd name="T44" fmla="*/ 8 w 56"/>
                  <a:gd name="T45" fmla="*/ 42 h 56"/>
                  <a:gd name="T46" fmla="*/ 5 w 56"/>
                  <a:gd name="T47" fmla="*/ 44 h 56"/>
                  <a:gd name="T48" fmla="*/ 11 w 56"/>
                  <a:gd name="T49" fmla="*/ 51 h 56"/>
                  <a:gd name="T50" fmla="*/ 14 w 56"/>
                  <a:gd name="T51" fmla="*/ 48 h 56"/>
                  <a:gd name="T52" fmla="*/ 24 w 56"/>
                  <a:gd name="T53" fmla="*/ 51 h 56"/>
                  <a:gd name="T54" fmla="*/ 24 w 56"/>
                  <a:gd name="T55" fmla="*/ 56 h 56"/>
                  <a:gd name="T56" fmla="*/ 28 w 56"/>
                  <a:gd name="T57" fmla="*/ 56 h 56"/>
                  <a:gd name="T58" fmla="*/ 28 w 56"/>
                  <a:gd name="T59" fmla="*/ 46 h 56"/>
                  <a:gd name="T60" fmla="*/ 28 w 56"/>
                  <a:gd name="T61" fmla="*/ 46 h 56"/>
                  <a:gd name="T62" fmla="*/ 10 w 56"/>
                  <a:gd name="T63" fmla="*/ 28 h 56"/>
                  <a:gd name="T64" fmla="*/ 28 w 56"/>
                  <a:gd name="T65" fmla="*/ 10 h 56"/>
                  <a:gd name="T66" fmla="*/ 28 w 56"/>
                  <a:gd name="T67" fmla="*/ 10 h 56"/>
                  <a:gd name="T68" fmla="*/ 28 w 56"/>
                  <a:gd name="T69" fmla="*/ 10 h 56"/>
                  <a:gd name="T70" fmla="*/ 28 w 56"/>
                  <a:gd name="T71" fmla="*/ 0 h 56"/>
                  <a:gd name="T72" fmla="*/ 24 w 56"/>
                  <a:gd name="T73" fmla="*/ 0 h 56"/>
                  <a:gd name="T74" fmla="*/ 24 w 56"/>
                  <a:gd name="T75" fmla="*/ 4 h 56"/>
                  <a:gd name="T76" fmla="*/ 14 w 56"/>
                  <a:gd name="T77" fmla="*/ 8 h 56"/>
                  <a:gd name="T78" fmla="*/ 11 w 56"/>
                  <a:gd name="T79" fmla="*/ 5 h 56"/>
                  <a:gd name="T80" fmla="*/ 5 w 56"/>
                  <a:gd name="T81" fmla="*/ 11 h 56"/>
                  <a:gd name="T82" fmla="*/ 8 w 56"/>
                  <a:gd name="T83" fmla="*/ 14 h 56"/>
                  <a:gd name="T84" fmla="*/ 4 w 56"/>
                  <a:gd name="T85" fmla="*/ 24 h 56"/>
                  <a:gd name="T86" fmla="*/ 0 w 56"/>
                  <a:gd name="T87" fmla="*/ 24 h 56"/>
                  <a:gd name="T88" fmla="*/ 0 w 56"/>
                  <a:gd name="T89" fmla="*/ 32 h 56"/>
                  <a:gd name="T90" fmla="*/ 4 w 56"/>
                  <a:gd name="T91" fmla="*/ 32 h 56"/>
                  <a:gd name="T92" fmla="*/ 8 w 56"/>
                  <a:gd name="T9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6">
                    <a:moveTo>
                      <a:pt x="28" y="56"/>
                    </a:moveTo>
                    <a:cubicBezTo>
                      <a:pt x="32" y="56"/>
                      <a:pt x="32" y="56"/>
                      <a:pt x="32" y="56"/>
                    </a:cubicBezTo>
                    <a:cubicBezTo>
                      <a:pt x="32" y="51"/>
                      <a:pt x="32" y="51"/>
                      <a:pt x="32" y="51"/>
                    </a:cubicBezTo>
                    <a:cubicBezTo>
                      <a:pt x="36" y="51"/>
                      <a:pt x="39" y="50"/>
                      <a:pt x="42" y="48"/>
                    </a:cubicBezTo>
                    <a:cubicBezTo>
                      <a:pt x="44" y="51"/>
                      <a:pt x="44" y="51"/>
                      <a:pt x="44" y="51"/>
                    </a:cubicBezTo>
                    <a:cubicBezTo>
                      <a:pt x="51" y="44"/>
                      <a:pt x="51" y="44"/>
                      <a:pt x="51" y="44"/>
                    </a:cubicBezTo>
                    <a:cubicBezTo>
                      <a:pt x="48" y="42"/>
                      <a:pt x="48" y="42"/>
                      <a:pt x="48" y="42"/>
                    </a:cubicBezTo>
                    <a:cubicBezTo>
                      <a:pt x="50" y="39"/>
                      <a:pt x="51" y="36"/>
                      <a:pt x="51" y="32"/>
                    </a:cubicBezTo>
                    <a:cubicBezTo>
                      <a:pt x="56" y="32"/>
                      <a:pt x="56" y="32"/>
                      <a:pt x="56" y="32"/>
                    </a:cubicBezTo>
                    <a:cubicBezTo>
                      <a:pt x="56" y="24"/>
                      <a:pt x="56" y="24"/>
                      <a:pt x="56" y="24"/>
                    </a:cubicBezTo>
                    <a:cubicBezTo>
                      <a:pt x="51" y="24"/>
                      <a:pt x="51" y="24"/>
                      <a:pt x="51" y="24"/>
                    </a:cubicBezTo>
                    <a:cubicBezTo>
                      <a:pt x="51" y="20"/>
                      <a:pt x="50" y="17"/>
                      <a:pt x="48" y="14"/>
                    </a:cubicBezTo>
                    <a:cubicBezTo>
                      <a:pt x="51" y="11"/>
                      <a:pt x="51" y="11"/>
                      <a:pt x="51" y="11"/>
                    </a:cubicBezTo>
                    <a:cubicBezTo>
                      <a:pt x="44" y="5"/>
                      <a:pt x="44" y="5"/>
                      <a:pt x="44" y="5"/>
                    </a:cubicBezTo>
                    <a:cubicBezTo>
                      <a:pt x="42" y="8"/>
                      <a:pt x="42" y="8"/>
                      <a:pt x="42" y="8"/>
                    </a:cubicBezTo>
                    <a:cubicBezTo>
                      <a:pt x="39" y="6"/>
                      <a:pt x="36" y="5"/>
                      <a:pt x="32" y="4"/>
                    </a:cubicBezTo>
                    <a:cubicBezTo>
                      <a:pt x="32" y="0"/>
                      <a:pt x="32" y="0"/>
                      <a:pt x="32" y="0"/>
                    </a:cubicBezTo>
                    <a:cubicBezTo>
                      <a:pt x="28" y="0"/>
                      <a:pt x="28" y="0"/>
                      <a:pt x="28" y="0"/>
                    </a:cubicBezTo>
                    <a:cubicBezTo>
                      <a:pt x="28" y="10"/>
                      <a:pt x="28" y="10"/>
                      <a:pt x="28" y="10"/>
                    </a:cubicBezTo>
                    <a:cubicBezTo>
                      <a:pt x="38" y="10"/>
                      <a:pt x="46" y="18"/>
                      <a:pt x="46" y="28"/>
                    </a:cubicBezTo>
                    <a:cubicBezTo>
                      <a:pt x="46" y="38"/>
                      <a:pt x="38" y="46"/>
                      <a:pt x="28" y="46"/>
                    </a:cubicBezTo>
                    <a:lnTo>
                      <a:pt x="28" y="56"/>
                    </a:lnTo>
                    <a:close/>
                    <a:moveTo>
                      <a:pt x="8" y="42"/>
                    </a:moveTo>
                    <a:cubicBezTo>
                      <a:pt x="5" y="44"/>
                      <a:pt x="5" y="44"/>
                      <a:pt x="5" y="44"/>
                    </a:cubicBezTo>
                    <a:cubicBezTo>
                      <a:pt x="11" y="51"/>
                      <a:pt x="11" y="51"/>
                      <a:pt x="11" y="51"/>
                    </a:cubicBezTo>
                    <a:cubicBezTo>
                      <a:pt x="14" y="48"/>
                      <a:pt x="14" y="48"/>
                      <a:pt x="14" y="48"/>
                    </a:cubicBezTo>
                    <a:cubicBezTo>
                      <a:pt x="17" y="50"/>
                      <a:pt x="20" y="51"/>
                      <a:pt x="24" y="51"/>
                    </a:cubicBezTo>
                    <a:cubicBezTo>
                      <a:pt x="24" y="56"/>
                      <a:pt x="24" y="56"/>
                      <a:pt x="24" y="56"/>
                    </a:cubicBezTo>
                    <a:cubicBezTo>
                      <a:pt x="28" y="56"/>
                      <a:pt x="28" y="56"/>
                      <a:pt x="28" y="56"/>
                    </a:cubicBezTo>
                    <a:cubicBezTo>
                      <a:pt x="28" y="46"/>
                      <a:pt x="28" y="46"/>
                      <a:pt x="28" y="46"/>
                    </a:cubicBezTo>
                    <a:cubicBezTo>
                      <a:pt x="28" y="46"/>
                      <a:pt x="28" y="46"/>
                      <a:pt x="28" y="46"/>
                    </a:cubicBezTo>
                    <a:cubicBezTo>
                      <a:pt x="18" y="46"/>
                      <a:pt x="10" y="38"/>
                      <a:pt x="10" y="28"/>
                    </a:cubicBezTo>
                    <a:cubicBezTo>
                      <a:pt x="10" y="18"/>
                      <a:pt x="18" y="10"/>
                      <a:pt x="28" y="10"/>
                    </a:cubicBezTo>
                    <a:cubicBezTo>
                      <a:pt x="28" y="10"/>
                      <a:pt x="28" y="10"/>
                      <a:pt x="28" y="10"/>
                    </a:cubicBezTo>
                    <a:cubicBezTo>
                      <a:pt x="28" y="10"/>
                      <a:pt x="28" y="10"/>
                      <a:pt x="28" y="10"/>
                    </a:cubicBezTo>
                    <a:cubicBezTo>
                      <a:pt x="28" y="0"/>
                      <a:pt x="28" y="0"/>
                      <a:pt x="28"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06" name="Oval 245"/>
              <p:cNvSpPr>
                <a:spLocks noChangeArrowheads="1"/>
              </p:cNvSpPr>
              <p:nvPr/>
            </p:nvSpPr>
            <p:spPr bwMode="auto">
              <a:xfrm>
                <a:off x="-4352925" y="3479800"/>
                <a:ext cx="150813" cy="150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07" name="Rectangle 246"/>
              <p:cNvSpPr>
                <a:spLocks noChangeArrowheads="1"/>
              </p:cNvSpPr>
              <p:nvPr/>
            </p:nvSpPr>
            <p:spPr bwMode="auto">
              <a:xfrm>
                <a:off x="-4284663" y="3443287"/>
                <a:ext cx="190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08" name="Rectangle 247"/>
              <p:cNvSpPr>
                <a:spLocks noChangeArrowheads="1"/>
              </p:cNvSpPr>
              <p:nvPr/>
            </p:nvSpPr>
            <p:spPr bwMode="auto">
              <a:xfrm>
                <a:off x="-4191000" y="3544887"/>
                <a:ext cx="26988"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09" name="Rectangle 248"/>
              <p:cNvSpPr>
                <a:spLocks noChangeArrowheads="1"/>
              </p:cNvSpPr>
              <p:nvPr/>
            </p:nvSpPr>
            <p:spPr bwMode="auto">
              <a:xfrm>
                <a:off x="-4284663" y="3641725"/>
                <a:ext cx="1905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10" name="Rectangle 249"/>
              <p:cNvSpPr>
                <a:spLocks noChangeArrowheads="1"/>
              </p:cNvSpPr>
              <p:nvPr/>
            </p:nvSpPr>
            <p:spPr bwMode="auto">
              <a:xfrm>
                <a:off x="-4389438" y="3544887"/>
                <a:ext cx="2540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11" name="Freeform 250"/>
              <p:cNvSpPr/>
              <p:nvPr/>
            </p:nvSpPr>
            <p:spPr bwMode="auto">
              <a:xfrm>
                <a:off x="-4221163" y="3468687"/>
                <a:ext cx="30163" cy="30163"/>
              </a:xfrm>
              <a:custGeom>
                <a:avLst/>
                <a:gdLst>
                  <a:gd name="T0" fmla="*/ 19 w 19"/>
                  <a:gd name="T1" fmla="*/ 7 h 19"/>
                  <a:gd name="T2" fmla="*/ 7 w 19"/>
                  <a:gd name="T3" fmla="*/ 19 h 19"/>
                  <a:gd name="T4" fmla="*/ 0 w 19"/>
                  <a:gd name="T5" fmla="*/ 12 h 19"/>
                  <a:gd name="T6" fmla="*/ 12 w 19"/>
                  <a:gd name="T7" fmla="*/ 0 h 19"/>
                  <a:gd name="T8" fmla="*/ 19 w 19"/>
                  <a:gd name="T9" fmla="*/ 7 h 19"/>
                </a:gdLst>
                <a:ahLst/>
                <a:cxnLst>
                  <a:cxn ang="0">
                    <a:pos x="T0" y="T1"/>
                  </a:cxn>
                  <a:cxn ang="0">
                    <a:pos x="T2" y="T3"/>
                  </a:cxn>
                  <a:cxn ang="0">
                    <a:pos x="T4" y="T5"/>
                  </a:cxn>
                  <a:cxn ang="0">
                    <a:pos x="T6" y="T7"/>
                  </a:cxn>
                  <a:cxn ang="0">
                    <a:pos x="T8" y="T9"/>
                  </a:cxn>
                </a:cxnLst>
                <a:rect l="0" t="0" r="r" b="b"/>
                <a:pathLst>
                  <a:path w="19" h="19">
                    <a:moveTo>
                      <a:pt x="19" y="7"/>
                    </a:moveTo>
                    <a:lnTo>
                      <a:pt x="7" y="19"/>
                    </a:lnTo>
                    <a:lnTo>
                      <a:pt x="0" y="12"/>
                    </a:lnTo>
                    <a:lnTo>
                      <a:pt x="12" y="0"/>
                    </a:lnTo>
                    <a:lnTo>
                      <a:pt x="1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12" name="Freeform 251"/>
              <p:cNvSpPr/>
              <p:nvPr/>
            </p:nvSpPr>
            <p:spPr bwMode="auto">
              <a:xfrm>
                <a:off x="-4221163" y="3608387"/>
                <a:ext cx="30163" cy="33338"/>
              </a:xfrm>
              <a:custGeom>
                <a:avLst/>
                <a:gdLst>
                  <a:gd name="T0" fmla="*/ 7 w 19"/>
                  <a:gd name="T1" fmla="*/ 0 h 21"/>
                  <a:gd name="T2" fmla="*/ 19 w 19"/>
                  <a:gd name="T3" fmla="*/ 12 h 21"/>
                  <a:gd name="T4" fmla="*/ 12 w 19"/>
                  <a:gd name="T5" fmla="*/ 21 h 21"/>
                  <a:gd name="T6" fmla="*/ 0 w 19"/>
                  <a:gd name="T7" fmla="*/ 9 h 21"/>
                  <a:gd name="T8" fmla="*/ 7 w 19"/>
                  <a:gd name="T9" fmla="*/ 0 h 21"/>
                </a:gdLst>
                <a:ahLst/>
                <a:cxnLst>
                  <a:cxn ang="0">
                    <a:pos x="T0" y="T1"/>
                  </a:cxn>
                  <a:cxn ang="0">
                    <a:pos x="T2" y="T3"/>
                  </a:cxn>
                  <a:cxn ang="0">
                    <a:pos x="T4" y="T5"/>
                  </a:cxn>
                  <a:cxn ang="0">
                    <a:pos x="T6" y="T7"/>
                  </a:cxn>
                  <a:cxn ang="0">
                    <a:pos x="T8" y="T9"/>
                  </a:cxn>
                </a:cxnLst>
                <a:rect l="0" t="0" r="r" b="b"/>
                <a:pathLst>
                  <a:path w="19" h="21">
                    <a:moveTo>
                      <a:pt x="7" y="0"/>
                    </a:moveTo>
                    <a:lnTo>
                      <a:pt x="19" y="12"/>
                    </a:lnTo>
                    <a:lnTo>
                      <a:pt x="12" y="21"/>
                    </a:lnTo>
                    <a:lnTo>
                      <a:pt x="0" y="9"/>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13" name="Freeform 252"/>
              <p:cNvSpPr/>
              <p:nvPr/>
            </p:nvSpPr>
            <p:spPr bwMode="auto">
              <a:xfrm>
                <a:off x="-4364038" y="3608387"/>
                <a:ext cx="34925" cy="33338"/>
              </a:xfrm>
              <a:custGeom>
                <a:avLst/>
                <a:gdLst>
                  <a:gd name="T0" fmla="*/ 12 w 22"/>
                  <a:gd name="T1" fmla="*/ 0 h 21"/>
                  <a:gd name="T2" fmla="*/ 22 w 22"/>
                  <a:gd name="T3" fmla="*/ 9 h 21"/>
                  <a:gd name="T4" fmla="*/ 10 w 22"/>
                  <a:gd name="T5" fmla="*/ 21 h 21"/>
                  <a:gd name="T6" fmla="*/ 0 w 22"/>
                  <a:gd name="T7" fmla="*/ 12 h 21"/>
                  <a:gd name="T8" fmla="*/ 12 w 22"/>
                  <a:gd name="T9" fmla="*/ 0 h 21"/>
                </a:gdLst>
                <a:ahLst/>
                <a:cxnLst>
                  <a:cxn ang="0">
                    <a:pos x="T0" y="T1"/>
                  </a:cxn>
                  <a:cxn ang="0">
                    <a:pos x="T2" y="T3"/>
                  </a:cxn>
                  <a:cxn ang="0">
                    <a:pos x="T4" y="T5"/>
                  </a:cxn>
                  <a:cxn ang="0">
                    <a:pos x="T6" y="T7"/>
                  </a:cxn>
                  <a:cxn ang="0">
                    <a:pos x="T8" y="T9"/>
                  </a:cxn>
                </a:cxnLst>
                <a:rect l="0" t="0" r="r" b="b"/>
                <a:pathLst>
                  <a:path w="22" h="21">
                    <a:moveTo>
                      <a:pt x="12" y="0"/>
                    </a:moveTo>
                    <a:lnTo>
                      <a:pt x="22" y="9"/>
                    </a:lnTo>
                    <a:lnTo>
                      <a:pt x="10" y="21"/>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14" name="Freeform 253"/>
              <p:cNvSpPr/>
              <p:nvPr/>
            </p:nvSpPr>
            <p:spPr bwMode="auto">
              <a:xfrm>
                <a:off x="-4364038" y="3468687"/>
                <a:ext cx="34925" cy="30163"/>
              </a:xfrm>
              <a:custGeom>
                <a:avLst/>
                <a:gdLst>
                  <a:gd name="T0" fmla="*/ 22 w 22"/>
                  <a:gd name="T1" fmla="*/ 12 h 19"/>
                  <a:gd name="T2" fmla="*/ 12 w 22"/>
                  <a:gd name="T3" fmla="*/ 19 h 19"/>
                  <a:gd name="T4" fmla="*/ 0 w 22"/>
                  <a:gd name="T5" fmla="*/ 7 h 19"/>
                  <a:gd name="T6" fmla="*/ 10 w 22"/>
                  <a:gd name="T7" fmla="*/ 0 h 19"/>
                  <a:gd name="T8" fmla="*/ 22 w 22"/>
                  <a:gd name="T9" fmla="*/ 12 h 19"/>
                </a:gdLst>
                <a:ahLst/>
                <a:cxnLst>
                  <a:cxn ang="0">
                    <a:pos x="T0" y="T1"/>
                  </a:cxn>
                  <a:cxn ang="0">
                    <a:pos x="T2" y="T3"/>
                  </a:cxn>
                  <a:cxn ang="0">
                    <a:pos x="T4" y="T5"/>
                  </a:cxn>
                  <a:cxn ang="0">
                    <a:pos x="T6" y="T7"/>
                  </a:cxn>
                  <a:cxn ang="0">
                    <a:pos x="T8" y="T9"/>
                  </a:cxn>
                </a:cxnLst>
                <a:rect l="0" t="0" r="r" b="b"/>
                <a:pathLst>
                  <a:path w="22" h="19">
                    <a:moveTo>
                      <a:pt x="22" y="12"/>
                    </a:moveTo>
                    <a:lnTo>
                      <a:pt x="12" y="19"/>
                    </a:lnTo>
                    <a:lnTo>
                      <a:pt x="0" y="7"/>
                    </a:lnTo>
                    <a:lnTo>
                      <a:pt x="10" y="0"/>
                    </a:lnTo>
                    <a:lnTo>
                      <a:pt x="2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15" name="Freeform 254"/>
              <p:cNvSpPr/>
              <p:nvPr/>
            </p:nvSpPr>
            <p:spPr bwMode="auto">
              <a:xfrm>
                <a:off x="-4251325" y="3446462"/>
                <a:ext cx="26988" cy="30163"/>
              </a:xfrm>
              <a:custGeom>
                <a:avLst/>
                <a:gdLst>
                  <a:gd name="T0" fmla="*/ 17 w 17"/>
                  <a:gd name="T1" fmla="*/ 5 h 19"/>
                  <a:gd name="T2" fmla="*/ 10 w 17"/>
                  <a:gd name="T3" fmla="*/ 19 h 19"/>
                  <a:gd name="T4" fmla="*/ 0 w 17"/>
                  <a:gd name="T5" fmla="*/ 17 h 19"/>
                  <a:gd name="T6" fmla="*/ 5 w 17"/>
                  <a:gd name="T7" fmla="*/ 0 h 19"/>
                  <a:gd name="T8" fmla="*/ 17 w 17"/>
                  <a:gd name="T9" fmla="*/ 5 h 19"/>
                </a:gdLst>
                <a:ahLst/>
                <a:cxnLst>
                  <a:cxn ang="0">
                    <a:pos x="T0" y="T1"/>
                  </a:cxn>
                  <a:cxn ang="0">
                    <a:pos x="T2" y="T3"/>
                  </a:cxn>
                  <a:cxn ang="0">
                    <a:pos x="T4" y="T5"/>
                  </a:cxn>
                  <a:cxn ang="0">
                    <a:pos x="T6" y="T7"/>
                  </a:cxn>
                  <a:cxn ang="0">
                    <a:pos x="T8" y="T9"/>
                  </a:cxn>
                </a:cxnLst>
                <a:rect l="0" t="0" r="r" b="b"/>
                <a:pathLst>
                  <a:path w="17" h="19">
                    <a:moveTo>
                      <a:pt x="17" y="5"/>
                    </a:moveTo>
                    <a:lnTo>
                      <a:pt x="10" y="19"/>
                    </a:lnTo>
                    <a:lnTo>
                      <a:pt x="0" y="17"/>
                    </a:lnTo>
                    <a:lnTo>
                      <a:pt x="5" y="0"/>
                    </a:lnTo>
                    <a:lnTo>
                      <a:pt x="1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16" name="Freeform 255"/>
              <p:cNvSpPr/>
              <p:nvPr/>
            </p:nvSpPr>
            <p:spPr bwMode="auto">
              <a:xfrm>
                <a:off x="-4198938" y="3578225"/>
                <a:ext cx="30163" cy="30163"/>
              </a:xfrm>
              <a:custGeom>
                <a:avLst/>
                <a:gdLst>
                  <a:gd name="T0" fmla="*/ 5 w 19"/>
                  <a:gd name="T1" fmla="*/ 0 h 19"/>
                  <a:gd name="T2" fmla="*/ 19 w 19"/>
                  <a:gd name="T3" fmla="*/ 7 h 19"/>
                  <a:gd name="T4" fmla="*/ 15 w 19"/>
                  <a:gd name="T5" fmla="*/ 19 h 19"/>
                  <a:gd name="T6" fmla="*/ 0 w 19"/>
                  <a:gd name="T7" fmla="*/ 12 h 19"/>
                  <a:gd name="T8" fmla="*/ 5 w 19"/>
                  <a:gd name="T9" fmla="*/ 0 h 19"/>
                </a:gdLst>
                <a:ahLst/>
                <a:cxnLst>
                  <a:cxn ang="0">
                    <a:pos x="T0" y="T1"/>
                  </a:cxn>
                  <a:cxn ang="0">
                    <a:pos x="T2" y="T3"/>
                  </a:cxn>
                  <a:cxn ang="0">
                    <a:pos x="T4" y="T5"/>
                  </a:cxn>
                  <a:cxn ang="0">
                    <a:pos x="T6" y="T7"/>
                  </a:cxn>
                  <a:cxn ang="0">
                    <a:pos x="T8" y="T9"/>
                  </a:cxn>
                </a:cxnLst>
                <a:rect l="0" t="0" r="r" b="b"/>
                <a:pathLst>
                  <a:path w="19" h="19">
                    <a:moveTo>
                      <a:pt x="5" y="0"/>
                    </a:moveTo>
                    <a:lnTo>
                      <a:pt x="19" y="7"/>
                    </a:lnTo>
                    <a:lnTo>
                      <a:pt x="15" y="19"/>
                    </a:lnTo>
                    <a:lnTo>
                      <a:pt x="0" y="12"/>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17" name="Freeform 256"/>
              <p:cNvSpPr/>
              <p:nvPr/>
            </p:nvSpPr>
            <p:spPr bwMode="auto">
              <a:xfrm>
                <a:off x="-4329113" y="3630612"/>
                <a:ext cx="30163" cy="33338"/>
              </a:xfrm>
              <a:custGeom>
                <a:avLst/>
                <a:gdLst>
                  <a:gd name="T0" fmla="*/ 19 w 19"/>
                  <a:gd name="T1" fmla="*/ 5 h 21"/>
                  <a:gd name="T2" fmla="*/ 12 w 19"/>
                  <a:gd name="T3" fmla="*/ 21 h 21"/>
                  <a:gd name="T4" fmla="*/ 0 w 19"/>
                  <a:gd name="T5" fmla="*/ 17 h 21"/>
                  <a:gd name="T6" fmla="*/ 7 w 19"/>
                  <a:gd name="T7" fmla="*/ 0 h 21"/>
                  <a:gd name="T8" fmla="*/ 19 w 19"/>
                  <a:gd name="T9" fmla="*/ 5 h 21"/>
                </a:gdLst>
                <a:ahLst/>
                <a:cxnLst>
                  <a:cxn ang="0">
                    <a:pos x="T0" y="T1"/>
                  </a:cxn>
                  <a:cxn ang="0">
                    <a:pos x="T2" y="T3"/>
                  </a:cxn>
                  <a:cxn ang="0">
                    <a:pos x="T4" y="T5"/>
                  </a:cxn>
                  <a:cxn ang="0">
                    <a:pos x="T6" y="T7"/>
                  </a:cxn>
                  <a:cxn ang="0">
                    <a:pos x="T8" y="T9"/>
                  </a:cxn>
                </a:cxnLst>
                <a:rect l="0" t="0" r="r" b="b"/>
                <a:pathLst>
                  <a:path w="19" h="21">
                    <a:moveTo>
                      <a:pt x="19" y="5"/>
                    </a:moveTo>
                    <a:lnTo>
                      <a:pt x="12" y="21"/>
                    </a:lnTo>
                    <a:lnTo>
                      <a:pt x="0" y="17"/>
                    </a:lnTo>
                    <a:lnTo>
                      <a:pt x="7" y="0"/>
                    </a:lnTo>
                    <a:lnTo>
                      <a:pt x="19"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18" name="Freeform 257"/>
              <p:cNvSpPr/>
              <p:nvPr/>
            </p:nvSpPr>
            <p:spPr bwMode="auto">
              <a:xfrm>
                <a:off x="-4386263" y="3503612"/>
                <a:ext cx="33338" cy="25400"/>
              </a:xfrm>
              <a:custGeom>
                <a:avLst/>
                <a:gdLst>
                  <a:gd name="T0" fmla="*/ 17 w 21"/>
                  <a:gd name="T1" fmla="*/ 16 h 16"/>
                  <a:gd name="T2" fmla="*/ 0 w 21"/>
                  <a:gd name="T3" fmla="*/ 11 h 16"/>
                  <a:gd name="T4" fmla="*/ 5 w 21"/>
                  <a:gd name="T5" fmla="*/ 0 h 16"/>
                  <a:gd name="T6" fmla="*/ 21 w 21"/>
                  <a:gd name="T7" fmla="*/ 7 h 16"/>
                  <a:gd name="T8" fmla="*/ 17 w 21"/>
                  <a:gd name="T9" fmla="*/ 16 h 16"/>
                </a:gdLst>
                <a:ahLst/>
                <a:cxnLst>
                  <a:cxn ang="0">
                    <a:pos x="T0" y="T1"/>
                  </a:cxn>
                  <a:cxn ang="0">
                    <a:pos x="T2" y="T3"/>
                  </a:cxn>
                  <a:cxn ang="0">
                    <a:pos x="T4" y="T5"/>
                  </a:cxn>
                  <a:cxn ang="0">
                    <a:pos x="T6" y="T7"/>
                  </a:cxn>
                  <a:cxn ang="0">
                    <a:pos x="T8" y="T9"/>
                  </a:cxn>
                </a:cxnLst>
                <a:rect l="0" t="0" r="r" b="b"/>
                <a:pathLst>
                  <a:path w="21" h="16">
                    <a:moveTo>
                      <a:pt x="17" y="16"/>
                    </a:moveTo>
                    <a:lnTo>
                      <a:pt x="0" y="11"/>
                    </a:lnTo>
                    <a:lnTo>
                      <a:pt x="5" y="0"/>
                    </a:lnTo>
                    <a:lnTo>
                      <a:pt x="21" y="7"/>
                    </a:lnTo>
                    <a:lnTo>
                      <a:pt x="1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19" name="Freeform 258"/>
              <p:cNvSpPr/>
              <p:nvPr/>
            </p:nvSpPr>
            <p:spPr bwMode="auto">
              <a:xfrm>
                <a:off x="-4198938" y="3503612"/>
                <a:ext cx="30163" cy="25400"/>
              </a:xfrm>
              <a:custGeom>
                <a:avLst/>
                <a:gdLst>
                  <a:gd name="T0" fmla="*/ 0 w 19"/>
                  <a:gd name="T1" fmla="*/ 7 h 16"/>
                  <a:gd name="T2" fmla="*/ 15 w 19"/>
                  <a:gd name="T3" fmla="*/ 0 h 16"/>
                  <a:gd name="T4" fmla="*/ 19 w 19"/>
                  <a:gd name="T5" fmla="*/ 11 h 16"/>
                  <a:gd name="T6" fmla="*/ 5 w 19"/>
                  <a:gd name="T7" fmla="*/ 16 h 16"/>
                  <a:gd name="T8" fmla="*/ 0 w 19"/>
                  <a:gd name="T9" fmla="*/ 7 h 16"/>
                </a:gdLst>
                <a:ahLst/>
                <a:cxnLst>
                  <a:cxn ang="0">
                    <a:pos x="T0" y="T1"/>
                  </a:cxn>
                  <a:cxn ang="0">
                    <a:pos x="T2" y="T3"/>
                  </a:cxn>
                  <a:cxn ang="0">
                    <a:pos x="T4" y="T5"/>
                  </a:cxn>
                  <a:cxn ang="0">
                    <a:pos x="T6" y="T7"/>
                  </a:cxn>
                  <a:cxn ang="0">
                    <a:pos x="T8" y="T9"/>
                  </a:cxn>
                </a:cxnLst>
                <a:rect l="0" t="0" r="r" b="b"/>
                <a:pathLst>
                  <a:path w="19" h="16">
                    <a:moveTo>
                      <a:pt x="0" y="7"/>
                    </a:moveTo>
                    <a:lnTo>
                      <a:pt x="15" y="0"/>
                    </a:lnTo>
                    <a:lnTo>
                      <a:pt x="19" y="11"/>
                    </a:lnTo>
                    <a:lnTo>
                      <a:pt x="5" y="16"/>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20" name="Freeform 259"/>
              <p:cNvSpPr/>
              <p:nvPr/>
            </p:nvSpPr>
            <p:spPr bwMode="auto">
              <a:xfrm>
                <a:off x="-4251325" y="3630612"/>
                <a:ext cx="26988" cy="33338"/>
              </a:xfrm>
              <a:custGeom>
                <a:avLst/>
                <a:gdLst>
                  <a:gd name="T0" fmla="*/ 17 w 17"/>
                  <a:gd name="T1" fmla="*/ 17 h 21"/>
                  <a:gd name="T2" fmla="*/ 7 w 17"/>
                  <a:gd name="T3" fmla="*/ 21 h 21"/>
                  <a:gd name="T4" fmla="*/ 0 w 17"/>
                  <a:gd name="T5" fmla="*/ 5 h 21"/>
                  <a:gd name="T6" fmla="*/ 12 w 17"/>
                  <a:gd name="T7" fmla="*/ 0 h 21"/>
                  <a:gd name="T8" fmla="*/ 17 w 17"/>
                  <a:gd name="T9" fmla="*/ 17 h 21"/>
                </a:gdLst>
                <a:ahLst/>
                <a:cxnLst>
                  <a:cxn ang="0">
                    <a:pos x="T0" y="T1"/>
                  </a:cxn>
                  <a:cxn ang="0">
                    <a:pos x="T2" y="T3"/>
                  </a:cxn>
                  <a:cxn ang="0">
                    <a:pos x="T4" y="T5"/>
                  </a:cxn>
                  <a:cxn ang="0">
                    <a:pos x="T6" y="T7"/>
                  </a:cxn>
                  <a:cxn ang="0">
                    <a:pos x="T8" y="T9"/>
                  </a:cxn>
                </a:cxnLst>
                <a:rect l="0" t="0" r="r" b="b"/>
                <a:pathLst>
                  <a:path w="17" h="21">
                    <a:moveTo>
                      <a:pt x="17" y="17"/>
                    </a:moveTo>
                    <a:lnTo>
                      <a:pt x="7" y="21"/>
                    </a:lnTo>
                    <a:lnTo>
                      <a:pt x="0" y="5"/>
                    </a:lnTo>
                    <a:lnTo>
                      <a:pt x="12" y="0"/>
                    </a:lnTo>
                    <a:lnTo>
                      <a:pt x="1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21" name="Freeform 260"/>
              <p:cNvSpPr/>
              <p:nvPr/>
            </p:nvSpPr>
            <p:spPr bwMode="auto">
              <a:xfrm>
                <a:off x="-4386263" y="3578225"/>
                <a:ext cx="33338" cy="30163"/>
              </a:xfrm>
              <a:custGeom>
                <a:avLst/>
                <a:gdLst>
                  <a:gd name="T0" fmla="*/ 21 w 21"/>
                  <a:gd name="T1" fmla="*/ 12 h 19"/>
                  <a:gd name="T2" fmla="*/ 5 w 21"/>
                  <a:gd name="T3" fmla="*/ 19 h 19"/>
                  <a:gd name="T4" fmla="*/ 0 w 21"/>
                  <a:gd name="T5" fmla="*/ 7 h 19"/>
                  <a:gd name="T6" fmla="*/ 17 w 21"/>
                  <a:gd name="T7" fmla="*/ 0 h 19"/>
                  <a:gd name="T8" fmla="*/ 21 w 21"/>
                  <a:gd name="T9" fmla="*/ 12 h 19"/>
                </a:gdLst>
                <a:ahLst/>
                <a:cxnLst>
                  <a:cxn ang="0">
                    <a:pos x="T0" y="T1"/>
                  </a:cxn>
                  <a:cxn ang="0">
                    <a:pos x="T2" y="T3"/>
                  </a:cxn>
                  <a:cxn ang="0">
                    <a:pos x="T4" y="T5"/>
                  </a:cxn>
                  <a:cxn ang="0">
                    <a:pos x="T6" y="T7"/>
                  </a:cxn>
                  <a:cxn ang="0">
                    <a:pos x="T8" y="T9"/>
                  </a:cxn>
                </a:cxnLst>
                <a:rect l="0" t="0" r="r" b="b"/>
                <a:pathLst>
                  <a:path w="21" h="19">
                    <a:moveTo>
                      <a:pt x="21" y="12"/>
                    </a:moveTo>
                    <a:lnTo>
                      <a:pt x="5" y="19"/>
                    </a:lnTo>
                    <a:lnTo>
                      <a:pt x="0" y="7"/>
                    </a:lnTo>
                    <a:lnTo>
                      <a:pt x="17" y="0"/>
                    </a:lnTo>
                    <a:lnTo>
                      <a:pt x="2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22" name="Freeform 261"/>
              <p:cNvSpPr/>
              <p:nvPr/>
            </p:nvSpPr>
            <p:spPr bwMode="auto">
              <a:xfrm>
                <a:off x="-4329113" y="3446462"/>
                <a:ext cx="30163" cy="33338"/>
              </a:xfrm>
              <a:custGeom>
                <a:avLst/>
                <a:gdLst>
                  <a:gd name="T0" fmla="*/ 19 w 19"/>
                  <a:gd name="T1" fmla="*/ 17 h 21"/>
                  <a:gd name="T2" fmla="*/ 7 w 19"/>
                  <a:gd name="T3" fmla="*/ 21 h 21"/>
                  <a:gd name="T4" fmla="*/ 0 w 19"/>
                  <a:gd name="T5" fmla="*/ 5 h 21"/>
                  <a:gd name="T6" fmla="*/ 12 w 19"/>
                  <a:gd name="T7" fmla="*/ 0 h 21"/>
                  <a:gd name="T8" fmla="*/ 19 w 19"/>
                  <a:gd name="T9" fmla="*/ 17 h 21"/>
                </a:gdLst>
                <a:ahLst/>
                <a:cxnLst>
                  <a:cxn ang="0">
                    <a:pos x="T0" y="T1"/>
                  </a:cxn>
                  <a:cxn ang="0">
                    <a:pos x="T2" y="T3"/>
                  </a:cxn>
                  <a:cxn ang="0">
                    <a:pos x="T4" y="T5"/>
                  </a:cxn>
                  <a:cxn ang="0">
                    <a:pos x="T6" y="T7"/>
                  </a:cxn>
                  <a:cxn ang="0">
                    <a:pos x="T8" y="T9"/>
                  </a:cxn>
                </a:cxnLst>
                <a:rect l="0" t="0" r="r" b="b"/>
                <a:pathLst>
                  <a:path w="19" h="21">
                    <a:moveTo>
                      <a:pt x="19" y="17"/>
                    </a:moveTo>
                    <a:lnTo>
                      <a:pt x="7" y="21"/>
                    </a:lnTo>
                    <a:lnTo>
                      <a:pt x="0" y="5"/>
                    </a:lnTo>
                    <a:lnTo>
                      <a:pt x="12" y="0"/>
                    </a:lnTo>
                    <a:lnTo>
                      <a:pt x="1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23" name="Freeform 262"/>
              <p:cNvSpPr>
                <a:spLocks noEditPoints="1"/>
              </p:cNvSpPr>
              <p:nvPr/>
            </p:nvSpPr>
            <p:spPr bwMode="auto">
              <a:xfrm>
                <a:off x="-4784725" y="457200"/>
                <a:ext cx="188913" cy="192088"/>
              </a:xfrm>
              <a:custGeom>
                <a:avLst/>
                <a:gdLst>
                  <a:gd name="T0" fmla="*/ 25 w 50"/>
                  <a:gd name="T1" fmla="*/ 51 h 51"/>
                  <a:gd name="T2" fmla="*/ 50 w 50"/>
                  <a:gd name="T3" fmla="*/ 25 h 51"/>
                  <a:gd name="T4" fmla="*/ 25 w 50"/>
                  <a:gd name="T5" fmla="*/ 0 h 51"/>
                  <a:gd name="T6" fmla="*/ 25 w 50"/>
                  <a:gd name="T7" fmla="*/ 0 h 51"/>
                  <a:gd name="T8" fmla="*/ 25 w 50"/>
                  <a:gd name="T9" fmla="*/ 18 h 51"/>
                  <a:gd name="T10" fmla="*/ 38 w 50"/>
                  <a:gd name="T11" fmla="*/ 13 h 51"/>
                  <a:gd name="T12" fmla="*/ 30 w 50"/>
                  <a:gd name="T13" fmla="*/ 30 h 51"/>
                  <a:gd name="T14" fmla="*/ 25 w 50"/>
                  <a:gd name="T15" fmla="*/ 33 h 51"/>
                  <a:gd name="T16" fmla="*/ 25 w 50"/>
                  <a:gd name="T17" fmla="*/ 51 h 51"/>
                  <a:gd name="T18" fmla="*/ 25 w 50"/>
                  <a:gd name="T19" fmla="*/ 0 h 51"/>
                  <a:gd name="T20" fmla="*/ 0 w 50"/>
                  <a:gd name="T21" fmla="*/ 25 h 51"/>
                  <a:gd name="T22" fmla="*/ 25 w 50"/>
                  <a:gd name="T23" fmla="*/ 51 h 51"/>
                  <a:gd name="T24" fmla="*/ 25 w 50"/>
                  <a:gd name="T25" fmla="*/ 33 h 51"/>
                  <a:gd name="T26" fmla="*/ 12 w 50"/>
                  <a:gd name="T27" fmla="*/ 38 h 51"/>
                  <a:gd name="T28" fmla="*/ 20 w 50"/>
                  <a:gd name="T29" fmla="*/ 20 h 51"/>
                  <a:gd name="T30" fmla="*/ 20 w 50"/>
                  <a:gd name="T31" fmla="*/ 20 h 51"/>
                  <a:gd name="T32" fmla="*/ 25 w 50"/>
                  <a:gd name="T33" fmla="*/ 18 h 51"/>
                  <a:gd name="T34" fmla="*/ 25 w 50"/>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1">
                    <a:moveTo>
                      <a:pt x="25" y="51"/>
                    </a:moveTo>
                    <a:cubicBezTo>
                      <a:pt x="39" y="51"/>
                      <a:pt x="50" y="39"/>
                      <a:pt x="50" y="25"/>
                    </a:cubicBezTo>
                    <a:cubicBezTo>
                      <a:pt x="50" y="12"/>
                      <a:pt x="39" y="0"/>
                      <a:pt x="25" y="0"/>
                    </a:cubicBezTo>
                    <a:cubicBezTo>
                      <a:pt x="25" y="0"/>
                      <a:pt x="25" y="0"/>
                      <a:pt x="25" y="0"/>
                    </a:cubicBezTo>
                    <a:cubicBezTo>
                      <a:pt x="25" y="18"/>
                      <a:pt x="25" y="18"/>
                      <a:pt x="25" y="18"/>
                    </a:cubicBezTo>
                    <a:cubicBezTo>
                      <a:pt x="38" y="13"/>
                      <a:pt x="38" y="13"/>
                      <a:pt x="38" y="13"/>
                    </a:cubicBezTo>
                    <a:cubicBezTo>
                      <a:pt x="30" y="30"/>
                      <a:pt x="30" y="30"/>
                      <a:pt x="30" y="30"/>
                    </a:cubicBezTo>
                    <a:cubicBezTo>
                      <a:pt x="25" y="33"/>
                      <a:pt x="25" y="33"/>
                      <a:pt x="25" y="33"/>
                    </a:cubicBezTo>
                    <a:cubicBezTo>
                      <a:pt x="25" y="51"/>
                      <a:pt x="25" y="51"/>
                      <a:pt x="25" y="51"/>
                    </a:cubicBezTo>
                    <a:close/>
                    <a:moveTo>
                      <a:pt x="25" y="0"/>
                    </a:moveTo>
                    <a:cubicBezTo>
                      <a:pt x="11" y="0"/>
                      <a:pt x="0" y="12"/>
                      <a:pt x="0" y="25"/>
                    </a:cubicBezTo>
                    <a:cubicBezTo>
                      <a:pt x="0" y="39"/>
                      <a:pt x="11" y="51"/>
                      <a:pt x="25" y="51"/>
                    </a:cubicBezTo>
                    <a:cubicBezTo>
                      <a:pt x="25" y="33"/>
                      <a:pt x="25" y="33"/>
                      <a:pt x="25" y="33"/>
                    </a:cubicBezTo>
                    <a:cubicBezTo>
                      <a:pt x="12" y="38"/>
                      <a:pt x="12" y="38"/>
                      <a:pt x="12" y="38"/>
                    </a:cubicBezTo>
                    <a:cubicBezTo>
                      <a:pt x="20" y="20"/>
                      <a:pt x="20" y="20"/>
                      <a:pt x="20" y="20"/>
                    </a:cubicBezTo>
                    <a:cubicBezTo>
                      <a:pt x="20" y="20"/>
                      <a:pt x="20" y="20"/>
                      <a:pt x="20" y="20"/>
                    </a:cubicBezTo>
                    <a:cubicBezTo>
                      <a:pt x="25" y="18"/>
                      <a:pt x="25" y="18"/>
                      <a:pt x="25" y="18"/>
                    </a:cubicBez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24" name="Oval 263"/>
              <p:cNvSpPr>
                <a:spLocks noChangeArrowheads="1"/>
              </p:cNvSpPr>
              <p:nvPr/>
            </p:nvSpPr>
            <p:spPr bwMode="auto">
              <a:xfrm>
                <a:off x="-4702175" y="539750"/>
                <a:ext cx="23813"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25" name="Freeform 264"/>
              <p:cNvSpPr>
                <a:spLocks noEditPoints="1"/>
              </p:cNvSpPr>
              <p:nvPr/>
            </p:nvSpPr>
            <p:spPr bwMode="auto">
              <a:xfrm>
                <a:off x="-2266950" y="1716087"/>
                <a:ext cx="225425" cy="225425"/>
              </a:xfrm>
              <a:custGeom>
                <a:avLst/>
                <a:gdLst>
                  <a:gd name="T0" fmla="*/ 30 w 60"/>
                  <a:gd name="T1" fmla="*/ 60 h 60"/>
                  <a:gd name="T2" fmla="*/ 35 w 60"/>
                  <a:gd name="T3" fmla="*/ 60 h 60"/>
                  <a:gd name="T4" fmla="*/ 35 w 60"/>
                  <a:gd name="T5" fmla="*/ 55 h 60"/>
                  <a:gd name="T6" fmla="*/ 45 w 60"/>
                  <a:gd name="T7" fmla="*/ 51 h 60"/>
                  <a:gd name="T8" fmla="*/ 48 w 60"/>
                  <a:gd name="T9" fmla="*/ 54 h 60"/>
                  <a:gd name="T10" fmla="*/ 55 w 60"/>
                  <a:gd name="T11" fmla="*/ 48 h 60"/>
                  <a:gd name="T12" fmla="*/ 52 w 60"/>
                  <a:gd name="T13" fmla="*/ 45 h 60"/>
                  <a:gd name="T14" fmla="*/ 56 w 60"/>
                  <a:gd name="T15" fmla="*/ 35 h 60"/>
                  <a:gd name="T16" fmla="*/ 60 w 60"/>
                  <a:gd name="T17" fmla="*/ 35 h 60"/>
                  <a:gd name="T18" fmla="*/ 60 w 60"/>
                  <a:gd name="T19" fmla="*/ 25 h 60"/>
                  <a:gd name="T20" fmla="*/ 56 w 60"/>
                  <a:gd name="T21" fmla="*/ 25 h 60"/>
                  <a:gd name="T22" fmla="*/ 52 w 60"/>
                  <a:gd name="T23" fmla="*/ 15 h 60"/>
                  <a:gd name="T24" fmla="*/ 55 w 60"/>
                  <a:gd name="T25" fmla="*/ 12 h 60"/>
                  <a:gd name="T26" fmla="*/ 48 w 60"/>
                  <a:gd name="T27" fmla="*/ 5 h 60"/>
                  <a:gd name="T28" fmla="*/ 45 w 60"/>
                  <a:gd name="T29" fmla="*/ 8 h 60"/>
                  <a:gd name="T30" fmla="*/ 35 w 60"/>
                  <a:gd name="T31" fmla="*/ 4 h 60"/>
                  <a:gd name="T32" fmla="*/ 35 w 60"/>
                  <a:gd name="T33" fmla="*/ 0 h 60"/>
                  <a:gd name="T34" fmla="*/ 30 w 60"/>
                  <a:gd name="T35" fmla="*/ 0 h 60"/>
                  <a:gd name="T36" fmla="*/ 30 w 60"/>
                  <a:gd name="T37" fmla="*/ 11 h 60"/>
                  <a:gd name="T38" fmla="*/ 30 w 60"/>
                  <a:gd name="T39" fmla="*/ 11 h 60"/>
                  <a:gd name="T40" fmla="*/ 49 w 60"/>
                  <a:gd name="T41" fmla="*/ 30 h 60"/>
                  <a:gd name="T42" fmla="*/ 30 w 60"/>
                  <a:gd name="T43" fmla="*/ 49 h 60"/>
                  <a:gd name="T44" fmla="*/ 30 w 60"/>
                  <a:gd name="T45" fmla="*/ 60 h 60"/>
                  <a:gd name="T46" fmla="*/ 9 w 60"/>
                  <a:gd name="T47" fmla="*/ 45 h 60"/>
                  <a:gd name="T48" fmla="*/ 6 w 60"/>
                  <a:gd name="T49" fmla="*/ 48 h 60"/>
                  <a:gd name="T50" fmla="*/ 12 w 60"/>
                  <a:gd name="T51" fmla="*/ 54 h 60"/>
                  <a:gd name="T52" fmla="*/ 15 w 60"/>
                  <a:gd name="T53" fmla="*/ 51 h 60"/>
                  <a:gd name="T54" fmla="*/ 25 w 60"/>
                  <a:gd name="T55" fmla="*/ 55 h 60"/>
                  <a:gd name="T56" fmla="*/ 25 w 60"/>
                  <a:gd name="T57" fmla="*/ 60 h 60"/>
                  <a:gd name="T58" fmla="*/ 30 w 60"/>
                  <a:gd name="T59" fmla="*/ 60 h 60"/>
                  <a:gd name="T60" fmla="*/ 30 w 60"/>
                  <a:gd name="T61" fmla="*/ 49 h 60"/>
                  <a:gd name="T62" fmla="*/ 11 w 60"/>
                  <a:gd name="T63" fmla="*/ 30 h 60"/>
                  <a:gd name="T64" fmla="*/ 30 w 60"/>
                  <a:gd name="T65" fmla="*/ 11 h 60"/>
                  <a:gd name="T66" fmla="*/ 30 w 60"/>
                  <a:gd name="T67" fmla="*/ 0 h 60"/>
                  <a:gd name="T68" fmla="*/ 25 w 60"/>
                  <a:gd name="T69" fmla="*/ 0 h 60"/>
                  <a:gd name="T70" fmla="*/ 25 w 60"/>
                  <a:gd name="T71" fmla="*/ 4 h 60"/>
                  <a:gd name="T72" fmla="*/ 15 w 60"/>
                  <a:gd name="T73" fmla="*/ 8 h 60"/>
                  <a:gd name="T74" fmla="*/ 12 w 60"/>
                  <a:gd name="T75" fmla="*/ 5 h 60"/>
                  <a:gd name="T76" fmla="*/ 6 w 60"/>
                  <a:gd name="T77" fmla="*/ 12 h 60"/>
                  <a:gd name="T78" fmla="*/ 9 w 60"/>
                  <a:gd name="T79" fmla="*/ 15 h 60"/>
                  <a:gd name="T80" fmla="*/ 5 w 60"/>
                  <a:gd name="T81" fmla="*/ 25 h 60"/>
                  <a:gd name="T82" fmla="*/ 0 w 60"/>
                  <a:gd name="T83" fmla="*/ 25 h 60"/>
                  <a:gd name="T84" fmla="*/ 0 w 60"/>
                  <a:gd name="T85" fmla="*/ 35 h 60"/>
                  <a:gd name="T86" fmla="*/ 5 w 60"/>
                  <a:gd name="T87" fmla="*/ 35 h 60"/>
                  <a:gd name="T88" fmla="*/ 9 w 60"/>
                  <a:gd name="T89" fmla="*/ 45 h 60"/>
                  <a:gd name="T90" fmla="*/ 30 w 60"/>
                  <a:gd name="T91" fmla="*/ 11 h 60"/>
                  <a:gd name="T92" fmla="*/ 30 w 60"/>
                  <a:gd name="T93" fmla="*/ 1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60">
                    <a:moveTo>
                      <a:pt x="30" y="60"/>
                    </a:moveTo>
                    <a:cubicBezTo>
                      <a:pt x="35" y="60"/>
                      <a:pt x="35" y="60"/>
                      <a:pt x="35" y="60"/>
                    </a:cubicBezTo>
                    <a:cubicBezTo>
                      <a:pt x="35" y="55"/>
                      <a:pt x="35" y="55"/>
                      <a:pt x="35" y="55"/>
                    </a:cubicBezTo>
                    <a:cubicBezTo>
                      <a:pt x="39" y="55"/>
                      <a:pt x="42" y="53"/>
                      <a:pt x="45" y="51"/>
                    </a:cubicBezTo>
                    <a:cubicBezTo>
                      <a:pt x="48" y="54"/>
                      <a:pt x="48" y="54"/>
                      <a:pt x="48" y="54"/>
                    </a:cubicBezTo>
                    <a:cubicBezTo>
                      <a:pt x="55" y="48"/>
                      <a:pt x="55" y="48"/>
                      <a:pt x="55" y="48"/>
                    </a:cubicBezTo>
                    <a:cubicBezTo>
                      <a:pt x="52" y="45"/>
                      <a:pt x="52" y="45"/>
                      <a:pt x="52" y="45"/>
                    </a:cubicBezTo>
                    <a:cubicBezTo>
                      <a:pt x="54" y="42"/>
                      <a:pt x="55" y="38"/>
                      <a:pt x="56" y="35"/>
                    </a:cubicBezTo>
                    <a:cubicBezTo>
                      <a:pt x="60" y="35"/>
                      <a:pt x="60" y="35"/>
                      <a:pt x="60" y="35"/>
                    </a:cubicBezTo>
                    <a:cubicBezTo>
                      <a:pt x="60" y="25"/>
                      <a:pt x="60" y="25"/>
                      <a:pt x="60" y="25"/>
                    </a:cubicBezTo>
                    <a:cubicBezTo>
                      <a:pt x="56" y="25"/>
                      <a:pt x="56" y="25"/>
                      <a:pt x="56" y="25"/>
                    </a:cubicBezTo>
                    <a:cubicBezTo>
                      <a:pt x="55" y="21"/>
                      <a:pt x="54" y="18"/>
                      <a:pt x="52" y="15"/>
                    </a:cubicBezTo>
                    <a:cubicBezTo>
                      <a:pt x="55" y="12"/>
                      <a:pt x="55" y="12"/>
                      <a:pt x="55" y="12"/>
                    </a:cubicBezTo>
                    <a:cubicBezTo>
                      <a:pt x="48" y="5"/>
                      <a:pt x="48" y="5"/>
                      <a:pt x="48" y="5"/>
                    </a:cubicBezTo>
                    <a:cubicBezTo>
                      <a:pt x="45" y="8"/>
                      <a:pt x="45" y="8"/>
                      <a:pt x="45" y="8"/>
                    </a:cubicBezTo>
                    <a:cubicBezTo>
                      <a:pt x="42" y="6"/>
                      <a:pt x="39" y="5"/>
                      <a:pt x="35" y="4"/>
                    </a:cubicBezTo>
                    <a:cubicBezTo>
                      <a:pt x="35" y="0"/>
                      <a:pt x="35" y="0"/>
                      <a:pt x="35" y="0"/>
                    </a:cubicBezTo>
                    <a:cubicBezTo>
                      <a:pt x="30" y="0"/>
                      <a:pt x="30" y="0"/>
                      <a:pt x="30" y="0"/>
                    </a:cubicBezTo>
                    <a:cubicBezTo>
                      <a:pt x="30" y="11"/>
                      <a:pt x="30" y="11"/>
                      <a:pt x="30" y="11"/>
                    </a:cubicBezTo>
                    <a:cubicBezTo>
                      <a:pt x="30" y="11"/>
                      <a:pt x="30" y="11"/>
                      <a:pt x="30" y="11"/>
                    </a:cubicBezTo>
                    <a:cubicBezTo>
                      <a:pt x="41" y="11"/>
                      <a:pt x="49" y="19"/>
                      <a:pt x="49" y="30"/>
                    </a:cubicBezTo>
                    <a:cubicBezTo>
                      <a:pt x="49" y="40"/>
                      <a:pt x="41" y="49"/>
                      <a:pt x="30" y="49"/>
                    </a:cubicBezTo>
                    <a:lnTo>
                      <a:pt x="30" y="60"/>
                    </a:lnTo>
                    <a:close/>
                    <a:moveTo>
                      <a:pt x="9" y="45"/>
                    </a:moveTo>
                    <a:cubicBezTo>
                      <a:pt x="6" y="48"/>
                      <a:pt x="6" y="48"/>
                      <a:pt x="6" y="48"/>
                    </a:cubicBezTo>
                    <a:cubicBezTo>
                      <a:pt x="12" y="54"/>
                      <a:pt x="12" y="54"/>
                      <a:pt x="12" y="54"/>
                    </a:cubicBezTo>
                    <a:cubicBezTo>
                      <a:pt x="15" y="51"/>
                      <a:pt x="15" y="51"/>
                      <a:pt x="15" y="51"/>
                    </a:cubicBezTo>
                    <a:cubicBezTo>
                      <a:pt x="18" y="53"/>
                      <a:pt x="22" y="55"/>
                      <a:pt x="25" y="55"/>
                    </a:cubicBezTo>
                    <a:cubicBezTo>
                      <a:pt x="25" y="60"/>
                      <a:pt x="25" y="60"/>
                      <a:pt x="25" y="60"/>
                    </a:cubicBezTo>
                    <a:cubicBezTo>
                      <a:pt x="30" y="60"/>
                      <a:pt x="30" y="60"/>
                      <a:pt x="30" y="60"/>
                    </a:cubicBezTo>
                    <a:cubicBezTo>
                      <a:pt x="30" y="49"/>
                      <a:pt x="30" y="49"/>
                      <a:pt x="30" y="49"/>
                    </a:cubicBezTo>
                    <a:cubicBezTo>
                      <a:pt x="20" y="49"/>
                      <a:pt x="11" y="40"/>
                      <a:pt x="11" y="30"/>
                    </a:cubicBezTo>
                    <a:cubicBezTo>
                      <a:pt x="11" y="19"/>
                      <a:pt x="20" y="11"/>
                      <a:pt x="30" y="11"/>
                    </a:cubicBezTo>
                    <a:cubicBezTo>
                      <a:pt x="30" y="0"/>
                      <a:pt x="30" y="0"/>
                      <a:pt x="30" y="0"/>
                    </a:cubicBezTo>
                    <a:cubicBezTo>
                      <a:pt x="25" y="0"/>
                      <a:pt x="25" y="0"/>
                      <a:pt x="25" y="0"/>
                    </a:cubicBezTo>
                    <a:cubicBezTo>
                      <a:pt x="25" y="4"/>
                      <a:pt x="25" y="4"/>
                      <a:pt x="25" y="4"/>
                    </a:cubicBezTo>
                    <a:cubicBezTo>
                      <a:pt x="22" y="5"/>
                      <a:pt x="18" y="6"/>
                      <a:pt x="15" y="8"/>
                    </a:cubicBezTo>
                    <a:cubicBezTo>
                      <a:pt x="12" y="5"/>
                      <a:pt x="12" y="5"/>
                      <a:pt x="12" y="5"/>
                    </a:cubicBezTo>
                    <a:cubicBezTo>
                      <a:pt x="6" y="12"/>
                      <a:pt x="6" y="12"/>
                      <a:pt x="6" y="12"/>
                    </a:cubicBezTo>
                    <a:cubicBezTo>
                      <a:pt x="9" y="15"/>
                      <a:pt x="9" y="15"/>
                      <a:pt x="9" y="15"/>
                    </a:cubicBezTo>
                    <a:cubicBezTo>
                      <a:pt x="7" y="18"/>
                      <a:pt x="5" y="21"/>
                      <a:pt x="5" y="25"/>
                    </a:cubicBezTo>
                    <a:cubicBezTo>
                      <a:pt x="0" y="25"/>
                      <a:pt x="0" y="25"/>
                      <a:pt x="0" y="25"/>
                    </a:cubicBezTo>
                    <a:cubicBezTo>
                      <a:pt x="0" y="35"/>
                      <a:pt x="0" y="35"/>
                      <a:pt x="0" y="35"/>
                    </a:cubicBezTo>
                    <a:cubicBezTo>
                      <a:pt x="5" y="35"/>
                      <a:pt x="5" y="35"/>
                      <a:pt x="5" y="35"/>
                    </a:cubicBezTo>
                    <a:cubicBezTo>
                      <a:pt x="5" y="38"/>
                      <a:pt x="7" y="42"/>
                      <a:pt x="9" y="45"/>
                    </a:cubicBezTo>
                    <a:close/>
                    <a:moveTo>
                      <a:pt x="30" y="11"/>
                    </a:moveTo>
                    <a:cubicBezTo>
                      <a:pt x="30" y="11"/>
                      <a:pt x="30" y="11"/>
                      <a:pt x="30"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26" name="Rectangle 265"/>
              <p:cNvSpPr>
                <a:spLocks noChangeArrowheads="1"/>
              </p:cNvSpPr>
              <p:nvPr/>
            </p:nvSpPr>
            <p:spPr bwMode="auto">
              <a:xfrm>
                <a:off x="-2805113" y="2324100"/>
                <a:ext cx="263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27" name="Freeform 266"/>
              <p:cNvSpPr>
                <a:spLocks noEditPoints="1"/>
              </p:cNvSpPr>
              <p:nvPr/>
            </p:nvSpPr>
            <p:spPr bwMode="auto">
              <a:xfrm>
                <a:off x="-2805113" y="2384425"/>
                <a:ext cx="263525" cy="104775"/>
              </a:xfrm>
              <a:custGeom>
                <a:avLst/>
                <a:gdLst>
                  <a:gd name="T0" fmla="*/ 140 w 166"/>
                  <a:gd name="T1" fmla="*/ 66 h 66"/>
                  <a:gd name="T2" fmla="*/ 166 w 166"/>
                  <a:gd name="T3" fmla="*/ 66 h 66"/>
                  <a:gd name="T4" fmla="*/ 166 w 166"/>
                  <a:gd name="T5" fmla="*/ 0 h 66"/>
                  <a:gd name="T6" fmla="*/ 140 w 166"/>
                  <a:gd name="T7" fmla="*/ 0 h 66"/>
                  <a:gd name="T8" fmla="*/ 140 w 166"/>
                  <a:gd name="T9" fmla="*/ 33 h 66"/>
                  <a:gd name="T10" fmla="*/ 140 w 166"/>
                  <a:gd name="T11" fmla="*/ 33 h 66"/>
                  <a:gd name="T12" fmla="*/ 152 w 166"/>
                  <a:gd name="T13" fmla="*/ 45 h 66"/>
                  <a:gd name="T14" fmla="*/ 140 w 166"/>
                  <a:gd name="T15" fmla="*/ 57 h 66"/>
                  <a:gd name="T16" fmla="*/ 140 w 166"/>
                  <a:gd name="T17" fmla="*/ 66 h 66"/>
                  <a:gd name="T18" fmla="*/ 0 w 166"/>
                  <a:gd name="T19" fmla="*/ 66 h 66"/>
                  <a:gd name="T20" fmla="*/ 140 w 166"/>
                  <a:gd name="T21" fmla="*/ 66 h 66"/>
                  <a:gd name="T22" fmla="*/ 140 w 166"/>
                  <a:gd name="T23" fmla="*/ 57 h 66"/>
                  <a:gd name="T24" fmla="*/ 128 w 166"/>
                  <a:gd name="T25" fmla="*/ 45 h 66"/>
                  <a:gd name="T26" fmla="*/ 140 w 166"/>
                  <a:gd name="T27" fmla="*/ 33 h 66"/>
                  <a:gd name="T28" fmla="*/ 140 w 166"/>
                  <a:gd name="T29" fmla="*/ 0 h 66"/>
                  <a:gd name="T30" fmla="*/ 0 w 166"/>
                  <a:gd name="T31" fmla="*/ 0 h 66"/>
                  <a:gd name="T32" fmla="*/ 0 w 166"/>
                  <a:gd name="T33" fmla="*/ 66 h 66"/>
                  <a:gd name="T34" fmla="*/ 0 w 166"/>
                  <a:gd name="T35" fmla="*/ 66 h 66"/>
                  <a:gd name="T36" fmla="*/ 140 w 166"/>
                  <a:gd name="T37" fmla="*/ 33 h 66"/>
                  <a:gd name="T38" fmla="*/ 140 w 166"/>
                  <a:gd name="T3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6" h="66">
                    <a:moveTo>
                      <a:pt x="140" y="66"/>
                    </a:moveTo>
                    <a:lnTo>
                      <a:pt x="166" y="66"/>
                    </a:lnTo>
                    <a:lnTo>
                      <a:pt x="166" y="0"/>
                    </a:lnTo>
                    <a:lnTo>
                      <a:pt x="140" y="0"/>
                    </a:lnTo>
                    <a:lnTo>
                      <a:pt x="140" y="33"/>
                    </a:lnTo>
                    <a:lnTo>
                      <a:pt x="140" y="33"/>
                    </a:lnTo>
                    <a:lnTo>
                      <a:pt x="152" y="45"/>
                    </a:lnTo>
                    <a:lnTo>
                      <a:pt x="140" y="57"/>
                    </a:lnTo>
                    <a:lnTo>
                      <a:pt x="140" y="66"/>
                    </a:lnTo>
                    <a:close/>
                    <a:moveTo>
                      <a:pt x="0" y="66"/>
                    </a:moveTo>
                    <a:lnTo>
                      <a:pt x="140" y="66"/>
                    </a:lnTo>
                    <a:lnTo>
                      <a:pt x="140" y="57"/>
                    </a:lnTo>
                    <a:lnTo>
                      <a:pt x="128" y="45"/>
                    </a:lnTo>
                    <a:lnTo>
                      <a:pt x="140" y="33"/>
                    </a:lnTo>
                    <a:lnTo>
                      <a:pt x="140" y="0"/>
                    </a:lnTo>
                    <a:lnTo>
                      <a:pt x="0" y="0"/>
                    </a:lnTo>
                    <a:lnTo>
                      <a:pt x="0" y="66"/>
                    </a:lnTo>
                    <a:lnTo>
                      <a:pt x="0" y="66"/>
                    </a:lnTo>
                    <a:close/>
                    <a:moveTo>
                      <a:pt x="140" y="33"/>
                    </a:moveTo>
                    <a:lnTo>
                      <a:pt x="14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28" name="Freeform 267"/>
              <p:cNvSpPr>
                <a:spLocks noEditPoints="1"/>
              </p:cNvSpPr>
              <p:nvPr/>
            </p:nvSpPr>
            <p:spPr bwMode="auto">
              <a:xfrm>
                <a:off x="-2805113" y="2384425"/>
                <a:ext cx="263525" cy="104775"/>
              </a:xfrm>
              <a:custGeom>
                <a:avLst/>
                <a:gdLst>
                  <a:gd name="T0" fmla="*/ 140 w 166"/>
                  <a:gd name="T1" fmla="*/ 66 h 66"/>
                  <a:gd name="T2" fmla="*/ 166 w 166"/>
                  <a:gd name="T3" fmla="*/ 66 h 66"/>
                  <a:gd name="T4" fmla="*/ 166 w 166"/>
                  <a:gd name="T5" fmla="*/ 0 h 66"/>
                  <a:gd name="T6" fmla="*/ 140 w 166"/>
                  <a:gd name="T7" fmla="*/ 0 h 66"/>
                  <a:gd name="T8" fmla="*/ 140 w 166"/>
                  <a:gd name="T9" fmla="*/ 33 h 66"/>
                  <a:gd name="T10" fmla="*/ 140 w 166"/>
                  <a:gd name="T11" fmla="*/ 33 h 66"/>
                  <a:gd name="T12" fmla="*/ 152 w 166"/>
                  <a:gd name="T13" fmla="*/ 45 h 66"/>
                  <a:gd name="T14" fmla="*/ 140 w 166"/>
                  <a:gd name="T15" fmla="*/ 57 h 66"/>
                  <a:gd name="T16" fmla="*/ 140 w 166"/>
                  <a:gd name="T17" fmla="*/ 66 h 66"/>
                  <a:gd name="T18" fmla="*/ 0 w 166"/>
                  <a:gd name="T19" fmla="*/ 66 h 66"/>
                  <a:gd name="T20" fmla="*/ 140 w 166"/>
                  <a:gd name="T21" fmla="*/ 66 h 66"/>
                  <a:gd name="T22" fmla="*/ 140 w 166"/>
                  <a:gd name="T23" fmla="*/ 57 h 66"/>
                  <a:gd name="T24" fmla="*/ 128 w 166"/>
                  <a:gd name="T25" fmla="*/ 45 h 66"/>
                  <a:gd name="T26" fmla="*/ 140 w 166"/>
                  <a:gd name="T27" fmla="*/ 33 h 66"/>
                  <a:gd name="T28" fmla="*/ 140 w 166"/>
                  <a:gd name="T29" fmla="*/ 0 h 66"/>
                  <a:gd name="T30" fmla="*/ 0 w 166"/>
                  <a:gd name="T31" fmla="*/ 0 h 66"/>
                  <a:gd name="T32" fmla="*/ 0 w 166"/>
                  <a:gd name="T33" fmla="*/ 66 h 66"/>
                  <a:gd name="T34" fmla="*/ 0 w 166"/>
                  <a:gd name="T35" fmla="*/ 66 h 66"/>
                  <a:gd name="T36" fmla="*/ 140 w 166"/>
                  <a:gd name="T37" fmla="*/ 33 h 66"/>
                  <a:gd name="T38" fmla="*/ 140 w 166"/>
                  <a:gd name="T3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6" h="66">
                    <a:moveTo>
                      <a:pt x="140" y="66"/>
                    </a:moveTo>
                    <a:lnTo>
                      <a:pt x="166" y="66"/>
                    </a:lnTo>
                    <a:lnTo>
                      <a:pt x="166" y="0"/>
                    </a:lnTo>
                    <a:lnTo>
                      <a:pt x="140" y="0"/>
                    </a:lnTo>
                    <a:lnTo>
                      <a:pt x="140" y="33"/>
                    </a:lnTo>
                    <a:lnTo>
                      <a:pt x="140" y="33"/>
                    </a:lnTo>
                    <a:lnTo>
                      <a:pt x="152" y="45"/>
                    </a:lnTo>
                    <a:lnTo>
                      <a:pt x="140" y="57"/>
                    </a:lnTo>
                    <a:lnTo>
                      <a:pt x="140" y="66"/>
                    </a:lnTo>
                    <a:moveTo>
                      <a:pt x="0" y="66"/>
                    </a:moveTo>
                    <a:lnTo>
                      <a:pt x="140" y="66"/>
                    </a:lnTo>
                    <a:lnTo>
                      <a:pt x="140" y="57"/>
                    </a:lnTo>
                    <a:lnTo>
                      <a:pt x="128" y="45"/>
                    </a:lnTo>
                    <a:lnTo>
                      <a:pt x="140" y="33"/>
                    </a:lnTo>
                    <a:lnTo>
                      <a:pt x="140" y="0"/>
                    </a:lnTo>
                    <a:lnTo>
                      <a:pt x="0" y="0"/>
                    </a:lnTo>
                    <a:lnTo>
                      <a:pt x="0" y="66"/>
                    </a:lnTo>
                    <a:lnTo>
                      <a:pt x="0" y="66"/>
                    </a:lnTo>
                    <a:moveTo>
                      <a:pt x="140" y="33"/>
                    </a:moveTo>
                    <a:lnTo>
                      <a:pt x="140" y="3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grpSp>
        <p:grpSp>
          <p:nvGrpSpPr>
            <p:cNvPr id="11" name="Group 425"/>
            <p:cNvGrpSpPr/>
            <p:nvPr/>
          </p:nvGrpSpPr>
          <p:grpSpPr>
            <a:xfrm>
              <a:off x="7077844" y="713854"/>
              <a:ext cx="4096093" cy="6076699"/>
              <a:chOff x="-7085012" y="-420688"/>
              <a:chExt cx="6362699" cy="9439276"/>
            </a:xfrm>
            <a:solidFill>
              <a:srgbClr val="65ACDF"/>
            </a:solidFill>
          </p:grpSpPr>
          <p:sp>
            <p:nvSpPr>
              <p:cNvPr id="12" name="Freeform 271"/>
              <p:cNvSpPr/>
              <p:nvPr/>
            </p:nvSpPr>
            <p:spPr bwMode="auto">
              <a:xfrm>
                <a:off x="-4905375" y="-222250"/>
                <a:ext cx="619125" cy="461963"/>
              </a:xfrm>
              <a:custGeom>
                <a:avLst/>
                <a:gdLst>
                  <a:gd name="T0" fmla="*/ 82 w 165"/>
                  <a:gd name="T1" fmla="*/ 0 h 123"/>
                  <a:gd name="T2" fmla="*/ 0 w 165"/>
                  <a:gd name="T3" fmla="*/ 83 h 123"/>
                  <a:gd name="T4" fmla="*/ 10 w 165"/>
                  <a:gd name="T5" fmla="*/ 122 h 123"/>
                  <a:gd name="T6" fmla="*/ 10 w 165"/>
                  <a:gd name="T7" fmla="*/ 100 h 123"/>
                  <a:gd name="T8" fmla="*/ 14 w 165"/>
                  <a:gd name="T9" fmla="*/ 89 h 123"/>
                  <a:gd name="T10" fmla="*/ 13 w 165"/>
                  <a:gd name="T11" fmla="*/ 83 h 123"/>
                  <a:gd name="T12" fmla="*/ 82 w 165"/>
                  <a:gd name="T13" fmla="*/ 13 h 123"/>
                  <a:gd name="T14" fmla="*/ 151 w 165"/>
                  <a:gd name="T15" fmla="*/ 83 h 123"/>
                  <a:gd name="T16" fmla="*/ 151 w 165"/>
                  <a:gd name="T17" fmla="*/ 90 h 123"/>
                  <a:gd name="T18" fmla="*/ 155 w 165"/>
                  <a:gd name="T19" fmla="*/ 100 h 123"/>
                  <a:gd name="T20" fmla="*/ 155 w 165"/>
                  <a:gd name="T21" fmla="*/ 123 h 123"/>
                  <a:gd name="T22" fmla="*/ 165 w 165"/>
                  <a:gd name="T23" fmla="*/ 83 h 123"/>
                  <a:gd name="T24" fmla="*/ 82 w 165"/>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23">
                    <a:moveTo>
                      <a:pt x="82" y="0"/>
                    </a:moveTo>
                    <a:cubicBezTo>
                      <a:pt x="37" y="0"/>
                      <a:pt x="0" y="37"/>
                      <a:pt x="0" y="83"/>
                    </a:cubicBezTo>
                    <a:cubicBezTo>
                      <a:pt x="0" y="96"/>
                      <a:pt x="3" y="110"/>
                      <a:pt x="10" y="122"/>
                    </a:cubicBezTo>
                    <a:cubicBezTo>
                      <a:pt x="10" y="100"/>
                      <a:pt x="10" y="100"/>
                      <a:pt x="10" y="100"/>
                    </a:cubicBezTo>
                    <a:cubicBezTo>
                      <a:pt x="10" y="96"/>
                      <a:pt x="11" y="92"/>
                      <a:pt x="14" y="89"/>
                    </a:cubicBezTo>
                    <a:cubicBezTo>
                      <a:pt x="14" y="87"/>
                      <a:pt x="13" y="85"/>
                      <a:pt x="13" y="83"/>
                    </a:cubicBezTo>
                    <a:cubicBezTo>
                      <a:pt x="13" y="45"/>
                      <a:pt x="44" y="13"/>
                      <a:pt x="82" y="13"/>
                    </a:cubicBezTo>
                    <a:cubicBezTo>
                      <a:pt x="120" y="13"/>
                      <a:pt x="151" y="45"/>
                      <a:pt x="151" y="83"/>
                    </a:cubicBezTo>
                    <a:cubicBezTo>
                      <a:pt x="151" y="85"/>
                      <a:pt x="151" y="88"/>
                      <a:pt x="151" y="90"/>
                    </a:cubicBezTo>
                    <a:cubicBezTo>
                      <a:pt x="153" y="93"/>
                      <a:pt x="155" y="97"/>
                      <a:pt x="155" y="100"/>
                    </a:cubicBezTo>
                    <a:cubicBezTo>
                      <a:pt x="155" y="123"/>
                      <a:pt x="155" y="123"/>
                      <a:pt x="155" y="123"/>
                    </a:cubicBezTo>
                    <a:cubicBezTo>
                      <a:pt x="161" y="111"/>
                      <a:pt x="165" y="97"/>
                      <a:pt x="165" y="83"/>
                    </a:cubicBezTo>
                    <a:cubicBezTo>
                      <a:pt x="165" y="37"/>
                      <a:pt x="128" y="0"/>
                      <a:pt x="8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3" name="Freeform 272"/>
              <p:cNvSpPr/>
              <p:nvPr/>
            </p:nvSpPr>
            <p:spPr bwMode="auto">
              <a:xfrm>
                <a:off x="-4852988" y="90487"/>
                <a:ext cx="138112" cy="247650"/>
              </a:xfrm>
              <a:custGeom>
                <a:avLst/>
                <a:gdLst>
                  <a:gd name="T0" fmla="*/ 1 w 37"/>
                  <a:gd name="T1" fmla="*/ 14 h 66"/>
                  <a:gd name="T2" fmla="*/ 0 w 37"/>
                  <a:gd name="T3" fmla="*/ 17 h 66"/>
                  <a:gd name="T4" fmla="*/ 0 w 37"/>
                  <a:gd name="T5" fmla="*/ 38 h 66"/>
                  <a:gd name="T6" fmla="*/ 0 w 37"/>
                  <a:gd name="T7" fmla="*/ 48 h 66"/>
                  <a:gd name="T8" fmla="*/ 26 w 37"/>
                  <a:gd name="T9" fmla="*/ 66 h 66"/>
                  <a:gd name="T10" fmla="*/ 37 w 37"/>
                  <a:gd name="T11" fmla="*/ 66 h 66"/>
                  <a:gd name="T12" fmla="*/ 37 w 37"/>
                  <a:gd name="T13" fmla="*/ 0 h 66"/>
                  <a:gd name="T14" fmla="*/ 26 w 37"/>
                  <a:gd name="T15" fmla="*/ 0 h 66"/>
                  <a:gd name="T16" fmla="*/ 1 w 37"/>
                  <a:gd name="T1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6">
                    <a:moveTo>
                      <a:pt x="1" y="14"/>
                    </a:moveTo>
                    <a:cubicBezTo>
                      <a:pt x="1" y="15"/>
                      <a:pt x="0" y="16"/>
                      <a:pt x="0" y="17"/>
                    </a:cubicBezTo>
                    <a:cubicBezTo>
                      <a:pt x="0" y="38"/>
                      <a:pt x="0" y="38"/>
                      <a:pt x="0" y="38"/>
                    </a:cubicBezTo>
                    <a:cubicBezTo>
                      <a:pt x="0" y="48"/>
                      <a:pt x="0" y="48"/>
                      <a:pt x="0" y="48"/>
                    </a:cubicBezTo>
                    <a:cubicBezTo>
                      <a:pt x="0" y="58"/>
                      <a:pt x="12" y="66"/>
                      <a:pt x="26" y="66"/>
                    </a:cubicBezTo>
                    <a:cubicBezTo>
                      <a:pt x="37" y="66"/>
                      <a:pt x="37" y="66"/>
                      <a:pt x="37" y="66"/>
                    </a:cubicBezTo>
                    <a:cubicBezTo>
                      <a:pt x="37" y="0"/>
                      <a:pt x="37" y="0"/>
                      <a:pt x="37" y="0"/>
                    </a:cubicBezTo>
                    <a:cubicBezTo>
                      <a:pt x="26" y="0"/>
                      <a:pt x="26" y="0"/>
                      <a:pt x="26" y="0"/>
                    </a:cubicBezTo>
                    <a:cubicBezTo>
                      <a:pt x="14" y="0"/>
                      <a:pt x="3" y="6"/>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4" name="Freeform 273"/>
              <p:cNvSpPr/>
              <p:nvPr/>
            </p:nvSpPr>
            <p:spPr bwMode="auto">
              <a:xfrm>
                <a:off x="-4478338" y="90487"/>
                <a:ext cx="134937" cy="247650"/>
              </a:xfrm>
              <a:custGeom>
                <a:avLst/>
                <a:gdLst>
                  <a:gd name="T0" fmla="*/ 36 w 36"/>
                  <a:gd name="T1" fmla="*/ 48 h 66"/>
                  <a:gd name="T2" fmla="*/ 36 w 36"/>
                  <a:gd name="T3" fmla="*/ 38 h 66"/>
                  <a:gd name="T4" fmla="*/ 36 w 36"/>
                  <a:gd name="T5" fmla="*/ 17 h 66"/>
                  <a:gd name="T6" fmla="*/ 36 w 36"/>
                  <a:gd name="T7" fmla="*/ 15 h 66"/>
                  <a:gd name="T8" fmla="*/ 10 w 36"/>
                  <a:gd name="T9" fmla="*/ 0 h 66"/>
                  <a:gd name="T10" fmla="*/ 0 w 36"/>
                  <a:gd name="T11" fmla="*/ 0 h 66"/>
                  <a:gd name="T12" fmla="*/ 0 w 36"/>
                  <a:gd name="T13" fmla="*/ 66 h 66"/>
                  <a:gd name="T14" fmla="*/ 10 w 36"/>
                  <a:gd name="T15" fmla="*/ 66 h 66"/>
                  <a:gd name="T16" fmla="*/ 36 w 36"/>
                  <a:gd name="T1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6">
                    <a:moveTo>
                      <a:pt x="36" y="48"/>
                    </a:moveTo>
                    <a:cubicBezTo>
                      <a:pt x="36" y="38"/>
                      <a:pt x="36" y="38"/>
                      <a:pt x="36" y="38"/>
                    </a:cubicBezTo>
                    <a:cubicBezTo>
                      <a:pt x="36" y="17"/>
                      <a:pt x="36" y="17"/>
                      <a:pt x="36" y="17"/>
                    </a:cubicBezTo>
                    <a:cubicBezTo>
                      <a:pt x="36" y="17"/>
                      <a:pt x="36" y="16"/>
                      <a:pt x="36" y="15"/>
                    </a:cubicBezTo>
                    <a:cubicBezTo>
                      <a:pt x="34" y="7"/>
                      <a:pt x="23" y="0"/>
                      <a:pt x="10" y="0"/>
                    </a:cubicBezTo>
                    <a:cubicBezTo>
                      <a:pt x="0" y="0"/>
                      <a:pt x="0" y="0"/>
                      <a:pt x="0" y="0"/>
                    </a:cubicBezTo>
                    <a:cubicBezTo>
                      <a:pt x="0" y="66"/>
                      <a:pt x="0" y="66"/>
                      <a:pt x="0" y="66"/>
                    </a:cubicBezTo>
                    <a:cubicBezTo>
                      <a:pt x="10" y="66"/>
                      <a:pt x="10" y="66"/>
                      <a:pt x="10" y="66"/>
                    </a:cubicBezTo>
                    <a:cubicBezTo>
                      <a:pt x="25" y="66"/>
                      <a:pt x="36" y="58"/>
                      <a:pt x="36"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5" name="Freeform 274"/>
              <p:cNvSpPr>
                <a:spLocks noEditPoints="1"/>
              </p:cNvSpPr>
              <p:nvPr/>
            </p:nvSpPr>
            <p:spPr bwMode="auto">
              <a:xfrm>
                <a:off x="-6126163" y="1309687"/>
                <a:ext cx="514350" cy="511175"/>
              </a:xfrm>
              <a:custGeom>
                <a:avLst/>
                <a:gdLst>
                  <a:gd name="T0" fmla="*/ 137 w 137"/>
                  <a:gd name="T1" fmla="*/ 68 h 136"/>
                  <a:gd name="T2" fmla="*/ 122 w 137"/>
                  <a:gd name="T3" fmla="*/ 64 h 136"/>
                  <a:gd name="T4" fmla="*/ 131 w 137"/>
                  <a:gd name="T5" fmla="*/ 64 h 136"/>
                  <a:gd name="T6" fmla="*/ 122 w 137"/>
                  <a:gd name="T7" fmla="*/ 72 h 136"/>
                  <a:gd name="T8" fmla="*/ 106 w 137"/>
                  <a:gd name="T9" fmla="*/ 125 h 136"/>
                  <a:gd name="T10" fmla="*/ 122 w 137"/>
                  <a:gd name="T11" fmla="*/ 72 h 136"/>
                  <a:gd name="T12" fmla="*/ 113 w 137"/>
                  <a:gd name="T13" fmla="*/ 64 h 136"/>
                  <a:gd name="T14" fmla="*/ 122 w 137"/>
                  <a:gd name="T15" fmla="*/ 25 h 136"/>
                  <a:gd name="T16" fmla="*/ 106 w 137"/>
                  <a:gd name="T17" fmla="*/ 25 h 136"/>
                  <a:gd name="T18" fmla="*/ 110 w 137"/>
                  <a:gd name="T19" fmla="*/ 21 h 136"/>
                  <a:gd name="T20" fmla="*/ 106 w 137"/>
                  <a:gd name="T21" fmla="*/ 36 h 136"/>
                  <a:gd name="T22" fmla="*/ 115 w 137"/>
                  <a:gd name="T23" fmla="*/ 109 h 136"/>
                  <a:gd name="T24" fmla="*/ 106 w 137"/>
                  <a:gd name="T25" fmla="*/ 111 h 136"/>
                  <a:gd name="T26" fmla="*/ 68 w 137"/>
                  <a:gd name="T27" fmla="*/ 136 h 136"/>
                  <a:gd name="T28" fmla="*/ 106 w 137"/>
                  <a:gd name="T29" fmla="*/ 111 h 136"/>
                  <a:gd name="T30" fmla="*/ 102 w 137"/>
                  <a:gd name="T31" fmla="*/ 97 h 136"/>
                  <a:gd name="T32" fmla="*/ 106 w 137"/>
                  <a:gd name="T33" fmla="*/ 100 h 136"/>
                  <a:gd name="T34" fmla="*/ 102 w 137"/>
                  <a:gd name="T35" fmla="*/ 39 h 136"/>
                  <a:gd name="T36" fmla="*/ 106 w 137"/>
                  <a:gd name="T37" fmla="*/ 25 h 136"/>
                  <a:gd name="T38" fmla="*/ 68 w 137"/>
                  <a:gd name="T39" fmla="*/ 0 h 136"/>
                  <a:gd name="T40" fmla="*/ 68 w 137"/>
                  <a:gd name="T41" fmla="*/ 5 h 136"/>
                  <a:gd name="T42" fmla="*/ 72 w 137"/>
                  <a:gd name="T43" fmla="*/ 24 h 136"/>
                  <a:gd name="T44" fmla="*/ 68 w 137"/>
                  <a:gd name="T45" fmla="*/ 63 h 136"/>
                  <a:gd name="T46" fmla="*/ 90 w 137"/>
                  <a:gd name="T47" fmla="*/ 42 h 136"/>
                  <a:gd name="T48" fmla="*/ 69 w 137"/>
                  <a:gd name="T49" fmla="*/ 74 h 136"/>
                  <a:gd name="T50" fmla="*/ 68 w 137"/>
                  <a:gd name="T51" fmla="*/ 112 h 136"/>
                  <a:gd name="T52" fmla="*/ 72 w 137"/>
                  <a:gd name="T53" fmla="*/ 131 h 136"/>
                  <a:gd name="T54" fmla="*/ 68 w 137"/>
                  <a:gd name="T55" fmla="*/ 131 h 136"/>
                  <a:gd name="T56" fmla="*/ 68 w 137"/>
                  <a:gd name="T57" fmla="*/ 0 h 136"/>
                  <a:gd name="T58" fmla="*/ 30 w 137"/>
                  <a:gd name="T59" fmla="*/ 25 h 136"/>
                  <a:gd name="T60" fmla="*/ 34 w 137"/>
                  <a:gd name="T61" fmla="*/ 39 h 136"/>
                  <a:gd name="T62" fmla="*/ 30 w 137"/>
                  <a:gd name="T63" fmla="*/ 100 h 136"/>
                  <a:gd name="T64" fmla="*/ 40 w 137"/>
                  <a:gd name="T65" fmla="*/ 102 h 136"/>
                  <a:gd name="T66" fmla="*/ 30 w 137"/>
                  <a:gd name="T67" fmla="*/ 125 h 136"/>
                  <a:gd name="T68" fmla="*/ 68 w 137"/>
                  <a:gd name="T69" fmla="*/ 131 h 136"/>
                  <a:gd name="T70" fmla="*/ 64 w 137"/>
                  <a:gd name="T71" fmla="*/ 112 h 136"/>
                  <a:gd name="T72" fmla="*/ 68 w 137"/>
                  <a:gd name="T73" fmla="*/ 74 h 136"/>
                  <a:gd name="T74" fmla="*/ 57 w 137"/>
                  <a:gd name="T75" fmla="*/ 52 h 136"/>
                  <a:gd name="T76" fmla="*/ 68 w 137"/>
                  <a:gd name="T77" fmla="*/ 63 h 136"/>
                  <a:gd name="T78" fmla="*/ 64 w 137"/>
                  <a:gd name="T79" fmla="*/ 24 h 136"/>
                  <a:gd name="T80" fmla="*/ 64 w 137"/>
                  <a:gd name="T81" fmla="*/ 5 h 136"/>
                  <a:gd name="T82" fmla="*/ 68 w 137"/>
                  <a:gd name="T83" fmla="*/ 0 h 136"/>
                  <a:gd name="T84" fmla="*/ 15 w 137"/>
                  <a:gd name="T85" fmla="*/ 25 h 136"/>
                  <a:gd name="T86" fmla="*/ 24 w 137"/>
                  <a:gd name="T87" fmla="*/ 64 h 136"/>
                  <a:gd name="T88" fmla="*/ 24 w 137"/>
                  <a:gd name="T89" fmla="*/ 72 h 136"/>
                  <a:gd name="T90" fmla="*/ 15 w 137"/>
                  <a:gd name="T91" fmla="*/ 111 h 136"/>
                  <a:gd name="T92" fmla="*/ 30 w 137"/>
                  <a:gd name="T93" fmla="*/ 111 h 136"/>
                  <a:gd name="T94" fmla="*/ 27 w 137"/>
                  <a:gd name="T95" fmla="*/ 115 h 136"/>
                  <a:gd name="T96" fmla="*/ 30 w 137"/>
                  <a:gd name="T97" fmla="*/ 100 h 136"/>
                  <a:gd name="T98" fmla="*/ 21 w 137"/>
                  <a:gd name="T99" fmla="*/ 27 h 136"/>
                  <a:gd name="T100" fmla="*/ 27 w 137"/>
                  <a:gd name="T101" fmla="*/ 21 h 136"/>
                  <a:gd name="T102" fmla="*/ 30 w 137"/>
                  <a:gd name="T103" fmla="*/ 11 h 136"/>
                  <a:gd name="T104" fmla="*/ 0 w 137"/>
                  <a:gd name="T105" fmla="*/ 68 h 136"/>
                  <a:gd name="T106" fmla="*/ 15 w 137"/>
                  <a:gd name="T107" fmla="*/ 72 h 136"/>
                  <a:gd name="T108" fmla="*/ 6 w 137"/>
                  <a:gd name="T109" fmla="*/ 64 h 136"/>
                  <a:gd name="T110" fmla="*/ 15 w 137"/>
                  <a:gd name="T111" fmla="*/ 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 h="136">
                    <a:moveTo>
                      <a:pt x="122" y="111"/>
                    </a:moveTo>
                    <a:cubicBezTo>
                      <a:pt x="131" y="99"/>
                      <a:pt x="137" y="84"/>
                      <a:pt x="137" y="68"/>
                    </a:cubicBezTo>
                    <a:cubicBezTo>
                      <a:pt x="137" y="52"/>
                      <a:pt x="131" y="37"/>
                      <a:pt x="122" y="25"/>
                    </a:cubicBezTo>
                    <a:cubicBezTo>
                      <a:pt x="122" y="64"/>
                      <a:pt x="122" y="64"/>
                      <a:pt x="122" y="64"/>
                    </a:cubicBezTo>
                    <a:cubicBezTo>
                      <a:pt x="131" y="64"/>
                      <a:pt x="131" y="64"/>
                      <a:pt x="131" y="64"/>
                    </a:cubicBezTo>
                    <a:cubicBezTo>
                      <a:pt x="131" y="64"/>
                      <a:pt x="131" y="64"/>
                      <a:pt x="131" y="64"/>
                    </a:cubicBezTo>
                    <a:cubicBezTo>
                      <a:pt x="131" y="72"/>
                      <a:pt x="131" y="72"/>
                      <a:pt x="131" y="72"/>
                    </a:cubicBezTo>
                    <a:cubicBezTo>
                      <a:pt x="122" y="72"/>
                      <a:pt x="122" y="72"/>
                      <a:pt x="122" y="72"/>
                    </a:cubicBezTo>
                    <a:lnTo>
                      <a:pt x="122" y="111"/>
                    </a:lnTo>
                    <a:close/>
                    <a:moveTo>
                      <a:pt x="106" y="125"/>
                    </a:moveTo>
                    <a:cubicBezTo>
                      <a:pt x="112" y="121"/>
                      <a:pt x="117" y="116"/>
                      <a:pt x="122" y="111"/>
                    </a:cubicBezTo>
                    <a:cubicBezTo>
                      <a:pt x="122" y="72"/>
                      <a:pt x="122" y="72"/>
                      <a:pt x="122" y="72"/>
                    </a:cubicBezTo>
                    <a:cubicBezTo>
                      <a:pt x="113" y="72"/>
                      <a:pt x="113" y="72"/>
                      <a:pt x="113" y="72"/>
                    </a:cubicBezTo>
                    <a:cubicBezTo>
                      <a:pt x="113" y="64"/>
                      <a:pt x="113" y="64"/>
                      <a:pt x="113" y="64"/>
                    </a:cubicBezTo>
                    <a:cubicBezTo>
                      <a:pt x="122" y="64"/>
                      <a:pt x="122" y="64"/>
                      <a:pt x="122" y="64"/>
                    </a:cubicBezTo>
                    <a:cubicBezTo>
                      <a:pt x="122" y="25"/>
                      <a:pt x="122" y="25"/>
                      <a:pt x="122" y="25"/>
                    </a:cubicBezTo>
                    <a:cubicBezTo>
                      <a:pt x="117" y="20"/>
                      <a:pt x="112" y="15"/>
                      <a:pt x="106" y="11"/>
                    </a:cubicBezTo>
                    <a:cubicBezTo>
                      <a:pt x="106" y="25"/>
                      <a:pt x="106" y="25"/>
                      <a:pt x="106" y="25"/>
                    </a:cubicBezTo>
                    <a:cubicBezTo>
                      <a:pt x="110" y="21"/>
                      <a:pt x="110" y="21"/>
                      <a:pt x="110" y="21"/>
                    </a:cubicBezTo>
                    <a:cubicBezTo>
                      <a:pt x="110" y="21"/>
                      <a:pt x="110" y="21"/>
                      <a:pt x="110" y="21"/>
                    </a:cubicBezTo>
                    <a:cubicBezTo>
                      <a:pt x="115" y="27"/>
                      <a:pt x="115" y="27"/>
                      <a:pt x="115" y="27"/>
                    </a:cubicBezTo>
                    <a:cubicBezTo>
                      <a:pt x="106" y="36"/>
                      <a:pt x="106" y="36"/>
                      <a:pt x="106" y="36"/>
                    </a:cubicBezTo>
                    <a:cubicBezTo>
                      <a:pt x="106" y="100"/>
                      <a:pt x="106" y="100"/>
                      <a:pt x="106" y="100"/>
                    </a:cubicBezTo>
                    <a:cubicBezTo>
                      <a:pt x="115" y="109"/>
                      <a:pt x="115" y="109"/>
                      <a:pt x="115" y="109"/>
                    </a:cubicBezTo>
                    <a:cubicBezTo>
                      <a:pt x="110" y="115"/>
                      <a:pt x="110" y="115"/>
                      <a:pt x="110" y="115"/>
                    </a:cubicBezTo>
                    <a:cubicBezTo>
                      <a:pt x="106" y="111"/>
                      <a:pt x="106" y="111"/>
                      <a:pt x="106" y="111"/>
                    </a:cubicBezTo>
                    <a:lnTo>
                      <a:pt x="106" y="125"/>
                    </a:lnTo>
                    <a:close/>
                    <a:moveTo>
                      <a:pt x="68" y="136"/>
                    </a:moveTo>
                    <a:cubicBezTo>
                      <a:pt x="82" y="136"/>
                      <a:pt x="95" y="132"/>
                      <a:pt x="106" y="125"/>
                    </a:cubicBezTo>
                    <a:cubicBezTo>
                      <a:pt x="106" y="111"/>
                      <a:pt x="106" y="111"/>
                      <a:pt x="106" y="111"/>
                    </a:cubicBezTo>
                    <a:cubicBezTo>
                      <a:pt x="97" y="102"/>
                      <a:pt x="97" y="102"/>
                      <a:pt x="97" y="102"/>
                    </a:cubicBezTo>
                    <a:cubicBezTo>
                      <a:pt x="102" y="97"/>
                      <a:pt x="102" y="97"/>
                      <a:pt x="102" y="97"/>
                    </a:cubicBezTo>
                    <a:cubicBezTo>
                      <a:pt x="102" y="97"/>
                      <a:pt x="102" y="97"/>
                      <a:pt x="102" y="97"/>
                    </a:cubicBezTo>
                    <a:cubicBezTo>
                      <a:pt x="106" y="100"/>
                      <a:pt x="106" y="100"/>
                      <a:pt x="106" y="100"/>
                    </a:cubicBezTo>
                    <a:cubicBezTo>
                      <a:pt x="106" y="36"/>
                      <a:pt x="106" y="36"/>
                      <a:pt x="106" y="36"/>
                    </a:cubicBezTo>
                    <a:cubicBezTo>
                      <a:pt x="102" y="39"/>
                      <a:pt x="102" y="39"/>
                      <a:pt x="102" y="39"/>
                    </a:cubicBezTo>
                    <a:cubicBezTo>
                      <a:pt x="97" y="34"/>
                      <a:pt x="97" y="34"/>
                      <a:pt x="97" y="34"/>
                    </a:cubicBezTo>
                    <a:cubicBezTo>
                      <a:pt x="106" y="25"/>
                      <a:pt x="106" y="25"/>
                      <a:pt x="106" y="25"/>
                    </a:cubicBezTo>
                    <a:cubicBezTo>
                      <a:pt x="106" y="11"/>
                      <a:pt x="106" y="11"/>
                      <a:pt x="106" y="11"/>
                    </a:cubicBezTo>
                    <a:cubicBezTo>
                      <a:pt x="95" y="4"/>
                      <a:pt x="82" y="0"/>
                      <a:pt x="68" y="0"/>
                    </a:cubicBezTo>
                    <a:cubicBezTo>
                      <a:pt x="68" y="0"/>
                      <a:pt x="68" y="0"/>
                      <a:pt x="68" y="0"/>
                    </a:cubicBezTo>
                    <a:cubicBezTo>
                      <a:pt x="68" y="5"/>
                      <a:pt x="68" y="5"/>
                      <a:pt x="68" y="5"/>
                    </a:cubicBezTo>
                    <a:cubicBezTo>
                      <a:pt x="72" y="5"/>
                      <a:pt x="72" y="5"/>
                      <a:pt x="72" y="5"/>
                    </a:cubicBezTo>
                    <a:cubicBezTo>
                      <a:pt x="72" y="24"/>
                      <a:pt x="72" y="24"/>
                      <a:pt x="72" y="24"/>
                    </a:cubicBezTo>
                    <a:cubicBezTo>
                      <a:pt x="68" y="24"/>
                      <a:pt x="68" y="24"/>
                      <a:pt x="68" y="24"/>
                    </a:cubicBezTo>
                    <a:cubicBezTo>
                      <a:pt x="68" y="63"/>
                      <a:pt x="68" y="63"/>
                      <a:pt x="68" y="63"/>
                    </a:cubicBezTo>
                    <a:cubicBezTo>
                      <a:pt x="69" y="63"/>
                      <a:pt x="69" y="63"/>
                      <a:pt x="69" y="63"/>
                    </a:cubicBezTo>
                    <a:cubicBezTo>
                      <a:pt x="90" y="42"/>
                      <a:pt x="90" y="42"/>
                      <a:pt x="90" y="42"/>
                    </a:cubicBezTo>
                    <a:cubicBezTo>
                      <a:pt x="96" y="48"/>
                      <a:pt x="96" y="48"/>
                      <a:pt x="96" y="48"/>
                    </a:cubicBezTo>
                    <a:cubicBezTo>
                      <a:pt x="69" y="74"/>
                      <a:pt x="69" y="74"/>
                      <a:pt x="69" y="74"/>
                    </a:cubicBezTo>
                    <a:cubicBezTo>
                      <a:pt x="68" y="74"/>
                      <a:pt x="68" y="74"/>
                      <a:pt x="68" y="74"/>
                    </a:cubicBezTo>
                    <a:cubicBezTo>
                      <a:pt x="68" y="112"/>
                      <a:pt x="68" y="112"/>
                      <a:pt x="68" y="112"/>
                    </a:cubicBezTo>
                    <a:cubicBezTo>
                      <a:pt x="72" y="112"/>
                      <a:pt x="72" y="112"/>
                      <a:pt x="72" y="112"/>
                    </a:cubicBezTo>
                    <a:cubicBezTo>
                      <a:pt x="72" y="131"/>
                      <a:pt x="72" y="131"/>
                      <a:pt x="72" y="131"/>
                    </a:cubicBezTo>
                    <a:cubicBezTo>
                      <a:pt x="72" y="131"/>
                      <a:pt x="72" y="131"/>
                      <a:pt x="72" y="131"/>
                    </a:cubicBezTo>
                    <a:cubicBezTo>
                      <a:pt x="68" y="131"/>
                      <a:pt x="68" y="131"/>
                      <a:pt x="68" y="131"/>
                    </a:cubicBezTo>
                    <a:cubicBezTo>
                      <a:pt x="68" y="136"/>
                      <a:pt x="68" y="136"/>
                      <a:pt x="68" y="136"/>
                    </a:cubicBezTo>
                    <a:close/>
                    <a:moveTo>
                      <a:pt x="68" y="0"/>
                    </a:moveTo>
                    <a:cubicBezTo>
                      <a:pt x="54" y="0"/>
                      <a:pt x="41" y="4"/>
                      <a:pt x="30" y="11"/>
                    </a:cubicBezTo>
                    <a:cubicBezTo>
                      <a:pt x="30" y="25"/>
                      <a:pt x="30" y="25"/>
                      <a:pt x="30" y="25"/>
                    </a:cubicBezTo>
                    <a:cubicBezTo>
                      <a:pt x="40" y="34"/>
                      <a:pt x="40" y="34"/>
                      <a:pt x="40" y="34"/>
                    </a:cubicBezTo>
                    <a:cubicBezTo>
                      <a:pt x="34" y="39"/>
                      <a:pt x="34" y="39"/>
                      <a:pt x="34" y="39"/>
                    </a:cubicBezTo>
                    <a:cubicBezTo>
                      <a:pt x="30" y="36"/>
                      <a:pt x="30" y="36"/>
                      <a:pt x="30" y="36"/>
                    </a:cubicBezTo>
                    <a:cubicBezTo>
                      <a:pt x="30" y="100"/>
                      <a:pt x="30" y="100"/>
                      <a:pt x="30" y="100"/>
                    </a:cubicBezTo>
                    <a:cubicBezTo>
                      <a:pt x="34" y="97"/>
                      <a:pt x="34" y="97"/>
                      <a:pt x="34" y="97"/>
                    </a:cubicBezTo>
                    <a:cubicBezTo>
                      <a:pt x="40" y="102"/>
                      <a:pt x="40" y="102"/>
                      <a:pt x="40" y="102"/>
                    </a:cubicBezTo>
                    <a:cubicBezTo>
                      <a:pt x="30" y="111"/>
                      <a:pt x="30" y="111"/>
                      <a:pt x="30" y="111"/>
                    </a:cubicBezTo>
                    <a:cubicBezTo>
                      <a:pt x="30" y="125"/>
                      <a:pt x="30" y="125"/>
                      <a:pt x="30" y="125"/>
                    </a:cubicBezTo>
                    <a:cubicBezTo>
                      <a:pt x="41" y="132"/>
                      <a:pt x="54" y="136"/>
                      <a:pt x="68" y="136"/>
                    </a:cubicBezTo>
                    <a:cubicBezTo>
                      <a:pt x="68" y="131"/>
                      <a:pt x="68" y="131"/>
                      <a:pt x="68" y="131"/>
                    </a:cubicBezTo>
                    <a:cubicBezTo>
                      <a:pt x="64" y="131"/>
                      <a:pt x="64" y="131"/>
                      <a:pt x="64" y="131"/>
                    </a:cubicBezTo>
                    <a:cubicBezTo>
                      <a:pt x="64" y="112"/>
                      <a:pt x="64" y="112"/>
                      <a:pt x="64" y="112"/>
                    </a:cubicBezTo>
                    <a:cubicBezTo>
                      <a:pt x="68" y="112"/>
                      <a:pt x="68" y="112"/>
                      <a:pt x="68" y="112"/>
                    </a:cubicBezTo>
                    <a:cubicBezTo>
                      <a:pt x="68" y="74"/>
                      <a:pt x="68" y="74"/>
                      <a:pt x="68" y="74"/>
                    </a:cubicBezTo>
                    <a:cubicBezTo>
                      <a:pt x="52" y="58"/>
                      <a:pt x="52" y="58"/>
                      <a:pt x="52" y="58"/>
                    </a:cubicBezTo>
                    <a:cubicBezTo>
                      <a:pt x="57" y="52"/>
                      <a:pt x="57" y="52"/>
                      <a:pt x="57" y="52"/>
                    </a:cubicBezTo>
                    <a:cubicBezTo>
                      <a:pt x="57" y="52"/>
                      <a:pt x="57" y="52"/>
                      <a:pt x="57" y="52"/>
                    </a:cubicBezTo>
                    <a:cubicBezTo>
                      <a:pt x="68" y="63"/>
                      <a:pt x="68" y="63"/>
                      <a:pt x="68" y="63"/>
                    </a:cubicBezTo>
                    <a:cubicBezTo>
                      <a:pt x="68" y="24"/>
                      <a:pt x="68" y="24"/>
                      <a:pt x="68" y="24"/>
                    </a:cubicBezTo>
                    <a:cubicBezTo>
                      <a:pt x="64" y="24"/>
                      <a:pt x="64" y="24"/>
                      <a:pt x="64" y="24"/>
                    </a:cubicBezTo>
                    <a:cubicBezTo>
                      <a:pt x="64" y="5"/>
                      <a:pt x="64" y="5"/>
                      <a:pt x="64" y="5"/>
                    </a:cubicBezTo>
                    <a:cubicBezTo>
                      <a:pt x="64" y="5"/>
                      <a:pt x="64" y="5"/>
                      <a:pt x="64" y="5"/>
                    </a:cubicBezTo>
                    <a:cubicBezTo>
                      <a:pt x="68" y="5"/>
                      <a:pt x="68" y="5"/>
                      <a:pt x="68" y="5"/>
                    </a:cubicBezTo>
                    <a:lnTo>
                      <a:pt x="68" y="0"/>
                    </a:lnTo>
                    <a:close/>
                    <a:moveTo>
                      <a:pt x="30" y="11"/>
                    </a:moveTo>
                    <a:cubicBezTo>
                      <a:pt x="25" y="15"/>
                      <a:pt x="19" y="20"/>
                      <a:pt x="15" y="25"/>
                    </a:cubicBezTo>
                    <a:cubicBezTo>
                      <a:pt x="15" y="64"/>
                      <a:pt x="15" y="64"/>
                      <a:pt x="15" y="64"/>
                    </a:cubicBezTo>
                    <a:cubicBezTo>
                      <a:pt x="24" y="64"/>
                      <a:pt x="24" y="64"/>
                      <a:pt x="24" y="64"/>
                    </a:cubicBezTo>
                    <a:cubicBezTo>
                      <a:pt x="24" y="64"/>
                      <a:pt x="24" y="64"/>
                      <a:pt x="24" y="64"/>
                    </a:cubicBezTo>
                    <a:cubicBezTo>
                      <a:pt x="24" y="72"/>
                      <a:pt x="24" y="72"/>
                      <a:pt x="24" y="72"/>
                    </a:cubicBezTo>
                    <a:cubicBezTo>
                      <a:pt x="15" y="72"/>
                      <a:pt x="15" y="72"/>
                      <a:pt x="15" y="72"/>
                    </a:cubicBezTo>
                    <a:cubicBezTo>
                      <a:pt x="15" y="111"/>
                      <a:pt x="15" y="111"/>
                      <a:pt x="15" y="111"/>
                    </a:cubicBezTo>
                    <a:cubicBezTo>
                      <a:pt x="19" y="116"/>
                      <a:pt x="25" y="121"/>
                      <a:pt x="30" y="125"/>
                    </a:cubicBezTo>
                    <a:cubicBezTo>
                      <a:pt x="30" y="111"/>
                      <a:pt x="30" y="111"/>
                      <a:pt x="30" y="111"/>
                    </a:cubicBezTo>
                    <a:cubicBezTo>
                      <a:pt x="27" y="115"/>
                      <a:pt x="27" y="115"/>
                      <a:pt x="27" y="115"/>
                    </a:cubicBezTo>
                    <a:cubicBezTo>
                      <a:pt x="27" y="115"/>
                      <a:pt x="27" y="115"/>
                      <a:pt x="27" y="115"/>
                    </a:cubicBezTo>
                    <a:cubicBezTo>
                      <a:pt x="21" y="109"/>
                      <a:pt x="21" y="109"/>
                      <a:pt x="21" y="109"/>
                    </a:cubicBezTo>
                    <a:cubicBezTo>
                      <a:pt x="30" y="100"/>
                      <a:pt x="30" y="100"/>
                      <a:pt x="30" y="100"/>
                    </a:cubicBezTo>
                    <a:cubicBezTo>
                      <a:pt x="30" y="36"/>
                      <a:pt x="30" y="36"/>
                      <a:pt x="30" y="36"/>
                    </a:cubicBezTo>
                    <a:cubicBezTo>
                      <a:pt x="21" y="27"/>
                      <a:pt x="21" y="27"/>
                      <a:pt x="21" y="27"/>
                    </a:cubicBezTo>
                    <a:cubicBezTo>
                      <a:pt x="27" y="21"/>
                      <a:pt x="27" y="21"/>
                      <a:pt x="27" y="21"/>
                    </a:cubicBezTo>
                    <a:cubicBezTo>
                      <a:pt x="27" y="21"/>
                      <a:pt x="27" y="21"/>
                      <a:pt x="27" y="21"/>
                    </a:cubicBezTo>
                    <a:cubicBezTo>
                      <a:pt x="30" y="25"/>
                      <a:pt x="30" y="25"/>
                      <a:pt x="30" y="25"/>
                    </a:cubicBezTo>
                    <a:lnTo>
                      <a:pt x="30" y="11"/>
                    </a:lnTo>
                    <a:close/>
                    <a:moveTo>
                      <a:pt x="15" y="25"/>
                    </a:moveTo>
                    <a:cubicBezTo>
                      <a:pt x="6" y="37"/>
                      <a:pt x="0" y="52"/>
                      <a:pt x="0" y="68"/>
                    </a:cubicBezTo>
                    <a:cubicBezTo>
                      <a:pt x="0" y="84"/>
                      <a:pt x="6" y="99"/>
                      <a:pt x="15" y="111"/>
                    </a:cubicBezTo>
                    <a:cubicBezTo>
                      <a:pt x="15" y="72"/>
                      <a:pt x="15" y="72"/>
                      <a:pt x="15" y="72"/>
                    </a:cubicBezTo>
                    <a:cubicBezTo>
                      <a:pt x="6" y="72"/>
                      <a:pt x="6" y="72"/>
                      <a:pt x="6" y="72"/>
                    </a:cubicBezTo>
                    <a:cubicBezTo>
                      <a:pt x="6" y="64"/>
                      <a:pt x="6" y="64"/>
                      <a:pt x="6" y="64"/>
                    </a:cubicBezTo>
                    <a:cubicBezTo>
                      <a:pt x="15" y="64"/>
                      <a:pt x="15" y="64"/>
                      <a:pt x="15" y="64"/>
                    </a:cubicBezTo>
                    <a:lnTo>
                      <a:pt x="15"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6" name="Freeform 275"/>
              <p:cNvSpPr/>
              <p:nvPr/>
            </p:nvSpPr>
            <p:spPr bwMode="auto">
              <a:xfrm>
                <a:off x="-3414713" y="5214938"/>
                <a:ext cx="266700" cy="769938"/>
              </a:xfrm>
              <a:custGeom>
                <a:avLst/>
                <a:gdLst>
                  <a:gd name="T0" fmla="*/ 8 w 71"/>
                  <a:gd name="T1" fmla="*/ 24 h 205"/>
                  <a:gd name="T2" fmla="*/ 1 w 71"/>
                  <a:gd name="T3" fmla="*/ 49 h 205"/>
                  <a:gd name="T4" fmla="*/ 6 w 71"/>
                  <a:gd name="T5" fmla="*/ 71 h 205"/>
                  <a:gd name="T6" fmla="*/ 26 w 71"/>
                  <a:gd name="T7" fmla="*/ 93 h 205"/>
                  <a:gd name="T8" fmla="*/ 26 w 71"/>
                  <a:gd name="T9" fmla="*/ 205 h 205"/>
                  <a:gd name="T10" fmla="*/ 45 w 71"/>
                  <a:gd name="T11" fmla="*/ 205 h 205"/>
                  <a:gd name="T12" fmla="*/ 45 w 71"/>
                  <a:gd name="T13" fmla="*/ 93 h 205"/>
                  <a:gd name="T14" fmla="*/ 65 w 71"/>
                  <a:gd name="T15" fmla="*/ 71 h 205"/>
                  <a:gd name="T16" fmla="*/ 70 w 71"/>
                  <a:gd name="T17" fmla="*/ 49 h 205"/>
                  <a:gd name="T18" fmla="*/ 63 w 71"/>
                  <a:gd name="T19" fmla="*/ 24 h 205"/>
                  <a:gd name="T20" fmla="*/ 47 w 71"/>
                  <a:gd name="T21" fmla="*/ 0 h 205"/>
                  <a:gd name="T22" fmla="*/ 52 w 71"/>
                  <a:gd name="T23" fmla="*/ 48 h 205"/>
                  <a:gd name="T24" fmla="*/ 46 w 71"/>
                  <a:gd name="T25" fmla="*/ 48 h 205"/>
                  <a:gd name="T26" fmla="*/ 41 w 71"/>
                  <a:gd name="T27" fmla="*/ 0 h 205"/>
                  <a:gd name="T28" fmla="*/ 35 w 71"/>
                  <a:gd name="T29" fmla="*/ 0 h 205"/>
                  <a:gd name="T30" fmla="*/ 30 w 71"/>
                  <a:gd name="T31" fmla="*/ 0 h 205"/>
                  <a:gd name="T32" fmla="*/ 25 w 71"/>
                  <a:gd name="T33" fmla="*/ 48 h 205"/>
                  <a:gd name="T34" fmla="*/ 19 w 71"/>
                  <a:gd name="T35" fmla="*/ 48 h 205"/>
                  <a:gd name="T36" fmla="*/ 24 w 71"/>
                  <a:gd name="T37" fmla="*/ 0 h 205"/>
                  <a:gd name="T38" fmla="*/ 8 w 71"/>
                  <a:gd name="T39" fmla="*/ 2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205">
                    <a:moveTo>
                      <a:pt x="8" y="24"/>
                    </a:moveTo>
                    <a:cubicBezTo>
                      <a:pt x="5" y="32"/>
                      <a:pt x="2" y="40"/>
                      <a:pt x="1" y="49"/>
                    </a:cubicBezTo>
                    <a:cubicBezTo>
                      <a:pt x="0" y="57"/>
                      <a:pt x="2" y="63"/>
                      <a:pt x="6" y="71"/>
                    </a:cubicBezTo>
                    <a:cubicBezTo>
                      <a:pt x="10" y="78"/>
                      <a:pt x="17" y="88"/>
                      <a:pt x="26" y="93"/>
                    </a:cubicBezTo>
                    <a:cubicBezTo>
                      <a:pt x="26" y="205"/>
                      <a:pt x="26" y="205"/>
                      <a:pt x="26" y="205"/>
                    </a:cubicBezTo>
                    <a:cubicBezTo>
                      <a:pt x="45" y="205"/>
                      <a:pt x="45" y="205"/>
                      <a:pt x="45" y="205"/>
                    </a:cubicBezTo>
                    <a:cubicBezTo>
                      <a:pt x="45" y="93"/>
                      <a:pt x="45" y="93"/>
                      <a:pt x="45" y="93"/>
                    </a:cubicBezTo>
                    <a:cubicBezTo>
                      <a:pt x="54" y="88"/>
                      <a:pt x="61" y="78"/>
                      <a:pt x="65" y="71"/>
                    </a:cubicBezTo>
                    <a:cubicBezTo>
                      <a:pt x="69" y="63"/>
                      <a:pt x="71" y="57"/>
                      <a:pt x="70" y="49"/>
                    </a:cubicBezTo>
                    <a:cubicBezTo>
                      <a:pt x="69" y="40"/>
                      <a:pt x="66" y="32"/>
                      <a:pt x="63" y="24"/>
                    </a:cubicBezTo>
                    <a:cubicBezTo>
                      <a:pt x="60" y="17"/>
                      <a:pt x="56" y="1"/>
                      <a:pt x="47" y="0"/>
                    </a:cubicBezTo>
                    <a:cubicBezTo>
                      <a:pt x="52" y="48"/>
                      <a:pt x="52" y="48"/>
                      <a:pt x="52" y="48"/>
                    </a:cubicBezTo>
                    <a:cubicBezTo>
                      <a:pt x="46" y="48"/>
                      <a:pt x="46" y="48"/>
                      <a:pt x="46" y="48"/>
                    </a:cubicBezTo>
                    <a:cubicBezTo>
                      <a:pt x="41" y="0"/>
                      <a:pt x="41" y="0"/>
                      <a:pt x="41" y="0"/>
                    </a:cubicBezTo>
                    <a:cubicBezTo>
                      <a:pt x="35" y="0"/>
                      <a:pt x="35" y="0"/>
                      <a:pt x="35" y="0"/>
                    </a:cubicBezTo>
                    <a:cubicBezTo>
                      <a:pt x="30" y="0"/>
                      <a:pt x="30" y="0"/>
                      <a:pt x="30" y="0"/>
                    </a:cubicBezTo>
                    <a:cubicBezTo>
                      <a:pt x="25" y="48"/>
                      <a:pt x="25" y="48"/>
                      <a:pt x="25" y="48"/>
                    </a:cubicBezTo>
                    <a:cubicBezTo>
                      <a:pt x="19" y="48"/>
                      <a:pt x="19" y="48"/>
                      <a:pt x="19" y="48"/>
                    </a:cubicBezTo>
                    <a:cubicBezTo>
                      <a:pt x="24" y="0"/>
                      <a:pt x="24" y="0"/>
                      <a:pt x="24" y="0"/>
                    </a:cubicBezTo>
                    <a:cubicBezTo>
                      <a:pt x="15" y="1"/>
                      <a:pt x="11" y="17"/>
                      <a:pt x="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7" name="Freeform 276"/>
              <p:cNvSpPr/>
              <p:nvPr/>
            </p:nvSpPr>
            <p:spPr bwMode="auto">
              <a:xfrm>
                <a:off x="-3028950" y="5214938"/>
                <a:ext cx="173037" cy="769938"/>
              </a:xfrm>
              <a:custGeom>
                <a:avLst/>
                <a:gdLst>
                  <a:gd name="T0" fmla="*/ 0 w 46"/>
                  <a:gd name="T1" fmla="*/ 57 h 205"/>
                  <a:gd name="T2" fmla="*/ 26 w 46"/>
                  <a:gd name="T3" fmla="*/ 114 h 205"/>
                  <a:gd name="T4" fmla="*/ 26 w 46"/>
                  <a:gd name="T5" fmla="*/ 205 h 205"/>
                  <a:gd name="T6" fmla="*/ 46 w 46"/>
                  <a:gd name="T7" fmla="*/ 205 h 205"/>
                  <a:gd name="T8" fmla="*/ 46 w 46"/>
                  <a:gd name="T9" fmla="*/ 0 h 205"/>
                  <a:gd name="T10" fmla="*/ 26 w 46"/>
                  <a:gd name="T11" fmla="*/ 0 h 205"/>
                  <a:gd name="T12" fmla="*/ 0 w 46"/>
                  <a:gd name="T13" fmla="*/ 57 h 205"/>
                </a:gdLst>
                <a:ahLst/>
                <a:cxnLst>
                  <a:cxn ang="0">
                    <a:pos x="T0" y="T1"/>
                  </a:cxn>
                  <a:cxn ang="0">
                    <a:pos x="T2" y="T3"/>
                  </a:cxn>
                  <a:cxn ang="0">
                    <a:pos x="T4" y="T5"/>
                  </a:cxn>
                  <a:cxn ang="0">
                    <a:pos x="T6" y="T7"/>
                  </a:cxn>
                  <a:cxn ang="0">
                    <a:pos x="T8" y="T9"/>
                  </a:cxn>
                  <a:cxn ang="0">
                    <a:pos x="T10" y="T11"/>
                  </a:cxn>
                  <a:cxn ang="0">
                    <a:pos x="T12" y="T13"/>
                  </a:cxn>
                </a:cxnLst>
                <a:rect l="0" t="0" r="r" b="b"/>
                <a:pathLst>
                  <a:path w="46" h="205">
                    <a:moveTo>
                      <a:pt x="0" y="57"/>
                    </a:moveTo>
                    <a:cubicBezTo>
                      <a:pt x="0" y="108"/>
                      <a:pt x="21" y="114"/>
                      <a:pt x="26" y="114"/>
                    </a:cubicBezTo>
                    <a:cubicBezTo>
                      <a:pt x="26" y="205"/>
                      <a:pt x="26" y="205"/>
                      <a:pt x="26" y="205"/>
                    </a:cubicBezTo>
                    <a:cubicBezTo>
                      <a:pt x="46" y="205"/>
                      <a:pt x="46" y="205"/>
                      <a:pt x="46" y="205"/>
                    </a:cubicBezTo>
                    <a:cubicBezTo>
                      <a:pt x="46" y="0"/>
                      <a:pt x="46" y="0"/>
                      <a:pt x="46" y="0"/>
                    </a:cubicBezTo>
                    <a:cubicBezTo>
                      <a:pt x="26" y="0"/>
                      <a:pt x="26" y="0"/>
                      <a:pt x="26" y="0"/>
                    </a:cubicBezTo>
                    <a:cubicBezTo>
                      <a:pt x="26" y="0"/>
                      <a:pt x="0" y="0"/>
                      <a:pt x="0"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8" name="Oval 277"/>
              <p:cNvSpPr>
                <a:spLocks noChangeArrowheads="1"/>
              </p:cNvSpPr>
              <p:nvPr/>
            </p:nvSpPr>
            <p:spPr bwMode="auto">
              <a:xfrm>
                <a:off x="-4083050" y="7588250"/>
                <a:ext cx="55562"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19" name="Oval 278"/>
              <p:cNvSpPr>
                <a:spLocks noChangeArrowheads="1"/>
              </p:cNvSpPr>
              <p:nvPr/>
            </p:nvSpPr>
            <p:spPr bwMode="auto">
              <a:xfrm>
                <a:off x="-4027488" y="7531100"/>
                <a:ext cx="46037"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0" name="Oval 279"/>
              <p:cNvSpPr>
                <a:spLocks noChangeArrowheads="1"/>
              </p:cNvSpPr>
              <p:nvPr/>
            </p:nvSpPr>
            <p:spPr bwMode="auto">
              <a:xfrm>
                <a:off x="-4071938" y="7453313"/>
                <a:ext cx="33337"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1" name="Oval 280"/>
              <p:cNvSpPr>
                <a:spLocks noChangeArrowheads="1"/>
              </p:cNvSpPr>
              <p:nvPr/>
            </p:nvSpPr>
            <p:spPr bwMode="auto">
              <a:xfrm>
                <a:off x="-4083050" y="7324725"/>
                <a:ext cx="55562"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2" name="Freeform 281"/>
              <p:cNvSpPr>
                <a:spLocks noEditPoints="1"/>
              </p:cNvSpPr>
              <p:nvPr/>
            </p:nvSpPr>
            <p:spPr bwMode="auto">
              <a:xfrm>
                <a:off x="-4162425" y="7070725"/>
                <a:ext cx="285750" cy="641350"/>
              </a:xfrm>
              <a:custGeom>
                <a:avLst/>
                <a:gdLst>
                  <a:gd name="T0" fmla="*/ 41 w 76"/>
                  <a:gd name="T1" fmla="*/ 9 h 171"/>
                  <a:gd name="T2" fmla="*/ 40 w 76"/>
                  <a:gd name="T3" fmla="*/ 15 h 171"/>
                  <a:gd name="T4" fmla="*/ 40 w 76"/>
                  <a:gd name="T5" fmla="*/ 26 h 171"/>
                  <a:gd name="T6" fmla="*/ 36 w 76"/>
                  <a:gd name="T7" fmla="*/ 26 h 171"/>
                  <a:gd name="T8" fmla="*/ 36 w 76"/>
                  <a:gd name="T9" fmla="*/ 56 h 171"/>
                  <a:gd name="T10" fmla="*/ 40 w 76"/>
                  <a:gd name="T11" fmla="*/ 56 h 171"/>
                  <a:gd name="T12" fmla="*/ 40 w 76"/>
                  <a:gd name="T13" fmla="*/ 79 h 171"/>
                  <a:gd name="T14" fmla="*/ 40 w 76"/>
                  <a:gd name="T15" fmla="*/ 89 h 171"/>
                  <a:gd name="T16" fmla="*/ 46 w 76"/>
                  <a:gd name="T17" fmla="*/ 96 h 171"/>
                  <a:gd name="T18" fmla="*/ 48 w 76"/>
                  <a:gd name="T19" fmla="*/ 96 h 171"/>
                  <a:gd name="T20" fmla="*/ 53 w 76"/>
                  <a:gd name="T21" fmla="*/ 89 h 171"/>
                  <a:gd name="T22" fmla="*/ 53 w 76"/>
                  <a:gd name="T23" fmla="*/ 56 h 171"/>
                  <a:gd name="T24" fmla="*/ 58 w 76"/>
                  <a:gd name="T25" fmla="*/ 56 h 171"/>
                  <a:gd name="T26" fmla="*/ 58 w 76"/>
                  <a:gd name="T27" fmla="*/ 56 h 171"/>
                  <a:gd name="T28" fmla="*/ 58 w 76"/>
                  <a:gd name="T29" fmla="*/ 156 h 171"/>
                  <a:gd name="T30" fmla="*/ 36 w 76"/>
                  <a:gd name="T31" fmla="*/ 156 h 171"/>
                  <a:gd name="T32" fmla="*/ 36 w 76"/>
                  <a:gd name="T33" fmla="*/ 171 h 171"/>
                  <a:gd name="T34" fmla="*/ 72 w 76"/>
                  <a:gd name="T35" fmla="*/ 171 h 171"/>
                  <a:gd name="T36" fmla="*/ 72 w 76"/>
                  <a:gd name="T37" fmla="*/ 26 h 171"/>
                  <a:gd name="T38" fmla="*/ 53 w 76"/>
                  <a:gd name="T39" fmla="*/ 26 h 171"/>
                  <a:gd name="T40" fmla="*/ 53 w 76"/>
                  <a:gd name="T41" fmla="*/ 18 h 171"/>
                  <a:gd name="T42" fmla="*/ 70 w 76"/>
                  <a:gd name="T43" fmla="*/ 14 h 171"/>
                  <a:gd name="T44" fmla="*/ 75 w 76"/>
                  <a:gd name="T45" fmla="*/ 6 h 171"/>
                  <a:gd name="T46" fmla="*/ 67 w 76"/>
                  <a:gd name="T47" fmla="*/ 1 h 171"/>
                  <a:gd name="T48" fmla="*/ 46 w 76"/>
                  <a:gd name="T49" fmla="*/ 6 h 171"/>
                  <a:gd name="T50" fmla="*/ 41 w 76"/>
                  <a:gd name="T51" fmla="*/ 9 h 171"/>
                  <a:gd name="T52" fmla="*/ 36 w 76"/>
                  <a:gd name="T53" fmla="*/ 26 h 171"/>
                  <a:gd name="T54" fmla="*/ 0 w 76"/>
                  <a:gd name="T55" fmla="*/ 26 h 171"/>
                  <a:gd name="T56" fmla="*/ 0 w 76"/>
                  <a:gd name="T57" fmla="*/ 171 h 171"/>
                  <a:gd name="T58" fmla="*/ 36 w 76"/>
                  <a:gd name="T59" fmla="*/ 171 h 171"/>
                  <a:gd name="T60" fmla="*/ 36 w 76"/>
                  <a:gd name="T61" fmla="*/ 156 h 171"/>
                  <a:gd name="T62" fmla="*/ 15 w 76"/>
                  <a:gd name="T63" fmla="*/ 156 h 171"/>
                  <a:gd name="T64" fmla="*/ 15 w 76"/>
                  <a:gd name="T65" fmla="*/ 56 h 171"/>
                  <a:gd name="T66" fmla="*/ 36 w 76"/>
                  <a:gd name="T67" fmla="*/ 56 h 171"/>
                  <a:gd name="T68" fmla="*/ 36 w 76"/>
                  <a:gd name="T69" fmla="*/ 2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171">
                    <a:moveTo>
                      <a:pt x="41" y="9"/>
                    </a:moveTo>
                    <a:cubicBezTo>
                      <a:pt x="40" y="10"/>
                      <a:pt x="40" y="13"/>
                      <a:pt x="40" y="15"/>
                    </a:cubicBezTo>
                    <a:cubicBezTo>
                      <a:pt x="40" y="15"/>
                      <a:pt x="40" y="19"/>
                      <a:pt x="40" y="26"/>
                    </a:cubicBezTo>
                    <a:cubicBezTo>
                      <a:pt x="36" y="26"/>
                      <a:pt x="36" y="26"/>
                      <a:pt x="36" y="26"/>
                    </a:cubicBezTo>
                    <a:cubicBezTo>
                      <a:pt x="36" y="56"/>
                      <a:pt x="36" y="56"/>
                      <a:pt x="36" y="56"/>
                    </a:cubicBezTo>
                    <a:cubicBezTo>
                      <a:pt x="40" y="56"/>
                      <a:pt x="40" y="56"/>
                      <a:pt x="40" y="56"/>
                    </a:cubicBezTo>
                    <a:cubicBezTo>
                      <a:pt x="40" y="68"/>
                      <a:pt x="40" y="78"/>
                      <a:pt x="40" y="79"/>
                    </a:cubicBezTo>
                    <a:cubicBezTo>
                      <a:pt x="40" y="81"/>
                      <a:pt x="40" y="89"/>
                      <a:pt x="40" y="89"/>
                    </a:cubicBezTo>
                    <a:cubicBezTo>
                      <a:pt x="40" y="93"/>
                      <a:pt x="42" y="96"/>
                      <a:pt x="46" y="96"/>
                    </a:cubicBezTo>
                    <a:cubicBezTo>
                      <a:pt x="47" y="96"/>
                      <a:pt x="47" y="96"/>
                      <a:pt x="48" y="96"/>
                    </a:cubicBezTo>
                    <a:cubicBezTo>
                      <a:pt x="51" y="95"/>
                      <a:pt x="53" y="92"/>
                      <a:pt x="53" y="89"/>
                    </a:cubicBezTo>
                    <a:cubicBezTo>
                      <a:pt x="53" y="56"/>
                      <a:pt x="53" y="56"/>
                      <a:pt x="53" y="56"/>
                    </a:cubicBezTo>
                    <a:cubicBezTo>
                      <a:pt x="58" y="56"/>
                      <a:pt x="58" y="56"/>
                      <a:pt x="58" y="56"/>
                    </a:cubicBezTo>
                    <a:cubicBezTo>
                      <a:pt x="58" y="56"/>
                      <a:pt x="58" y="56"/>
                      <a:pt x="58" y="56"/>
                    </a:cubicBezTo>
                    <a:cubicBezTo>
                      <a:pt x="58" y="156"/>
                      <a:pt x="58" y="156"/>
                      <a:pt x="58" y="156"/>
                    </a:cubicBezTo>
                    <a:cubicBezTo>
                      <a:pt x="36" y="156"/>
                      <a:pt x="36" y="156"/>
                      <a:pt x="36" y="156"/>
                    </a:cubicBezTo>
                    <a:cubicBezTo>
                      <a:pt x="36" y="171"/>
                      <a:pt x="36" y="171"/>
                      <a:pt x="36" y="171"/>
                    </a:cubicBezTo>
                    <a:cubicBezTo>
                      <a:pt x="72" y="171"/>
                      <a:pt x="72" y="171"/>
                      <a:pt x="72" y="171"/>
                    </a:cubicBezTo>
                    <a:cubicBezTo>
                      <a:pt x="72" y="26"/>
                      <a:pt x="72" y="26"/>
                      <a:pt x="72" y="26"/>
                    </a:cubicBezTo>
                    <a:cubicBezTo>
                      <a:pt x="53" y="26"/>
                      <a:pt x="53" y="26"/>
                      <a:pt x="53" y="26"/>
                    </a:cubicBezTo>
                    <a:cubicBezTo>
                      <a:pt x="53" y="18"/>
                      <a:pt x="53" y="18"/>
                      <a:pt x="53" y="18"/>
                    </a:cubicBezTo>
                    <a:cubicBezTo>
                      <a:pt x="70" y="14"/>
                      <a:pt x="70" y="14"/>
                      <a:pt x="70" y="14"/>
                    </a:cubicBezTo>
                    <a:cubicBezTo>
                      <a:pt x="74" y="13"/>
                      <a:pt x="76" y="10"/>
                      <a:pt x="75" y="6"/>
                    </a:cubicBezTo>
                    <a:cubicBezTo>
                      <a:pt x="75" y="3"/>
                      <a:pt x="71" y="0"/>
                      <a:pt x="67" y="1"/>
                    </a:cubicBezTo>
                    <a:cubicBezTo>
                      <a:pt x="66" y="1"/>
                      <a:pt x="48" y="5"/>
                      <a:pt x="46" y="6"/>
                    </a:cubicBezTo>
                    <a:cubicBezTo>
                      <a:pt x="44" y="6"/>
                      <a:pt x="42" y="7"/>
                      <a:pt x="41" y="9"/>
                    </a:cubicBezTo>
                    <a:close/>
                    <a:moveTo>
                      <a:pt x="36" y="26"/>
                    </a:moveTo>
                    <a:cubicBezTo>
                      <a:pt x="0" y="26"/>
                      <a:pt x="0" y="26"/>
                      <a:pt x="0" y="26"/>
                    </a:cubicBezTo>
                    <a:cubicBezTo>
                      <a:pt x="0" y="171"/>
                      <a:pt x="0" y="171"/>
                      <a:pt x="0" y="171"/>
                    </a:cubicBezTo>
                    <a:cubicBezTo>
                      <a:pt x="36" y="171"/>
                      <a:pt x="36" y="171"/>
                      <a:pt x="36" y="171"/>
                    </a:cubicBezTo>
                    <a:cubicBezTo>
                      <a:pt x="36" y="156"/>
                      <a:pt x="36" y="156"/>
                      <a:pt x="36" y="156"/>
                    </a:cubicBezTo>
                    <a:cubicBezTo>
                      <a:pt x="15" y="156"/>
                      <a:pt x="15" y="156"/>
                      <a:pt x="15" y="156"/>
                    </a:cubicBezTo>
                    <a:cubicBezTo>
                      <a:pt x="15" y="56"/>
                      <a:pt x="15" y="56"/>
                      <a:pt x="15" y="56"/>
                    </a:cubicBezTo>
                    <a:cubicBezTo>
                      <a:pt x="36" y="56"/>
                      <a:pt x="36" y="56"/>
                      <a:pt x="36" y="56"/>
                    </a:cubicBezTo>
                    <a:lnTo>
                      <a:pt x="36"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3" name="Freeform 282"/>
              <p:cNvSpPr/>
              <p:nvPr/>
            </p:nvSpPr>
            <p:spPr bwMode="auto">
              <a:xfrm>
                <a:off x="-1938338" y="4310063"/>
                <a:ext cx="311150" cy="187325"/>
              </a:xfrm>
              <a:custGeom>
                <a:avLst/>
                <a:gdLst>
                  <a:gd name="T0" fmla="*/ 196 w 196"/>
                  <a:gd name="T1" fmla="*/ 0 h 118"/>
                  <a:gd name="T2" fmla="*/ 14 w 196"/>
                  <a:gd name="T3" fmla="*/ 0 h 118"/>
                  <a:gd name="T4" fmla="*/ 14 w 196"/>
                  <a:gd name="T5" fmla="*/ 36 h 118"/>
                  <a:gd name="T6" fmla="*/ 0 w 196"/>
                  <a:gd name="T7" fmla="*/ 36 h 118"/>
                  <a:gd name="T8" fmla="*/ 0 w 196"/>
                  <a:gd name="T9" fmla="*/ 85 h 118"/>
                  <a:gd name="T10" fmla="*/ 14 w 196"/>
                  <a:gd name="T11" fmla="*/ 85 h 118"/>
                  <a:gd name="T12" fmla="*/ 14 w 196"/>
                  <a:gd name="T13" fmla="*/ 118 h 118"/>
                  <a:gd name="T14" fmla="*/ 196 w 196"/>
                  <a:gd name="T15" fmla="*/ 118 h 118"/>
                  <a:gd name="T16" fmla="*/ 196 w 196"/>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8">
                    <a:moveTo>
                      <a:pt x="196" y="0"/>
                    </a:moveTo>
                    <a:lnTo>
                      <a:pt x="14" y="0"/>
                    </a:lnTo>
                    <a:lnTo>
                      <a:pt x="14" y="36"/>
                    </a:lnTo>
                    <a:lnTo>
                      <a:pt x="0" y="36"/>
                    </a:lnTo>
                    <a:lnTo>
                      <a:pt x="0" y="85"/>
                    </a:lnTo>
                    <a:lnTo>
                      <a:pt x="14" y="85"/>
                    </a:lnTo>
                    <a:lnTo>
                      <a:pt x="14" y="118"/>
                    </a:lnTo>
                    <a:lnTo>
                      <a:pt x="196" y="118"/>
                    </a:lnTo>
                    <a:lnTo>
                      <a:pt x="19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4" name="Rectangle 283"/>
              <p:cNvSpPr>
                <a:spLocks noChangeArrowheads="1"/>
              </p:cNvSpPr>
              <p:nvPr/>
            </p:nvSpPr>
            <p:spPr bwMode="auto">
              <a:xfrm>
                <a:off x="-2190750" y="4227512"/>
                <a:ext cx="49212"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5" name="Oval 284"/>
              <p:cNvSpPr>
                <a:spLocks noChangeArrowheads="1"/>
              </p:cNvSpPr>
              <p:nvPr/>
            </p:nvSpPr>
            <p:spPr bwMode="auto">
              <a:xfrm>
                <a:off x="-2133600" y="4343400"/>
                <a:ext cx="96837" cy="1016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6" name="Freeform 285"/>
              <p:cNvSpPr>
                <a:spLocks noEditPoints="1"/>
              </p:cNvSpPr>
              <p:nvPr/>
            </p:nvSpPr>
            <p:spPr bwMode="auto">
              <a:xfrm>
                <a:off x="-2220913" y="4268787"/>
                <a:ext cx="263525" cy="506413"/>
              </a:xfrm>
              <a:custGeom>
                <a:avLst/>
                <a:gdLst>
                  <a:gd name="T0" fmla="*/ 36 w 70"/>
                  <a:gd name="T1" fmla="*/ 135 h 135"/>
                  <a:gd name="T2" fmla="*/ 70 w 70"/>
                  <a:gd name="T3" fmla="*/ 135 h 135"/>
                  <a:gd name="T4" fmla="*/ 70 w 70"/>
                  <a:gd name="T5" fmla="*/ 47 h 135"/>
                  <a:gd name="T6" fmla="*/ 70 w 70"/>
                  <a:gd name="T7" fmla="*/ 26 h 135"/>
                  <a:gd name="T8" fmla="*/ 70 w 70"/>
                  <a:gd name="T9" fmla="*/ 0 h 135"/>
                  <a:gd name="T10" fmla="*/ 36 w 70"/>
                  <a:gd name="T11" fmla="*/ 0 h 135"/>
                  <a:gd name="T12" fmla="*/ 36 w 70"/>
                  <a:gd name="T13" fmla="*/ 7 h 135"/>
                  <a:gd name="T14" fmla="*/ 36 w 70"/>
                  <a:gd name="T15" fmla="*/ 7 h 135"/>
                  <a:gd name="T16" fmla="*/ 62 w 70"/>
                  <a:gd name="T17" fmla="*/ 34 h 135"/>
                  <a:gd name="T18" fmla="*/ 36 w 70"/>
                  <a:gd name="T19" fmla="*/ 60 h 135"/>
                  <a:gd name="T20" fmla="*/ 36 w 70"/>
                  <a:gd name="T21" fmla="*/ 135 h 135"/>
                  <a:gd name="T22" fmla="*/ 0 w 70"/>
                  <a:gd name="T23" fmla="*/ 135 h 135"/>
                  <a:gd name="T24" fmla="*/ 36 w 70"/>
                  <a:gd name="T25" fmla="*/ 135 h 135"/>
                  <a:gd name="T26" fmla="*/ 36 w 70"/>
                  <a:gd name="T27" fmla="*/ 60 h 135"/>
                  <a:gd name="T28" fmla="*/ 9 w 70"/>
                  <a:gd name="T29" fmla="*/ 34 h 135"/>
                  <a:gd name="T30" fmla="*/ 36 w 70"/>
                  <a:gd name="T31" fmla="*/ 7 h 135"/>
                  <a:gd name="T32" fmla="*/ 36 w 70"/>
                  <a:gd name="T33" fmla="*/ 0 h 135"/>
                  <a:gd name="T34" fmla="*/ 0 w 70"/>
                  <a:gd name="T35" fmla="*/ 0 h 135"/>
                  <a:gd name="T36" fmla="*/ 0 w 70"/>
                  <a:gd name="T37" fmla="*/ 135 h 135"/>
                  <a:gd name="T38" fmla="*/ 36 w 70"/>
                  <a:gd name="T39" fmla="*/ 7 h 135"/>
                  <a:gd name="T40" fmla="*/ 36 w 70"/>
                  <a:gd name="T41"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35">
                    <a:moveTo>
                      <a:pt x="36" y="135"/>
                    </a:moveTo>
                    <a:cubicBezTo>
                      <a:pt x="70" y="135"/>
                      <a:pt x="70" y="135"/>
                      <a:pt x="70" y="135"/>
                    </a:cubicBezTo>
                    <a:cubicBezTo>
                      <a:pt x="70" y="47"/>
                      <a:pt x="70" y="47"/>
                      <a:pt x="70" y="47"/>
                    </a:cubicBezTo>
                    <a:cubicBezTo>
                      <a:pt x="70" y="26"/>
                      <a:pt x="70" y="26"/>
                      <a:pt x="70" y="26"/>
                    </a:cubicBezTo>
                    <a:cubicBezTo>
                      <a:pt x="70" y="0"/>
                      <a:pt x="70" y="0"/>
                      <a:pt x="70" y="0"/>
                    </a:cubicBezTo>
                    <a:cubicBezTo>
                      <a:pt x="36" y="0"/>
                      <a:pt x="36" y="0"/>
                      <a:pt x="36" y="0"/>
                    </a:cubicBezTo>
                    <a:cubicBezTo>
                      <a:pt x="36" y="7"/>
                      <a:pt x="36" y="7"/>
                      <a:pt x="36" y="7"/>
                    </a:cubicBezTo>
                    <a:cubicBezTo>
                      <a:pt x="36" y="7"/>
                      <a:pt x="36" y="7"/>
                      <a:pt x="36" y="7"/>
                    </a:cubicBezTo>
                    <a:cubicBezTo>
                      <a:pt x="51" y="7"/>
                      <a:pt x="62" y="19"/>
                      <a:pt x="62" y="34"/>
                    </a:cubicBezTo>
                    <a:cubicBezTo>
                      <a:pt x="62" y="48"/>
                      <a:pt x="51" y="60"/>
                      <a:pt x="36" y="60"/>
                    </a:cubicBezTo>
                    <a:lnTo>
                      <a:pt x="36" y="135"/>
                    </a:lnTo>
                    <a:close/>
                    <a:moveTo>
                      <a:pt x="0" y="135"/>
                    </a:moveTo>
                    <a:cubicBezTo>
                      <a:pt x="36" y="135"/>
                      <a:pt x="36" y="135"/>
                      <a:pt x="36" y="135"/>
                    </a:cubicBezTo>
                    <a:cubicBezTo>
                      <a:pt x="36" y="60"/>
                      <a:pt x="36" y="60"/>
                      <a:pt x="36" y="60"/>
                    </a:cubicBezTo>
                    <a:cubicBezTo>
                      <a:pt x="21" y="60"/>
                      <a:pt x="9" y="48"/>
                      <a:pt x="9" y="34"/>
                    </a:cubicBezTo>
                    <a:cubicBezTo>
                      <a:pt x="9" y="19"/>
                      <a:pt x="21" y="7"/>
                      <a:pt x="36" y="7"/>
                    </a:cubicBezTo>
                    <a:cubicBezTo>
                      <a:pt x="36" y="0"/>
                      <a:pt x="36" y="0"/>
                      <a:pt x="36" y="0"/>
                    </a:cubicBezTo>
                    <a:cubicBezTo>
                      <a:pt x="0" y="0"/>
                      <a:pt x="0" y="0"/>
                      <a:pt x="0" y="0"/>
                    </a:cubicBezTo>
                    <a:cubicBezTo>
                      <a:pt x="0" y="135"/>
                      <a:pt x="0" y="135"/>
                      <a:pt x="0" y="135"/>
                    </a:cubicBezTo>
                    <a:close/>
                    <a:moveTo>
                      <a:pt x="36" y="7"/>
                    </a:moveTo>
                    <a:cubicBezTo>
                      <a:pt x="36" y="7"/>
                      <a:pt x="36" y="7"/>
                      <a:pt x="36"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7" name="Freeform 286"/>
              <p:cNvSpPr>
                <a:spLocks noEditPoints="1"/>
              </p:cNvSpPr>
              <p:nvPr/>
            </p:nvSpPr>
            <p:spPr bwMode="auto">
              <a:xfrm>
                <a:off x="-4286250" y="7899400"/>
                <a:ext cx="511175" cy="511175"/>
              </a:xfrm>
              <a:custGeom>
                <a:avLst/>
                <a:gdLst>
                  <a:gd name="T0" fmla="*/ 68 w 136"/>
                  <a:gd name="T1" fmla="*/ 136 h 136"/>
                  <a:gd name="T2" fmla="*/ 136 w 136"/>
                  <a:gd name="T3" fmla="*/ 68 h 136"/>
                  <a:gd name="T4" fmla="*/ 68 w 136"/>
                  <a:gd name="T5" fmla="*/ 0 h 136"/>
                  <a:gd name="T6" fmla="*/ 68 w 136"/>
                  <a:gd name="T7" fmla="*/ 0 h 136"/>
                  <a:gd name="T8" fmla="*/ 68 w 136"/>
                  <a:gd name="T9" fmla="*/ 48 h 136"/>
                  <a:gd name="T10" fmla="*/ 102 w 136"/>
                  <a:gd name="T11" fmla="*/ 33 h 136"/>
                  <a:gd name="T12" fmla="*/ 81 w 136"/>
                  <a:gd name="T13" fmla="*/ 81 h 136"/>
                  <a:gd name="T14" fmla="*/ 68 w 136"/>
                  <a:gd name="T15" fmla="*/ 87 h 136"/>
                  <a:gd name="T16" fmla="*/ 68 w 136"/>
                  <a:gd name="T17" fmla="*/ 136 h 136"/>
                  <a:gd name="T18" fmla="*/ 68 w 136"/>
                  <a:gd name="T19" fmla="*/ 0 h 136"/>
                  <a:gd name="T20" fmla="*/ 0 w 136"/>
                  <a:gd name="T21" fmla="*/ 68 h 136"/>
                  <a:gd name="T22" fmla="*/ 68 w 136"/>
                  <a:gd name="T23" fmla="*/ 136 h 136"/>
                  <a:gd name="T24" fmla="*/ 68 w 136"/>
                  <a:gd name="T25" fmla="*/ 87 h 136"/>
                  <a:gd name="T26" fmla="*/ 33 w 136"/>
                  <a:gd name="T27" fmla="*/ 103 h 136"/>
                  <a:gd name="T28" fmla="*/ 54 w 136"/>
                  <a:gd name="T29" fmla="*/ 54 h 136"/>
                  <a:gd name="T30" fmla="*/ 54 w 136"/>
                  <a:gd name="T31" fmla="*/ 54 h 136"/>
                  <a:gd name="T32" fmla="*/ 68 w 136"/>
                  <a:gd name="T33" fmla="*/ 48 h 136"/>
                  <a:gd name="T34" fmla="*/ 68 w 136"/>
                  <a:gd name="T35"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36">
                    <a:moveTo>
                      <a:pt x="68" y="136"/>
                    </a:moveTo>
                    <a:cubicBezTo>
                      <a:pt x="105" y="136"/>
                      <a:pt x="136" y="105"/>
                      <a:pt x="136" y="68"/>
                    </a:cubicBezTo>
                    <a:cubicBezTo>
                      <a:pt x="136" y="30"/>
                      <a:pt x="105" y="0"/>
                      <a:pt x="68" y="0"/>
                    </a:cubicBezTo>
                    <a:cubicBezTo>
                      <a:pt x="68" y="0"/>
                      <a:pt x="68" y="0"/>
                      <a:pt x="68" y="0"/>
                    </a:cubicBezTo>
                    <a:cubicBezTo>
                      <a:pt x="68" y="48"/>
                      <a:pt x="68" y="48"/>
                      <a:pt x="68" y="48"/>
                    </a:cubicBezTo>
                    <a:cubicBezTo>
                      <a:pt x="102" y="33"/>
                      <a:pt x="102" y="33"/>
                      <a:pt x="102" y="33"/>
                    </a:cubicBezTo>
                    <a:cubicBezTo>
                      <a:pt x="81" y="81"/>
                      <a:pt x="81" y="81"/>
                      <a:pt x="81" y="81"/>
                    </a:cubicBezTo>
                    <a:cubicBezTo>
                      <a:pt x="68" y="87"/>
                      <a:pt x="68" y="87"/>
                      <a:pt x="68" y="87"/>
                    </a:cubicBezTo>
                    <a:cubicBezTo>
                      <a:pt x="68" y="136"/>
                      <a:pt x="68" y="136"/>
                      <a:pt x="68" y="136"/>
                    </a:cubicBezTo>
                    <a:close/>
                    <a:moveTo>
                      <a:pt x="68" y="0"/>
                    </a:moveTo>
                    <a:cubicBezTo>
                      <a:pt x="30" y="0"/>
                      <a:pt x="0" y="30"/>
                      <a:pt x="0" y="68"/>
                    </a:cubicBezTo>
                    <a:cubicBezTo>
                      <a:pt x="0" y="105"/>
                      <a:pt x="30" y="136"/>
                      <a:pt x="68" y="136"/>
                    </a:cubicBezTo>
                    <a:cubicBezTo>
                      <a:pt x="68" y="87"/>
                      <a:pt x="68" y="87"/>
                      <a:pt x="68" y="87"/>
                    </a:cubicBezTo>
                    <a:cubicBezTo>
                      <a:pt x="33" y="103"/>
                      <a:pt x="33" y="103"/>
                      <a:pt x="33" y="103"/>
                    </a:cubicBezTo>
                    <a:cubicBezTo>
                      <a:pt x="54" y="54"/>
                      <a:pt x="54" y="54"/>
                      <a:pt x="54" y="54"/>
                    </a:cubicBezTo>
                    <a:cubicBezTo>
                      <a:pt x="54" y="54"/>
                      <a:pt x="54" y="54"/>
                      <a:pt x="54" y="54"/>
                    </a:cubicBezTo>
                    <a:cubicBezTo>
                      <a:pt x="68" y="48"/>
                      <a:pt x="68" y="48"/>
                      <a:pt x="68" y="48"/>
                    </a:cubicBezTo>
                    <a:lnTo>
                      <a:pt x="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8" name="Oval 287"/>
              <p:cNvSpPr>
                <a:spLocks noChangeArrowheads="1"/>
              </p:cNvSpPr>
              <p:nvPr/>
            </p:nvSpPr>
            <p:spPr bwMode="auto">
              <a:xfrm>
                <a:off x="-4060825" y="8121650"/>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29" name="Freeform 288"/>
              <p:cNvSpPr>
                <a:spLocks noEditPoints="1"/>
              </p:cNvSpPr>
              <p:nvPr/>
            </p:nvSpPr>
            <p:spPr bwMode="auto">
              <a:xfrm>
                <a:off x="-4921250" y="2854325"/>
                <a:ext cx="338137" cy="660400"/>
              </a:xfrm>
              <a:custGeom>
                <a:avLst/>
                <a:gdLst>
                  <a:gd name="T0" fmla="*/ 45 w 90"/>
                  <a:gd name="T1" fmla="*/ 176 h 176"/>
                  <a:gd name="T2" fmla="*/ 90 w 90"/>
                  <a:gd name="T3" fmla="*/ 176 h 176"/>
                  <a:gd name="T4" fmla="*/ 90 w 90"/>
                  <a:gd name="T5" fmla="*/ 0 h 176"/>
                  <a:gd name="T6" fmla="*/ 45 w 90"/>
                  <a:gd name="T7" fmla="*/ 0 h 176"/>
                  <a:gd name="T8" fmla="*/ 45 w 90"/>
                  <a:gd name="T9" fmla="*/ 10 h 176"/>
                  <a:gd name="T10" fmla="*/ 82 w 90"/>
                  <a:gd name="T11" fmla="*/ 10 h 176"/>
                  <a:gd name="T12" fmla="*/ 82 w 90"/>
                  <a:gd name="T13" fmla="*/ 44 h 176"/>
                  <a:gd name="T14" fmla="*/ 45 w 90"/>
                  <a:gd name="T15" fmla="*/ 44 h 176"/>
                  <a:gd name="T16" fmla="*/ 45 w 90"/>
                  <a:gd name="T17" fmla="*/ 51 h 176"/>
                  <a:gd name="T18" fmla="*/ 82 w 90"/>
                  <a:gd name="T19" fmla="*/ 51 h 176"/>
                  <a:gd name="T20" fmla="*/ 82 w 90"/>
                  <a:gd name="T21" fmla="*/ 85 h 176"/>
                  <a:gd name="T22" fmla="*/ 45 w 90"/>
                  <a:gd name="T23" fmla="*/ 85 h 176"/>
                  <a:gd name="T24" fmla="*/ 45 w 90"/>
                  <a:gd name="T25" fmla="*/ 99 h 176"/>
                  <a:gd name="T26" fmla="*/ 56 w 90"/>
                  <a:gd name="T27" fmla="*/ 110 h 176"/>
                  <a:gd name="T28" fmla="*/ 45 w 90"/>
                  <a:gd name="T29" fmla="*/ 121 h 176"/>
                  <a:gd name="T30" fmla="*/ 45 w 90"/>
                  <a:gd name="T31" fmla="*/ 138 h 176"/>
                  <a:gd name="T32" fmla="*/ 56 w 90"/>
                  <a:gd name="T33" fmla="*/ 149 h 176"/>
                  <a:gd name="T34" fmla="*/ 45 w 90"/>
                  <a:gd name="T35" fmla="*/ 160 h 176"/>
                  <a:gd name="T36" fmla="*/ 45 w 90"/>
                  <a:gd name="T37" fmla="*/ 176 h 176"/>
                  <a:gd name="T38" fmla="*/ 0 w 90"/>
                  <a:gd name="T39" fmla="*/ 176 h 176"/>
                  <a:gd name="T40" fmla="*/ 45 w 90"/>
                  <a:gd name="T41" fmla="*/ 176 h 176"/>
                  <a:gd name="T42" fmla="*/ 45 w 90"/>
                  <a:gd name="T43" fmla="*/ 160 h 176"/>
                  <a:gd name="T44" fmla="*/ 45 w 90"/>
                  <a:gd name="T45" fmla="*/ 160 h 176"/>
                  <a:gd name="T46" fmla="*/ 45 w 90"/>
                  <a:gd name="T47" fmla="*/ 160 h 176"/>
                  <a:gd name="T48" fmla="*/ 34 w 90"/>
                  <a:gd name="T49" fmla="*/ 149 h 176"/>
                  <a:gd name="T50" fmla="*/ 45 w 90"/>
                  <a:gd name="T51" fmla="*/ 138 h 176"/>
                  <a:gd name="T52" fmla="*/ 45 w 90"/>
                  <a:gd name="T53" fmla="*/ 138 h 176"/>
                  <a:gd name="T54" fmla="*/ 45 w 90"/>
                  <a:gd name="T55" fmla="*/ 121 h 176"/>
                  <a:gd name="T56" fmla="*/ 45 w 90"/>
                  <a:gd name="T57" fmla="*/ 121 h 176"/>
                  <a:gd name="T58" fmla="*/ 45 w 90"/>
                  <a:gd name="T59" fmla="*/ 121 h 176"/>
                  <a:gd name="T60" fmla="*/ 34 w 90"/>
                  <a:gd name="T61" fmla="*/ 110 h 176"/>
                  <a:gd name="T62" fmla="*/ 45 w 90"/>
                  <a:gd name="T63" fmla="*/ 99 h 176"/>
                  <a:gd name="T64" fmla="*/ 45 w 90"/>
                  <a:gd name="T65" fmla="*/ 99 h 176"/>
                  <a:gd name="T66" fmla="*/ 45 w 90"/>
                  <a:gd name="T67" fmla="*/ 85 h 176"/>
                  <a:gd name="T68" fmla="*/ 9 w 90"/>
                  <a:gd name="T69" fmla="*/ 85 h 176"/>
                  <a:gd name="T70" fmla="*/ 9 w 90"/>
                  <a:gd name="T71" fmla="*/ 51 h 176"/>
                  <a:gd name="T72" fmla="*/ 9 w 90"/>
                  <a:gd name="T73" fmla="*/ 51 h 176"/>
                  <a:gd name="T74" fmla="*/ 45 w 90"/>
                  <a:gd name="T75" fmla="*/ 51 h 176"/>
                  <a:gd name="T76" fmla="*/ 45 w 90"/>
                  <a:gd name="T77" fmla="*/ 44 h 176"/>
                  <a:gd name="T78" fmla="*/ 9 w 90"/>
                  <a:gd name="T79" fmla="*/ 44 h 176"/>
                  <a:gd name="T80" fmla="*/ 9 w 90"/>
                  <a:gd name="T81" fmla="*/ 10 h 176"/>
                  <a:gd name="T82" fmla="*/ 9 w 90"/>
                  <a:gd name="T83" fmla="*/ 10 h 176"/>
                  <a:gd name="T84" fmla="*/ 45 w 90"/>
                  <a:gd name="T85" fmla="*/ 10 h 176"/>
                  <a:gd name="T86" fmla="*/ 45 w 90"/>
                  <a:gd name="T87" fmla="*/ 0 h 176"/>
                  <a:gd name="T88" fmla="*/ 0 w 90"/>
                  <a:gd name="T89" fmla="*/ 0 h 176"/>
                  <a:gd name="T90" fmla="*/ 0 w 90"/>
                  <a:gd name="T9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176">
                    <a:moveTo>
                      <a:pt x="45" y="176"/>
                    </a:moveTo>
                    <a:cubicBezTo>
                      <a:pt x="90" y="176"/>
                      <a:pt x="90" y="176"/>
                      <a:pt x="90" y="176"/>
                    </a:cubicBezTo>
                    <a:cubicBezTo>
                      <a:pt x="90" y="0"/>
                      <a:pt x="90" y="0"/>
                      <a:pt x="90" y="0"/>
                    </a:cubicBezTo>
                    <a:cubicBezTo>
                      <a:pt x="45" y="0"/>
                      <a:pt x="45" y="0"/>
                      <a:pt x="45" y="0"/>
                    </a:cubicBezTo>
                    <a:cubicBezTo>
                      <a:pt x="45" y="10"/>
                      <a:pt x="45" y="10"/>
                      <a:pt x="45" y="10"/>
                    </a:cubicBezTo>
                    <a:cubicBezTo>
                      <a:pt x="82" y="10"/>
                      <a:pt x="82" y="10"/>
                      <a:pt x="82" y="10"/>
                    </a:cubicBezTo>
                    <a:cubicBezTo>
                      <a:pt x="82" y="44"/>
                      <a:pt x="82" y="44"/>
                      <a:pt x="82" y="44"/>
                    </a:cubicBezTo>
                    <a:cubicBezTo>
                      <a:pt x="45" y="44"/>
                      <a:pt x="45" y="44"/>
                      <a:pt x="45" y="44"/>
                    </a:cubicBezTo>
                    <a:cubicBezTo>
                      <a:pt x="45" y="51"/>
                      <a:pt x="45" y="51"/>
                      <a:pt x="45" y="51"/>
                    </a:cubicBezTo>
                    <a:cubicBezTo>
                      <a:pt x="82" y="51"/>
                      <a:pt x="82" y="51"/>
                      <a:pt x="82" y="51"/>
                    </a:cubicBezTo>
                    <a:cubicBezTo>
                      <a:pt x="82" y="85"/>
                      <a:pt x="82" y="85"/>
                      <a:pt x="82" y="85"/>
                    </a:cubicBezTo>
                    <a:cubicBezTo>
                      <a:pt x="45" y="85"/>
                      <a:pt x="45" y="85"/>
                      <a:pt x="45" y="85"/>
                    </a:cubicBezTo>
                    <a:cubicBezTo>
                      <a:pt x="45" y="99"/>
                      <a:pt x="45" y="99"/>
                      <a:pt x="45" y="99"/>
                    </a:cubicBezTo>
                    <a:cubicBezTo>
                      <a:pt x="51" y="99"/>
                      <a:pt x="56" y="104"/>
                      <a:pt x="56" y="110"/>
                    </a:cubicBezTo>
                    <a:cubicBezTo>
                      <a:pt x="56" y="116"/>
                      <a:pt x="51" y="121"/>
                      <a:pt x="45" y="121"/>
                    </a:cubicBezTo>
                    <a:cubicBezTo>
                      <a:pt x="45" y="138"/>
                      <a:pt x="45" y="138"/>
                      <a:pt x="45" y="138"/>
                    </a:cubicBezTo>
                    <a:cubicBezTo>
                      <a:pt x="51" y="138"/>
                      <a:pt x="56" y="143"/>
                      <a:pt x="56" y="149"/>
                    </a:cubicBezTo>
                    <a:cubicBezTo>
                      <a:pt x="56" y="155"/>
                      <a:pt x="51" y="160"/>
                      <a:pt x="45" y="160"/>
                    </a:cubicBezTo>
                    <a:lnTo>
                      <a:pt x="45" y="176"/>
                    </a:lnTo>
                    <a:close/>
                    <a:moveTo>
                      <a:pt x="0" y="176"/>
                    </a:moveTo>
                    <a:cubicBezTo>
                      <a:pt x="45" y="176"/>
                      <a:pt x="45" y="176"/>
                      <a:pt x="45" y="176"/>
                    </a:cubicBezTo>
                    <a:cubicBezTo>
                      <a:pt x="45" y="160"/>
                      <a:pt x="45" y="160"/>
                      <a:pt x="45" y="160"/>
                    </a:cubicBezTo>
                    <a:cubicBezTo>
                      <a:pt x="45" y="160"/>
                      <a:pt x="45" y="160"/>
                      <a:pt x="45" y="160"/>
                    </a:cubicBezTo>
                    <a:cubicBezTo>
                      <a:pt x="45" y="160"/>
                      <a:pt x="45" y="160"/>
                      <a:pt x="45" y="160"/>
                    </a:cubicBezTo>
                    <a:cubicBezTo>
                      <a:pt x="39" y="160"/>
                      <a:pt x="34" y="155"/>
                      <a:pt x="34" y="149"/>
                    </a:cubicBezTo>
                    <a:cubicBezTo>
                      <a:pt x="34" y="143"/>
                      <a:pt x="39" y="138"/>
                      <a:pt x="45" y="138"/>
                    </a:cubicBezTo>
                    <a:cubicBezTo>
                      <a:pt x="45" y="138"/>
                      <a:pt x="45" y="138"/>
                      <a:pt x="45" y="138"/>
                    </a:cubicBezTo>
                    <a:cubicBezTo>
                      <a:pt x="45" y="121"/>
                      <a:pt x="45" y="121"/>
                      <a:pt x="45" y="121"/>
                    </a:cubicBezTo>
                    <a:cubicBezTo>
                      <a:pt x="45" y="121"/>
                      <a:pt x="45" y="121"/>
                      <a:pt x="45" y="121"/>
                    </a:cubicBezTo>
                    <a:cubicBezTo>
                      <a:pt x="45" y="121"/>
                      <a:pt x="45" y="121"/>
                      <a:pt x="45" y="121"/>
                    </a:cubicBezTo>
                    <a:cubicBezTo>
                      <a:pt x="39" y="121"/>
                      <a:pt x="34" y="116"/>
                      <a:pt x="34" y="110"/>
                    </a:cubicBezTo>
                    <a:cubicBezTo>
                      <a:pt x="34" y="104"/>
                      <a:pt x="39" y="99"/>
                      <a:pt x="45" y="99"/>
                    </a:cubicBezTo>
                    <a:cubicBezTo>
                      <a:pt x="45" y="99"/>
                      <a:pt x="45" y="99"/>
                      <a:pt x="45" y="99"/>
                    </a:cubicBezTo>
                    <a:cubicBezTo>
                      <a:pt x="45" y="85"/>
                      <a:pt x="45" y="85"/>
                      <a:pt x="45" y="85"/>
                    </a:cubicBezTo>
                    <a:cubicBezTo>
                      <a:pt x="9" y="85"/>
                      <a:pt x="9" y="85"/>
                      <a:pt x="9" y="85"/>
                    </a:cubicBezTo>
                    <a:cubicBezTo>
                      <a:pt x="9" y="51"/>
                      <a:pt x="9" y="51"/>
                      <a:pt x="9" y="51"/>
                    </a:cubicBezTo>
                    <a:cubicBezTo>
                      <a:pt x="9" y="51"/>
                      <a:pt x="9" y="51"/>
                      <a:pt x="9" y="51"/>
                    </a:cubicBezTo>
                    <a:cubicBezTo>
                      <a:pt x="45" y="51"/>
                      <a:pt x="45" y="51"/>
                      <a:pt x="45" y="51"/>
                    </a:cubicBezTo>
                    <a:cubicBezTo>
                      <a:pt x="45" y="44"/>
                      <a:pt x="45" y="44"/>
                      <a:pt x="45" y="44"/>
                    </a:cubicBezTo>
                    <a:cubicBezTo>
                      <a:pt x="9" y="44"/>
                      <a:pt x="9" y="44"/>
                      <a:pt x="9" y="44"/>
                    </a:cubicBezTo>
                    <a:cubicBezTo>
                      <a:pt x="9" y="10"/>
                      <a:pt x="9" y="10"/>
                      <a:pt x="9" y="10"/>
                    </a:cubicBezTo>
                    <a:cubicBezTo>
                      <a:pt x="9" y="10"/>
                      <a:pt x="9" y="10"/>
                      <a:pt x="9" y="10"/>
                    </a:cubicBezTo>
                    <a:cubicBezTo>
                      <a:pt x="45" y="10"/>
                      <a:pt x="45" y="10"/>
                      <a:pt x="45" y="10"/>
                    </a:cubicBezTo>
                    <a:cubicBezTo>
                      <a:pt x="45" y="0"/>
                      <a:pt x="45" y="0"/>
                      <a:pt x="45" y="0"/>
                    </a:cubicBezTo>
                    <a:cubicBezTo>
                      <a:pt x="0" y="0"/>
                      <a:pt x="0" y="0"/>
                      <a:pt x="0" y="0"/>
                    </a:cubicBezTo>
                    <a:lnTo>
                      <a:pt x="0" y="1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0" name="Freeform 289"/>
              <p:cNvSpPr/>
              <p:nvPr/>
            </p:nvSpPr>
            <p:spPr bwMode="auto">
              <a:xfrm>
                <a:off x="-4556125" y="2854325"/>
                <a:ext cx="141287" cy="660400"/>
              </a:xfrm>
              <a:custGeom>
                <a:avLst/>
                <a:gdLst>
                  <a:gd name="T0" fmla="*/ 89 w 89"/>
                  <a:gd name="T1" fmla="*/ 392 h 416"/>
                  <a:gd name="T2" fmla="*/ 89 w 89"/>
                  <a:gd name="T3" fmla="*/ 70 h 416"/>
                  <a:gd name="T4" fmla="*/ 0 w 89"/>
                  <a:gd name="T5" fmla="*/ 0 h 416"/>
                  <a:gd name="T6" fmla="*/ 0 w 89"/>
                  <a:gd name="T7" fmla="*/ 416 h 416"/>
                  <a:gd name="T8" fmla="*/ 89 w 89"/>
                  <a:gd name="T9" fmla="*/ 392 h 416"/>
                </a:gdLst>
                <a:ahLst/>
                <a:cxnLst>
                  <a:cxn ang="0">
                    <a:pos x="T0" y="T1"/>
                  </a:cxn>
                  <a:cxn ang="0">
                    <a:pos x="T2" y="T3"/>
                  </a:cxn>
                  <a:cxn ang="0">
                    <a:pos x="T4" y="T5"/>
                  </a:cxn>
                  <a:cxn ang="0">
                    <a:pos x="T6" y="T7"/>
                  </a:cxn>
                  <a:cxn ang="0">
                    <a:pos x="T8" y="T9"/>
                  </a:cxn>
                </a:cxnLst>
                <a:rect l="0" t="0" r="r" b="b"/>
                <a:pathLst>
                  <a:path w="89" h="416">
                    <a:moveTo>
                      <a:pt x="89" y="392"/>
                    </a:moveTo>
                    <a:lnTo>
                      <a:pt x="89" y="70"/>
                    </a:lnTo>
                    <a:lnTo>
                      <a:pt x="0" y="0"/>
                    </a:lnTo>
                    <a:lnTo>
                      <a:pt x="0" y="416"/>
                    </a:lnTo>
                    <a:lnTo>
                      <a:pt x="89" y="3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1" name="Rectangle 290"/>
              <p:cNvSpPr>
                <a:spLocks noChangeArrowheads="1"/>
              </p:cNvSpPr>
              <p:nvPr/>
            </p:nvSpPr>
            <p:spPr bwMode="auto">
              <a:xfrm>
                <a:off x="-4868863" y="2909887"/>
                <a:ext cx="236537"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2" name="Rectangle 291"/>
              <p:cNvSpPr>
                <a:spLocks noChangeArrowheads="1"/>
              </p:cNvSpPr>
              <p:nvPr/>
            </p:nvSpPr>
            <p:spPr bwMode="auto">
              <a:xfrm>
                <a:off x="-4868863" y="3063875"/>
                <a:ext cx="236537"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3" name="Freeform 292"/>
              <p:cNvSpPr>
                <a:spLocks noEditPoints="1"/>
              </p:cNvSpPr>
              <p:nvPr/>
            </p:nvSpPr>
            <p:spPr bwMode="auto">
              <a:xfrm>
                <a:off x="-2968625" y="346075"/>
                <a:ext cx="627062" cy="622300"/>
              </a:xfrm>
              <a:custGeom>
                <a:avLst/>
                <a:gdLst>
                  <a:gd name="T0" fmla="*/ 167 w 167"/>
                  <a:gd name="T1" fmla="*/ 0 h 166"/>
                  <a:gd name="T2" fmla="*/ 84 w 167"/>
                  <a:gd name="T3" fmla="*/ 0 h 166"/>
                  <a:gd name="T4" fmla="*/ 84 w 167"/>
                  <a:gd name="T5" fmla="*/ 13 h 166"/>
                  <a:gd name="T6" fmla="*/ 84 w 167"/>
                  <a:gd name="T7" fmla="*/ 13 h 166"/>
                  <a:gd name="T8" fmla="*/ 84 w 167"/>
                  <a:gd name="T9" fmla="*/ 13 h 166"/>
                  <a:gd name="T10" fmla="*/ 97 w 167"/>
                  <a:gd name="T11" fmla="*/ 26 h 166"/>
                  <a:gd name="T12" fmla="*/ 84 w 167"/>
                  <a:gd name="T13" fmla="*/ 39 h 166"/>
                  <a:gd name="T14" fmla="*/ 84 w 167"/>
                  <a:gd name="T15" fmla="*/ 39 h 166"/>
                  <a:gd name="T16" fmla="*/ 84 w 167"/>
                  <a:gd name="T17" fmla="*/ 51 h 166"/>
                  <a:gd name="T18" fmla="*/ 106 w 167"/>
                  <a:gd name="T19" fmla="*/ 51 h 166"/>
                  <a:gd name="T20" fmla="*/ 106 w 167"/>
                  <a:gd name="T21" fmla="*/ 63 h 166"/>
                  <a:gd name="T22" fmla="*/ 106 w 167"/>
                  <a:gd name="T23" fmla="*/ 63 h 166"/>
                  <a:gd name="T24" fmla="*/ 91 w 167"/>
                  <a:gd name="T25" fmla="*/ 63 h 166"/>
                  <a:gd name="T26" fmla="*/ 91 w 167"/>
                  <a:gd name="T27" fmla="*/ 140 h 166"/>
                  <a:gd name="T28" fmla="*/ 106 w 167"/>
                  <a:gd name="T29" fmla="*/ 140 h 166"/>
                  <a:gd name="T30" fmla="*/ 106 w 167"/>
                  <a:gd name="T31" fmla="*/ 152 h 166"/>
                  <a:gd name="T32" fmla="*/ 84 w 167"/>
                  <a:gd name="T33" fmla="*/ 152 h 166"/>
                  <a:gd name="T34" fmla="*/ 84 w 167"/>
                  <a:gd name="T35" fmla="*/ 166 h 166"/>
                  <a:gd name="T36" fmla="*/ 167 w 167"/>
                  <a:gd name="T37" fmla="*/ 166 h 166"/>
                  <a:gd name="T38" fmla="*/ 167 w 167"/>
                  <a:gd name="T39" fmla="*/ 0 h 166"/>
                  <a:gd name="T40" fmla="*/ 84 w 167"/>
                  <a:gd name="T41" fmla="*/ 0 h 166"/>
                  <a:gd name="T42" fmla="*/ 0 w 167"/>
                  <a:gd name="T43" fmla="*/ 0 h 166"/>
                  <a:gd name="T44" fmla="*/ 0 w 167"/>
                  <a:gd name="T45" fmla="*/ 166 h 166"/>
                  <a:gd name="T46" fmla="*/ 84 w 167"/>
                  <a:gd name="T47" fmla="*/ 166 h 166"/>
                  <a:gd name="T48" fmla="*/ 84 w 167"/>
                  <a:gd name="T49" fmla="*/ 152 h 166"/>
                  <a:gd name="T50" fmla="*/ 62 w 167"/>
                  <a:gd name="T51" fmla="*/ 152 h 166"/>
                  <a:gd name="T52" fmla="*/ 62 w 167"/>
                  <a:gd name="T53" fmla="*/ 140 h 166"/>
                  <a:gd name="T54" fmla="*/ 77 w 167"/>
                  <a:gd name="T55" fmla="*/ 140 h 166"/>
                  <a:gd name="T56" fmla="*/ 77 w 167"/>
                  <a:gd name="T57" fmla="*/ 63 h 166"/>
                  <a:gd name="T58" fmla="*/ 62 w 167"/>
                  <a:gd name="T59" fmla="*/ 63 h 166"/>
                  <a:gd name="T60" fmla="*/ 62 w 167"/>
                  <a:gd name="T61" fmla="*/ 51 h 166"/>
                  <a:gd name="T62" fmla="*/ 84 w 167"/>
                  <a:gd name="T63" fmla="*/ 51 h 166"/>
                  <a:gd name="T64" fmla="*/ 84 w 167"/>
                  <a:gd name="T65" fmla="*/ 39 h 166"/>
                  <a:gd name="T66" fmla="*/ 71 w 167"/>
                  <a:gd name="T67" fmla="*/ 26 h 166"/>
                  <a:gd name="T68" fmla="*/ 84 w 167"/>
                  <a:gd name="T69" fmla="*/ 13 h 166"/>
                  <a:gd name="T70" fmla="*/ 84 w 167"/>
                  <a:gd name="T7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 h="166">
                    <a:moveTo>
                      <a:pt x="167" y="0"/>
                    </a:moveTo>
                    <a:cubicBezTo>
                      <a:pt x="84" y="0"/>
                      <a:pt x="84" y="0"/>
                      <a:pt x="84" y="0"/>
                    </a:cubicBezTo>
                    <a:cubicBezTo>
                      <a:pt x="84" y="13"/>
                      <a:pt x="84" y="13"/>
                      <a:pt x="84" y="13"/>
                    </a:cubicBezTo>
                    <a:cubicBezTo>
                      <a:pt x="84" y="13"/>
                      <a:pt x="84" y="13"/>
                      <a:pt x="84" y="13"/>
                    </a:cubicBezTo>
                    <a:cubicBezTo>
                      <a:pt x="84" y="13"/>
                      <a:pt x="84" y="13"/>
                      <a:pt x="84" y="13"/>
                    </a:cubicBezTo>
                    <a:cubicBezTo>
                      <a:pt x="92" y="13"/>
                      <a:pt x="97" y="19"/>
                      <a:pt x="97" y="26"/>
                    </a:cubicBezTo>
                    <a:cubicBezTo>
                      <a:pt x="97" y="33"/>
                      <a:pt x="92" y="39"/>
                      <a:pt x="84" y="39"/>
                    </a:cubicBezTo>
                    <a:cubicBezTo>
                      <a:pt x="84" y="39"/>
                      <a:pt x="84" y="39"/>
                      <a:pt x="84" y="39"/>
                    </a:cubicBezTo>
                    <a:cubicBezTo>
                      <a:pt x="84" y="51"/>
                      <a:pt x="84" y="51"/>
                      <a:pt x="84" y="51"/>
                    </a:cubicBezTo>
                    <a:cubicBezTo>
                      <a:pt x="106" y="51"/>
                      <a:pt x="106" y="51"/>
                      <a:pt x="106" y="51"/>
                    </a:cubicBezTo>
                    <a:cubicBezTo>
                      <a:pt x="106" y="63"/>
                      <a:pt x="106" y="63"/>
                      <a:pt x="106" y="63"/>
                    </a:cubicBezTo>
                    <a:cubicBezTo>
                      <a:pt x="106" y="63"/>
                      <a:pt x="106" y="63"/>
                      <a:pt x="106" y="63"/>
                    </a:cubicBezTo>
                    <a:cubicBezTo>
                      <a:pt x="91" y="63"/>
                      <a:pt x="91" y="63"/>
                      <a:pt x="91" y="63"/>
                    </a:cubicBezTo>
                    <a:cubicBezTo>
                      <a:pt x="91" y="140"/>
                      <a:pt x="91" y="140"/>
                      <a:pt x="91" y="140"/>
                    </a:cubicBezTo>
                    <a:cubicBezTo>
                      <a:pt x="106" y="140"/>
                      <a:pt x="106" y="140"/>
                      <a:pt x="106" y="140"/>
                    </a:cubicBezTo>
                    <a:cubicBezTo>
                      <a:pt x="106" y="152"/>
                      <a:pt x="106" y="152"/>
                      <a:pt x="106" y="152"/>
                    </a:cubicBezTo>
                    <a:cubicBezTo>
                      <a:pt x="84" y="152"/>
                      <a:pt x="84" y="152"/>
                      <a:pt x="84" y="152"/>
                    </a:cubicBezTo>
                    <a:cubicBezTo>
                      <a:pt x="84" y="166"/>
                      <a:pt x="84" y="166"/>
                      <a:pt x="84" y="166"/>
                    </a:cubicBezTo>
                    <a:cubicBezTo>
                      <a:pt x="167" y="166"/>
                      <a:pt x="167" y="166"/>
                      <a:pt x="167" y="166"/>
                    </a:cubicBezTo>
                    <a:lnTo>
                      <a:pt x="167" y="0"/>
                    </a:lnTo>
                    <a:close/>
                    <a:moveTo>
                      <a:pt x="84" y="0"/>
                    </a:moveTo>
                    <a:cubicBezTo>
                      <a:pt x="0" y="0"/>
                      <a:pt x="0" y="0"/>
                      <a:pt x="0" y="0"/>
                    </a:cubicBezTo>
                    <a:cubicBezTo>
                      <a:pt x="0" y="166"/>
                      <a:pt x="0" y="166"/>
                      <a:pt x="0" y="166"/>
                    </a:cubicBezTo>
                    <a:cubicBezTo>
                      <a:pt x="84" y="166"/>
                      <a:pt x="84" y="166"/>
                      <a:pt x="84" y="166"/>
                    </a:cubicBezTo>
                    <a:cubicBezTo>
                      <a:pt x="84" y="152"/>
                      <a:pt x="84" y="152"/>
                      <a:pt x="84" y="152"/>
                    </a:cubicBezTo>
                    <a:cubicBezTo>
                      <a:pt x="62" y="152"/>
                      <a:pt x="62" y="152"/>
                      <a:pt x="62" y="152"/>
                    </a:cubicBezTo>
                    <a:cubicBezTo>
                      <a:pt x="62" y="140"/>
                      <a:pt x="62" y="140"/>
                      <a:pt x="62" y="140"/>
                    </a:cubicBezTo>
                    <a:cubicBezTo>
                      <a:pt x="77" y="140"/>
                      <a:pt x="77" y="140"/>
                      <a:pt x="77" y="140"/>
                    </a:cubicBezTo>
                    <a:cubicBezTo>
                      <a:pt x="77" y="63"/>
                      <a:pt x="77" y="63"/>
                      <a:pt x="77" y="63"/>
                    </a:cubicBezTo>
                    <a:cubicBezTo>
                      <a:pt x="62" y="63"/>
                      <a:pt x="62" y="63"/>
                      <a:pt x="62" y="63"/>
                    </a:cubicBezTo>
                    <a:cubicBezTo>
                      <a:pt x="62" y="51"/>
                      <a:pt x="62" y="51"/>
                      <a:pt x="62" y="51"/>
                    </a:cubicBezTo>
                    <a:cubicBezTo>
                      <a:pt x="84" y="51"/>
                      <a:pt x="84" y="51"/>
                      <a:pt x="84" y="51"/>
                    </a:cubicBezTo>
                    <a:cubicBezTo>
                      <a:pt x="84" y="39"/>
                      <a:pt x="84" y="39"/>
                      <a:pt x="84" y="39"/>
                    </a:cubicBezTo>
                    <a:cubicBezTo>
                      <a:pt x="77" y="39"/>
                      <a:pt x="71" y="33"/>
                      <a:pt x="71" y="26"/>
                    </a:cubicBezTo>
                    <a:cubicBezTo>
                      <a:pt x="71" y="19"/>
                      <a:pt x="77" y="13"/>
                      <a:pt x="84" y="13"/>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4" name="Freeform 293"/>
              <p:cNvSpPr/>
              <p:nvPr/>
            </p:nvSpPr>
            <p:spPr bwMode="auto">
              <a:xfrm>
                <a:off x="-4448175" y="6721475"/>
                <a:ext cx="508000" cy="119063"/>
              </a:xfrm>
              <a:custGeom>
                <a:avLst/>
                <a:gdLst>
                  <a:gd name="T0" fmla="*/ 291 w 320"/>
                  <a:gd name="T1" fmla="*/ 47 h 75"/>
                  <a:gd name="T2" fmla="*/ 29 w 320"/>
                  <a:gd name="T3" fmla="*/ 47 h 75"/>
                  <a:gd name="T4" fmla="*/ 29 w 320"/>
                  <a:gd name="T5" fmla="*/ 0 h 75"/>
                  <a:gd name="T6" fmla="*/ 0 w 320"/>
                  <a:gd name="T7" fmla="*/ 0 h 75"/>
                  <a:gd name="T8" fmla="*/ 0 w 320"/>
                  <a:gd name="T9" fmla="*/ 75 h 75"/>
                  <a:gd name="T10" fmla="*/ 320 w 320"/>
                  <a:gd name="T11" fmla="*/ 75 h 75"/>
                  <a:gd name="T12" fmla="*/ 320 w 320"/>
                  <a:gd name="T13" fmla="*/ 0 h 75"/>
                  <a:gd name="T14" fmla="*/ 291 w 320"/>
                  <a:gd name="T15" fmla="*/ 0 h 75"/>
                  <a:gd name="T16" fmla="*/ 291 w 320"/>
                  <a:gd name="T17" fmla="*/ 4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75">
                    <a:moveTo>
                      <a:pt x="291" y="47"/>
                    </a:moveTo>
                    <a:lnTo>
                      <a:pt x="29" y="47"/>
                    </a:lnTo>
                    <a:lnTo>
                      <a:pt x="29" y="0"/>
                    </a:lnTo>
                    <a:lnTo>
                      <a:pt x="0" y="0"/>
                    </a:lnTo>
                    <a:lnTo>
                      <a:pt x="0" y="75"/>
                    </a:lnTo>
                    <a:lnTo>
                      <a:pt x="320" y="75"/>
                    </a:lnTo>
                    <a:lnTo>
                      <a:pt x="320" y="0"/>
                    </a:lnTo>
                    <a:lnTo>
                      <a:pt x="291" y="0"/>
                    </a:lnTo>
                    <a:lnTo>
                      <a:pt x="29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5" name="Freeform 294"/>
              <p:cNvSpPr/>
              <p:nvPr/>
            </p:nvSpPr>
            <p:spPr bwMode="auto">
              <a:xfrm>
                <a:off x="-4376738" y="6361113"/>
                <a:ext cx="376237" cy="401638"/>
              </a:xfrm>
              <a:custGeom>
                <a:avLst/>
                <a:gdLst>
                  <a:gd name="T0" fmla="*/ 40 w 237"/>
                  <a:gd name="T1" fmla="*/ 146 h 253"/>
                  <a:gd name="T2" fmla="*/ 40 w 237"/>
                  <a:gd name="T3" fmla="*/ 253 h 253"/>
                  <a:gd name="T4" fmla="*/ 194 w 237"/>
                  <a:gd name="T5" fmla="*/ 253 h 253"/>
                  <a:gd name="T6" fmla="*/ 194 w 237"/>
                  <a:gd name="T7" fmla="*/ 146 h 253"/>
                  <a:gd name="T8" fmla="*/ 237 w 237"/>
                  <a:gd name="T9" fmla="*/ 146 h 253"/>
                  <a:gd name="T10" fmla="*/ 118 w 237"/>
                  <a:gd name="T11" fmla="*/ 0 h 253"/>
                  <a:gd name="T12" fmla="*/ 0 w 237"/>
                  <a:gd name="T13" fmla="*/ 146 h 253"/>
                  <a:gd name="T14" fmla="*/ 40 w 237"/>
                  <a:gd name="T15" fmla="*/ 146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53">
                    <a:moveTo>
                      <a:pt x="40" y="146"/>
                    </a:moveTo>
                    <a:lnTo>
                      <a:pt x="40" y="253"/>
                    </a:lnTo>
                    <a:lnTo>
                      <a:pt x="194" y="253"/>
                    </a:lnTo>
                    <a:lnTo>
                      <a:pt x="194" y="146"/>
                    </a:lnTo>
                    <a:lnTo>
                      <a:pt x="237" y="146"/>
                    </a:lnTo>
                    <a:lnTo>
                      <a:pt x="118" y="0"/>
                    </a:lnTo>
                    <a:lnTo>
                      <a:pt x="0" y="146"/>
                    </a:lnTo>
                    <a:lnTo>
                      <a:pt x="40" y="1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6" name="Freeform 295"/>
              <p:cNvSpPr>
                <a:spLocks noEditPoints="1"/>
              </p:cNvSpPr>
              <p:nvPr/>
            </p:nvSpPr>
            <p:spPr bwMode="auto">
              <a:xfrm>
                <a:off x="-1371600" y="2965450"/>
                <a:ext cx="539750" cy="428625"/>
              </a:xfrm>
              <a:custGeom>
                <a:avLst/>
                <a:gdLst>
                  <a:gd name="T0" fmla="*/ 129 w 144"/>
                  <a:gd name="T1" fmla="*/ 25 h 114"/>
                  <a:gd name="T2" fmla="*/ 116 w 144"/>
                  <a:gd name="T3" fmla="*/ 26 h 114"/>
                  <a:gd name="T4" fmla="*/ 116 w 144"/>
                  <a:gd name="T5" fmla="*/ 32 h 114"/>
                  <a:gd name="T6" fmla="*/ 131 w 144"/>
                  <a:gd name="T7" fmla="*/ 64 h 114"/>
                  <a:gd name="T8" fmla="*/ 131 w 144"/>
                  <a:gd name="T9" fmla="*/ 79 h 114"/>
                  <a:gd name="T10" fmla="*/ 116 w 144"/>
                  <a:gd name="T11" fmla="*/ 114 h 114"/>
                  <a:gd name="T12" fmla="*/ 144 w 144"/>
                  <a:gd name="T13" fmla="*/ 107 h 114"/>
                  <a:gd name="T14" fmla="*/ 144 w 144"/>
                  <a:gd name="T15" fmla="*/ 41 h 114"/>
                  <a:gd name="T16" fmla="*/ 116 w 144"/>
                  <a:gd name="T17" fmla="*/ 0 h 114"/>
                  <a:gd name="T18" fmla="*/ 72 w 144"/>
                  <a:gd name="T19" fmla="*/ 9 h 114"/>
                  <a:gd name="T20" fmla="*/ 116 w 144"/>
                  <a:gd name="T21" fmla="*/ 26 h 114"/>
                  <a:gd name="T22" fmla="*/ 72 w 144"/>
                  <a:gd name="T23" fmla="*/ 91 h 114"/>
                  <a:gd name="T24" fmla="*/ 110 w 144"/>
                  <a:gd name="T25" fmla="*/ 107 h 114"/>
                  <a:gd name="T26" fmla="*/ 116 w 144"/>
                  <a:gd name="T27" fmla="*/ 114 h 114"/>
                  <a:gd name="T28" fmla="*/ 102 w 144"/>
                  <a:gd name="T29" fmla="*/ 79 h 114"/>
                  <a:gd name="T30" fmla="*/ 116 w 144"/>
                  <a:gd name="T31" fmla="*/ 64 h 114"/>
                  <a:gd name="T32" fmla="*/ 72 w 144"/>
                  <a:gd name="T33" fmla="*/ 32 h 114"/>
                  <a:gd name="T34" fmla="*/ 72 w 144"/>
                  <a:gd name="T35" fmla="*/ 0 h 114"/>
                  <a:gd name="T36" fmla="*/ 27 w 144"/>
                  <a:gd name="T37" fmla="*/ 1 h 114"/>
                  <a:gd name="T38" fmla="*/ 36 w 144"/>
                  <a:gd name="T39" fmla="*/ 9 h 114"/>
                  <a:gd name="T40" fmla="*/ 72 w 144"/>
                  <a:gd name="T41" fmla="*/ 9 h 114"/>
                  <a:gd name="T42" fmla="*/ 27 w 144"/>
                  <a:gd name="T43" fmla="*/ 114 h 114"/>
                  <a:gd name="T44" fmla="*/ 34 w 144"/>
                  <a:gd name="T45" fmla="*/ 107 h 114"/>
                  <a:gd name="T46" fmla="*/ 72 w 144"/>
                  <a:gd name="T47" fmla="*/ 91 h 114"/>
                  <a:gd name="T48" fmla="*/ 27 w 144"/>
                  <a:gd name="T49" fmla="*/ 32 h 114"/>
                  <a:gd name="T50" fmla="*/ 42 w 144"/>
                  <a:gd name="T51" fmla="*/ 64 h 114"/>
                  <a:gd name="T52" fmla="*/ 42 w 144"/>
                  <a:gd name="T53" fmla="*/ 79 h 114"/>
                  <a:gd name="T54" fmla="*/ 27 w 144"/>
                  <a:gd name="T55" fmla="*/ 114 h 114"/>
                  <a:gd name="T56" fmla="*/ 14 w 144"/>
                  <a:gd name="T57" fmla="*/ 25 h 114"/>
                  <a:gd name="T58" fmla="*/ 0 w 144"/>
                  <a:gd name="T59" fmla="*/ 87 h 114"/>
                  <a:gd name="T60" fmla="*/ 0 w 144"/>
                  <a:gd name="T61" fmla="*/ 107 h 114"/>
                  <a:gd name="T62" fmla="*/ 27 w 144"/>
                  <a:gd name="T63" fmla="*/ 114 h 114"/>
                  <a:gd name="T64" fmla="*/ 13 w 144"/>
                  <a:gd name="T65" fmla="*/ 79 h 114"/>
                  <a:gd name="T66" fmla="*/ 27 w 144"/>
                  <a:gd name="T67" fmla="*/ 64 h 114"/>
                  <a:gd name="T68" fmla="*/ 24 w 144"/>
                  <a:gd name="T69" fmla="*/ 32 h 114"/>
                  <a:gd name="T70" fmla="*/ 27 w 144"/>
                  <a:gd name="T71" fmla="*/ 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114">
                    <a:moveTo>
                      <a:pt x="144" y="41"/>
                    </a:moveTo>
                    <a:cubicBezTo>
                      <a:pt x="129" y="25"/>
                      <a:pt x="129" y="25"/>
                      <a:pt x="129" y="25"/>
                    </a:cubicBezTo>
                    <a:cubicBezTo>
                      <a:pt x="116" y="1"/>
                      <a:pt x="116" y="1"/>
                      <a:pt x="116" y="1"/>
                    </a:cubicBezTo>
                    <a:cubicBezTo>
                      <a:pt x="116" y="26"/>
                      <a:pt x="116" y="26"/>
                      <a:pt x="116" y="26"/>
                    </a:cubicBezTo>
                    <a:cubicBezTo>
                      <a:pt x="120" y="32"/>
                      <a:pt x="120" y="32"/>
                      <a:pt x="120" y="32"/>
                    </a:cubicBezTo>
                    <a:cubicBezTo>
                      <a:pt x="116" y="32"/>
                      <a:pt x="116" y="32"/>
                      <a:pt x="116" y="32"/>
                    </a:cubicBezTo>
                    <a:cubicBezTo>
                      <a:pt x="116" y="64"/>
                      <a:pt x="116" y="64"/>
                      <a:pt x="116" y="64"/>
                    </a:cubicBezTo>
                    <a:cubicBezTo>
                      <a:pt x="131" y="64"/>
                      <a:pt x="131" y="64"/>
                      <a:pt x="131" y="64"/>
                    </a:cubicBezTo>
                    <a:cubicBezTo>
                      <a:pt x="131" y="79"/>
                      <a:pt x="131" y="79"/>
                      <a:pt x="131" y="79"/>
                    </a:cubicBezTo>
                    <a:cubicBezTo>
                      <a:pt x="131" y="79"/>
                      <a:pt x="131" y="79"/>
                      <a:pt x="131" y="79"/>
                    </a:cubicBezTo>
                    <a:cubicBezTo>
                      <a:pt x="116" y="79"/>
                      <a:pt x="116" y="79"/>
                      <a:pt x="116" y="79"/>
                    </a:cubicBezTo>
                    <a:cubicBezTo>
                      <a:pt x="116" y="114"/>
                      <a:pt x="116" y="114"/>
                      <a:pt x="116" y="114"/>
                    </a:cubicBezTo>
                    <a:cubicBezTo>
                      <a:pt x="137" y="114"/>
                      <a:pt x="137" y="114"/>
                      <a:pt x="137" y="114"/>
                    </a:cubicBezTo>
                    <a:cubicBezTo>
                      <a:pt x="141" y="114"/>
                      <a:pt x="144" y="111"/>
                      <a:pt x="144" y="107"/>
                    </a:cubicBezTo>
                    <a:cubicBezTo>
                      <a:pt x="144" y="91"/>
                      <a:pt x="144" y="91"/>
                      <a:pt x="144" y="91"/>
                    </a:cubicBezTo>
                    <a:lnTo>
                      <a:pt x="144" y="41"/>
                    </a:lnTo>
                    <a:close/>
                    <a:moveTo>
                      <a:pt x="116" y="1"/>
                    </a:moveTo>
                    <a:cubicBezTo>
                      <a:pt x="116" y="0"/>
                      <a:pt x="116" y="0"/>
                      <a:pt x="116" y="0"/>
                    </a:cubicBezTo>
                    <a:cubicBezTo>
                      <a:pt x="72" y="0"/>
                      <a:pt x="72" y="0"/>
                      <a:pt x="72" y="0"/>
                    </a:cubicBezTo>
                    <a:cubicBezTo>
                      <a:pt x="72" y="9"/>
                      <a:pt x="72" y="9"/>
                      <a:pt x="72" y="9"/>
                    </a:cubicBezTo>
                    <a:cubicBezTo>
                      <a:pt x="108" y="9"/>
                      <a:pt x="108" y="9"/>
                      <a:pt x="108" y="9"/>
                    </a:cubicBezTo>
                    <a:cubicBezTo>
                      <a:pt x="116" y="26"/>
                      <a:pt x="116" y="26"/>
                      <a:pt x="116" y="26"/>
                    </a:cubicBezTo>
                    <a:cubicBezTo>
                      <a:pt x="116" y="1"/>
                      <a:pt x="116" y="1"/>
                      <a:pt x="116" y="1"/>
                    </a:cubicBezTo>
                    <a:close/>
                    <a:moveTo>
                      <a:pt x="72" y="91"/>
                    </a:moveTo>
                    <a:cubicBezTo>
                      <a:pt x="110" y="91"/>
                      <a:pt x="110" y="91"/>
                      <a:pt x="110" y="91"/>
                    </a:cubicBezTo>
                    <a:cubicBezTo>
                      <a:pt x="110" y="107"/>
                      <a:pt x="110" y="107"/>
                      <a:pt x="110" y="107"/>
                    </a:cubicBezTo>
                    <a:cubicBezTo>
                      <a:pt x="110" y="111"/>
                      <a:pt x="112" y="114"/>
                      <a:pt x="116" y="114"/>
                    </a:cubicBezTo>
                    <a:cubicBezTo>
                      <a:pt x="116" y="114"/>
                      <a:pt x="116" y="114"/>
                      <a:pt x="116" y="114"/>
                    </a:cubicBezTo>
                    <a:cubicBezTo>
                      <a:pt x="116" y="79"/>
                      <a:pt x="116" y="79"/>
                      <a:pt x="116" y="79"/>
                    </a:cubicBezTo>
                    <a:cubicBezTo>
                      <a:pt x="102" y="79"/>
                      <a:pt x="102" y="79"/>
                      <a:pt x="102" y="79"/>
                    </a:cubicBezTo>
                    <a:cubicBezTo>
                      <a:pt x="102" y="64"/>
                      <a:pt x="102" y="64"/>
                      <a:pt x="102" y="64"/>
                    </a:cubicBezTo>
                    <a:cubicBezTo>
                      <a:pt x="116" y="64"/>
                      <a:pt x="116" y="64"/>
                      <a:pt x="116" y="64"/>
                    </a:cubicBezTo>
                    <a:cubicBezTo>
                      <a:pt x="116" y="32"/>
                      <a:pt x="116" y="32"/>
                      <a:pt x="116" y="32"/>
                    </a:cubicBezTo>
                    <a:cubicBezTo>
                      <a:pt x="72" y="32"/>
                      <a:pt x="72" y="32"/>
                      <a:pt x="72" y="32"/>
                    </a:cubicBezTo>
                    <a:lnTo>
                      <a:pt x="72" y="91"/>
                    </a:lnTo>
                    <a:close/>
                    <a:moveTo>
                      <a:pt x="72" y="0"/>
                    </a:moveTo>
                    <a:cubicBezTo>
                      <a:pt x="28" y="0"/>
                      <a:pt x="28" y="0"/>
                      <a:pt x="28" y="0"/>
                    </a:cubicBezTo>
                    <a:cubicBezTo>
                      <a:pt x="27" y="1"/>
                      <a:pt x="27" y="1"/>
                      <a:pt x="27" y="1"/>
                    </a:cubicBezTo>
                    <a:cubicBezTo>
                      <a:pt x="27" y="26"/>
                      <a:pt x="27" y="26"/>
                      <a:pt x="27" y="26"/>
                    </a:cubicBezTo>
                    <a:cubicBezTo>
                      <a:pt x="36" y="9"/>
                      <a:pt x="36" y="9"/>
                      <a:pt x="36" y="9"/>
                    </a:cubicBezTo>
                    <a:cubicBezTo>
                      <a:pt x="36" y="9"/>
                      <a:pt x="36" y="9"/>
                      <a:pt x="36" y="9"/>
                    </a:cubicBezTo>
                    <a:cubicBezTo>
                      <a:pt x="72" y="9"/>
                      <a:pt x="72" y="9"/>
                      <a:pt x="72" y="9"/>
                    </a:cubicBezTo>
                    <a:cubicBezTo>
                      <a:pt x="72" y="0"/>
                      <a:pt x="72" y="0"/>
                      <a:pt x="72" y="0"/>
                    </a:cubicBezTo>
                    <a:close/>
                    <a:moveTo>
                      <a:pt x="27" y="114"/>
                    </a:moveTo>
                    <a:cubicBezTo>
                      <a:pt x="28" y="114"/>
                      <a:pt x="28" y="114"/>
                      <a:pt x="28" y="114"/>
                    </a:cubicBezTo>
                    <a:cubicBezTo>
                      <a:pt x="31" y="114"/>
                      <a:pt x="34" y="111"/>
                      <a:pt x="34" y="107"/>
                    </a:cubicBezTo>
                    <a:cubicBezTo>
                      <a:pt x="34" y="91"/>
                      <a:pt x="34" y="91"/>
                      <a:pt x="34" y="91"/>
                    </a:cubicBezTo>
                    <a:cubicBezTo>
                      <a:pt x="72" y="91"/>
                      <a:pt x="72" y="91"/>
                      <a:pt x="72" y="91"/>
                    </a:cubicBezTo>
                    <a:cubicBezTo>
                      <a:pt x="72" y="32"/>
                      <a:pt x="72" y="32"/>
                      <a:pt x="72" y="32"/>
                    </a:cubicBezTo>
                    <a:cubicBezTo>
                      <a:pt x="27" y="32"/>
                      <a:pt x="27" y="32"/>
                      <a:pt x="27" y="32"/>
                    </a:cubicBezTo>
                    <a:cubicBezTo>
                      <a:pt x="27" y="64"/>
                      <a:pt x="27" y="64"/>
                      <a:pt x="27" y="64"/>
                    </a:cubicBezTo>
                    <a:cubicBezTo>
                      <a:pt x="42" y="64"/>
                      <a:pt x="42" y="64"/>
                      <a:pt x="42" y="64"/>
                    </a:cubicBezTo>
                    <a:cubicBezTo>
                      <a:pt x="42" y="79"/>
                      <a:pt x="42" y="79"/>
                      <a:pt x="42" y="79"/>
                    </a:cubicBezTo>
                    <a:cubicBezTo>
                      <a:pt x="42" y="79"/>
                      <a:pt x="42" y="79"/>
                      <a:pt x="42" y="79"/>
                    </a:cubicBezTo>
                    <a:cubicBezTo>
                      <a:pt x="27" y="79"/>
                      <a:pt x="27" y="79"/>
                      <a:pt x="27" y="79"/>
                    </a:cubicBezTo>
                    <a:lnTo>
                      <a:pt x="27" y="114"/>
                    </a:lnTo>
                    <a:close/>
                    <a:moveTo>
                      <a:pt x="27" y="1"/>
                    </a:moveTo>
                    <a:cubicBezTo>
                      <a:pt x="14" y="25"/>
                      <a:pt x="14" y="25"/>
                      <a:pt x="14" y="25"/>
                    </a:cubicBezTo>
                    <a:cubicBezTo>
                      <a:pt x="0" y="41"/>
                      <a:pt x="0" y="41"/>
                      <a:pt x="0" y="41"/>
                    </a:cubicBezTo>
                    <a:cubicBezTo>
                      <a:pt x="0" y="87"/>
                      <a:pt x="0" y="87"/>
                      <a:pt x="0" y="87"/>
                    </a:cubicBezTo>
                    <a:cubicBezTo>
                      <a:pt x="0" y="91"/>
                      <a:pt x="0" y="91"/>
                      <a:pt x="0" y="91"/>
                    </a:cubicBezTo>
                    <a:cubicBezTo>
                      <a:pt x="0" y="107"/>
                      <a:pt x="0" y="107"/>
                      <a:pt x="0" y="107"/>
                    </a:cubicBezTo>
                    <a:cubicBezTo>
                      <a:pt x="0" y="111"/>
                      <a:pt x="3" y="114"/>
                      <a:pt x="7" y="114"/>
                    </a:cubicBezTo>
                    <a:cubicBezTo>
                      <a:pt x="27" y="114"/>
                      <a:pt x="27" y="114"/>
                      <a:pt x="27" y="114"/>
                    </a:cubicBezTo>
                    <a:cubicBezTo>
                      <a:pt x="27" y="79"/>
                      <a:pt x="27" y="79"/>
                      <a:pt x="27" y="79"/>
                    </a:cubicBezTo>
                    <a:cubicBezTo>
                      <a:pt x="13" y="79"/>
                      <a:pt x="13" y="79"/>
                      <a:pt x="13" y="79"/>
                    </a:cubicBezTo>
                    <a:cubicBezTo>
                      <a:pt x="13" y="64"/>
                      <a:pt x="13" y="64"/>
                      <a:pt x="13" y="64"/>
                    </a:cubicBezTo>
                    <a:cubicBezTo>
                      <a:pt x="27" y="64"/>
                      <a:pt x="27" y="64"/>
                      <a:pt x="27" y="64"/>
                    </a:cubicBezTo>
                    <a:cubicBezTo>
                      <a:pt x="27" y="32"/>
                      <a:pt x="27" y="32"/>
                      <a:pt x="27" y="32"/>
                    </a:cubicBezTo>
                    <a:cubicBezTo>
                      <a:pt x="24" y="32"/>
                      <a:pt x="24" y="32"/>
                      <a:pt x="24" y="32"/>
                    </a:cubicBezTo>
                    <a:cubicBezTo>
                      <a:pt x="27" y="26"/>
                      <a:pt x="27" y="26"/>
                      <a:pt x="27" y="26"/>
                    </a:cubicBezTo>
                    <a:lnTo>
                      <a:pt x="2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7" name="Oval 296"/>
              <p:cNvSpPr>
                <a:spLocks noChangeArrowheads="1"/>
              </p:cNvSpPr>
              <p:nvPr/>
            </p:nvSpPr>
            <p:spPr bwMode="auto">
              <a:xfrm>
                <a:off x="-1338263" y="1347787"/>
                <a:ext cx="134937" cy="134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8" name="Freeform 297"/>
              <p:cNvSpPr/>
              <p:nvPr/>
            </p:nvSpPr>
            <p:spPr bwMode="auto">
              <a:xfrm>
                <a:off x="-1431925" y="1504950"/>
                <a:ext cx="319087" cy="500063"/>
              </a:xfrm>
              <a:custGeom>
                <a:avLst/>
                <a:gdLst>
                  <a:gd name="T0" fmla="*/ 33 w 201"/>
                  <a:gd name="T1" fmla="*/ 60 h 315"/>
                  <a:gd name="T2" fmla="*/ 45 w 201"/>
                  <a:gd name="T3" fmla="*/ 60 h 315"/>
                  <a:gd name="T4" fmla="*/ 45 w 201"/>
                  <a:gd name="T5" fmla="*/ 161 h 315"/>
                  <a:gd name="T6" fmla="*/ 45 w 201"/>
                  <a:gd name="T7" fmla="*/ 161 h 315"/>
                  <a:gd name="T8" fmla="*/ 45 w 201"/>
                  <a:gd name="T9" fmla="*/ 315 h 315"/>
                  <a:gd name="T10" fmla="*/ 95 w 201"/>
                  <a:gd name="T11" fmla="*/ 315 h 315"/>
                  <a:gd name="T12" fmla="*/ 95 w 201"/>
                  <a:gd name="T13" fmla="*/ 149 h 315"/>
                  <a:gd name="T14" fmla="*/ 109 w 201"/>
                  <a:gd name="T15" fmla="*/ 149 h 315"/>
                  <a:gd name="T16" fmla="*/ 109 w 201"/>
                  <a:gd name="T17" fmla="*/ 315 h 315"/>
                  <a:gd name="T18" fmla="*/ 158 w 201"/>
                  <a:gd name="T19" fmla="*/ 315 h 315"/>
                  <a:gd name="T20" fmla="*/ 158 w 201"/>
                  <a:gd name="T21" fmla="*/ 149 h 315"/>
                  <a:gd name="T22" fmla="*/ 158 w 201"/>
                  <a:gd name="T23" fmla="*/ 149 h 315"/>
                  <a:gd name="T24" fmla="*/ 158 w 201"/>
                  <a:gd name="T25" fmla="*/ 60 h 315"/>
                  <a:gd name="T26" fmla="*/ 170 w 201"/>
                  <a:gd name="T27" fmla="*/ 60 h 315"/>
                  <a:gd name="T28" fmla="*/ 170 w 201"/>
                  <a:gd name="T29" fmla="*/ 149 h 315"/>
                  <a:gd name="T30" fmla="*/ 201 w 201"/>
                  <a:gd name="T31" fmla="*/ 149 h 315"/>
                  <a:gd name="T32" fmla="*/ 201 w 201"/>
                  <a:gd name="T33" fmla="*/ 0 h 315"/>
                  <a:gd name="T34" fmla="*/ 0 w 201"/>
                  <a:gd name="T35" fmla="*/ 0 h 315"/>
                  <a:gd name="T36" fmla="*/ 0 w 201"/>
                  <a:gd name="T37" fmla="*/ 149 h 315"/>
                  <a:gd name="T38" fmla="*/ 33 w 201"/>
                  <a:gd name="T39" fmla="*/ 149 h 315"/>
                  <a:gd name="T40" fmla="*/ 33 w 201"/>
                  <a:gd name="T41" fmla="*/ 6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5">
                    <a:moveTo>
                      <a:pt x="33" y="60"/>
                    </a:moveTo>
                    <a:lnTo>
                      <a:pt x="45" y="60"/>
                    </a:lnTo>
                    <a:lnTo>
                      <a:pt x="45" y="161"/>
                    </a:lnTo>
                    <a:lnTo>
                      <a:pt x="45" y="161"/>
                    </a:lnTo>
                    <a:lnTo>
                      <a:pt x="45" y="315"/>
                    </a:lnTo>
                    <a:lnTo>
                      <a:pt x="95" y="315"/>
                    </a:lnTo>
                    <a:lnTo>
                      <a:pt x="95" y="149"/>
                    </a:lnTo>
                    <a:lnTo>
                      <a:pt x="109" y="149"/>
                    </a:lnTo>
                    <a:lnTo>
                      <a:pt x="109" y="315"/>
                    </a:lnTo>
                    <a:lnTo>
                      <a:pt x="158" y="315"/>
                    </a:lnTo>
                    <a:lnTo>
                      <a:pt x="158" y="149"/>
                    </a:lnTo>
                    <a:lnTo>
                      <a:pt x="158" y="149"/>
                    </a:lnTo>
                    <a:lnTo>
                      <a:pt x="158" y="60"/>
                    </a:lnTo>
                    <a:lnTo>
                      <a:pt x="170" y="60"/>
                    </a:lnTo>
                    <a:lnTo>
                      <a:pt x="170" y="149"/>
                    </a:lnTo>
                    <a:lnTo>
                      <a:pt x="201" y="149"/>
                    </a:lnTo>
                    <a:lnTo>
                      <a:pt x="201" y="0"/>
                    </a:lnTo>
                    <a:lnTo>
                      <a:pt x="0" y="0"/>
                    </a:lnTo>
                    <a:lnTo>
                      <a:pt x="0" y="149"/>
                    </a:lnTo>
                    <a:lnTo>
                      <a:pt x="33" y="149"/>
                    </a:lnTo>
                    <a:lnTo>
                      <a:pt x="33"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39" name="Oval 298"/>
              <p:cNvSpPr>
                <a:spLocks noChangeArrowheads="1"/>
              </p:cNvSpPr>
              <p:nvPr/>
            </p:nvSpPr>
            <p:spPr bwMode="auto">
              <a:xfrm>
                <a:off x="-973138" y="1347787"/>
                <a:ext cx="134937" cy="134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40" name="Freeform 299"/>
              <p:cNvSpPr/>
              <p:nvPr/>
            </p:nvSpPr>
            <p:spPr bwMode="auto">
              <a:xfrm>
                <a:off x="-1090613" y="1504950"/>
                <a:ext cx="368300" cy="500063"/>
              </a:xfrm>
              <a:custGeom>
                <a:avLst/>
                <a:gdLst>
                  <a:gd name="T0" fmla="*/ 199 w 232"/>
                  <a:gd name="T1" fmla="*/ 149 h 315"/>
                  <a:gd name="T2" fmla="*/ 232 w 232"/>
                  <a:gd name="T3" fmla="*/ 149 h 315"/>
                  <a:gd name="T4" fmla="*/ 192 w 232"/>
                  <a:gd name="T5" fmla="*/ 0 h 315"/>
                  <a:gd name="T6" fmla="*/ 43 w 232"/>
                  <a:gd name="T7" fmla="*/ 0 h 315"/>
                  <a:gd name="T8" fmla="*/ 0 w 232"/>
                  <a:gd name="T9" fmla="*/ 149 h 315"/>
                  <a:gd name="T10" fmla="*/ 31 w 232"/>
                  <a:gd name="T11" fmla="*/ 149 h 315"/>
                  <a:gd name="T12" fmla="*/ 57 w 232"/>
                  <a:gd name="T13" fmla="*/ 60 h 315"/>
                  <a:gd name="T14" fmla="*/ 66 w 232"/>
                  <a:gd name="T15" fmla="*/ 60 h 315"/>
                  <a:gd name="T16" fmla="*/ 24 w 232"/>
                  <a:gd name="T17" fmla="*/ 225 h 315"/>
                  <a:gd name="T18" fmla="*/ 59 w 232"/>
                  <a:gd name="T19" fmla="*/ 225 h 315"/>
                  <a:gd name="T20" fmla="*/ 59 w 232"/>
                  <a:gd name="T21" fmla="*/ 315 h 315"/>
                  <a:gd name="T22" fmla="*/ 109 w 232"/>
                  <a:gd name="T23" fmla="*/ 315 h 315"/>
                  <a:gd name="T24" fmla="*/ 109 w 232"/>
                  <a:gd name="T25" fmla="*/ 225 h 315"/>
                  <a:gd name="T26" fmla="*/ 123 w 232"/>
                  <a:gd name="T27" fmla="*/ 225 h 315"/>
                  <a:gd name="T28" fmla="*/ 123 w 232"/>
                  <a:gd name="T29" fmla="*/ 315 h 315"/>
                  <a:gd name="T30" fmla="*/ 173 w 232"/>
                  <a:gd name="T31" fmla="*/ 315 h 315"/>
                  <a:gd name="T32" fmla="*/ 173 w 232"/>
                  <a:gd name="T33" fmla="*/ 225 h 315"/>
                  <a:gd name="T34" fmla="*/ 208 w 232"/>
                  <a:gd name="T35" fmla="*/ 225 h 315"/>
                  <a:gd name="T36" fmla="*/ 163 w 232"/>
                  <a:gd name="T37" fmla="*/ 60 h 315"/>
                  <a:gd name="T38" fmla="*/ 175 w 232"/>
                  <a:gd name="T39" fmla="*/ 60 h 315"/>
                  <a:gd name="T40" fmla="*/ 199 w 232"/>
                  <a:gd name="T41" fmla="*/ 14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 h="315">
                    <a:moveTo>
                      <a:pt x="199" y="149"/>
                    </a:moveTo>
                    <a:lnTo>
                      <a:pt x="232" y="149"/>
                    </a:lnTo>
                    <a:lnTo>
                      <a:pt x="192" y="0"/>
                    </a:lnTo>
                    <a:lnTo>
                      <a:pt x="43" y="0"/>
                    </a:lnTo>
                    <a:lnTo>
                      <a:pt x="0" y="149"/>
                    </a:lnTo>
                    <a:lnTo>
                      <a:pt x="31" y="149"/>
                    </a:lnTo>
                    <a:lnTo>
                      <a:pt x="57" y="60"/>
                    </a:lnTo>
                    <a:lnTo>
                      <a:pt x="66" y="60"/>
                    </a:lnTo>
                    <a:lnTo>
                      <a:pt x="24" y="225"/>
                    </a:lnTo>
                    <a:lnTo>
                      <a:pt x="59" y="225"/>
                    </a:lnTo>
                    <a:lnTo>
                      <a:pt x="59" y="315"/>
                    </a:lnTo>
                    <a:lnTo>
                      <a:pt x="109" y="315"/>
                    </a:lnTo>
                    <a:lnTo>
                      <a:pt x="109" y="225"/>
                    </a:lnTo>
                    <a:lnTo>
                      <a:pt x="123" y="225"/>
                    </a:lnTo>
                    <a:lnTo>
                      <a:pt x="123" y="315"/>
                    </a:lnTo>
                    <a:lnTo>
                      <a:pt x="173" y="315"/>
                    </a:lnTo>
                    <a:lnTo>
                      <a:pt x="173" y="225"/>
                    </a:lnTo>
                    <a:lnTo>
                      <a:pt x="208" y="225"/>
                    </a:lnTo>
                    <a:lnTo>
                      <a:pt x="163" y="60"/>
                    </a:lnTo>
                    <a:lnTo>
                      <a:pt x="175" y="60"/>
                    </a:lnTo>
                    <a:lnTo>
                      <a:pt x="199"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41" name="Freeform 300"/>
              <p:cNvSpPr/>
              <p:nvPr/>
            </p:nvSpPr>
            <p:spPr bwMode="auto">
              <a:xfrm>
                <a:off x="-1720850" y="701675"/>
                <a:ext cx="574675" cy="533400"/>
              </a:xfrm>
              <a:custGeom>
                <a:avLst/>
                <a:gdLst>
                  <a:gd name="T0" fmla="*/ 91 w 153"/>
                  <a:gd name="T1" fmla="*/ 71 h 142"/>
                  <a:gd name="T2" fmla="*/ 117 w 153"/>
                  <a:gd name="T3" fmla="*/ 50 h 142"/>
                  <a:gd name="T4" fmla="*/ 123 w 153"/>
                  <a:gd name="T5" fmla="*/ 50 h 142"/>
                  <a:gd name="T6" fmla="*/ 140 w 153"/>
                  <a:gd name="T7" fmla="*/ 63 h 142"/>
                  <a:gd name="T8" fmla="*/ 151 w 153"/>
                  <a:gd name="T9" fmla="*/ 58 h 142"/>
                  <a:gd name="T10" fmla="*/ 150 w 153"/>
                  <a:gd name="T11" fmla="*/ 35 h 142"/>
                  <a:gd name="T12" fmla="*/ 103 w 153"/>
                  <a:gd name="T13" fmla="*/ 5 h 142"/>
                  <a:gd name="T14" fmla="*/ 73 w 153"/>
                  <a:gd name="T15" fmla="*/ 32 h 142"/>
                  <a:gd name="T16" fmla="*/ 35 w 153"/>
                  <a:gd name="T17" fmla="*/ 20 h 142"/>
                  <a:gd name="T18" fmla="*/ 4 w 153"/>
                  <a:gd name="T19" fmla="*/ 67 h 142"/>
                  <a:gd name="T20" fmla="*/ 97 w 153"/>
                  <a:gd name="T21" fmla="*/ 142 h 142"/>
                  <a:gd name="T22" fmla="*/ 113 w 153"/>
                  <a:gd name="T23" fmla="*/ 128 h 142"/>
                  <a:gd name="T24" fmla="*/ 91 w 153"/>
                  <a:gd name="T25"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142">
                    <a:moveTo>
                      <a:pt x="91" y="71"/>
                    </a:moveTo>
                    <a:cubicBezTo>
                      <a:pt x="93" y="58"/>
                      <a:pt x="104" y="50"/>
                      <a:pt x="117" y="50"/>
                    </a:cubicBezTo>
                    <a:cubicBezTo>
                      <a:pt x="119" y="50"/>
                      <a:pt x="121" y="50"/>
                      <a:pt x="123" y="50"/>
                    </a:cubicBezTo>
                    <a:cubicBezTo>
                      <a:pt x="130" y="52"/>
                      <a:pt x="136" y="57"/>
                      <a:pt x="140" y="63"/>
                    </a:cubicBezTo>
                    <a:cubicBezTo>
                      <a:pt x="143" y="60"/>
                      <a:pt x="147" y="59"/>
                      <a:pt x="151" y="58"/>
                    </a:cubicBezTo>
                    <a:cubicBezTo>
                      <a:pt x="153" y="44"/>
                      <a:pt x="150" y="35"/>
                      <a:pt x="150" y="35"/>
                    </a:cubicBezTo>
                    <a:cubicBezTo>
                      <a:pt x="145" y="13"/>
                      <a:pt x="124" y="0"/>
                      <a:pt x="103" y="5"/>
                    </a:cubicBezTo>
                    <a:cubicBezTo>
                      <a:pt x="88" y="8"/>
                      <a:pt x="77" y="18"/>
                      <a:pt x="73" y="32"/>
                    </a:cubicBezTo>
                    <a:cubicBezTo>
                      <a:pt x="64" y="21"/>
                      <a:pt x="49" y="16"/>
                      <a:pt x="35" y="20"/>
                    </a:cubicBezTo>
                    <a:cubicBezTo>
                      <a:pt x="13" y="24"/>
                      <a:pt x="0" y="46"/>
                      <a:pt x="4" y="67"/>
                    </a:cubicBezTo>
                    <a:cubicBezTo>
                      <a:pt x="4" y="67"/>
                      <a:pt x="13" y="120"/>
                      <a:pt x="97" y="142"/>
                    </a:cubicBezTo>
                    <a:cubicBezTo>
                      <a:pt x="103" y="138"/>
                      <a:pt x="109" y="133"/>
                      <a:pt x="113" y="128"/>
                    </a:cubicBezTo>
                    <a:cubicBezTo>
                      <a:pt x="84" y="99"/>
                      <a:pt x="90" y="73"/>
                      <a:pt x="91"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42" name="Freeform 301"/>
              <p:cNvSpPr/>
              <p:nvPr/>
            </p:nvSpPr>
            <p:spPr bwMode="auto">
              <a:xfrm>
                <a:off x="-1390650" y="904875"/>
                <a:ext cx="341312" cy="288925"/>
              </a:xfrm>
              <a:custGeom>
                <a:avLst/>
                <a:gdLst>
                  <a:gd name="T0" fmla="*/ 71 w 91"/>
                  <a:gd name="T1" fmla="*/ 9 h 77"/>
                  <a:gd name="T2" fmla="*/ 66 w 91"/>
                  <a:gd name="T3" fmla="*/ 9 h 77"/>
                  <a:gd name="T4" fmla="*/ 62 w 91"/>
                  <a:gd name="T5" fmla="*/ 9 h 77"/>
                  <a:gd name="T6" fmla="*/ 50 w 91"/>
                  <a:gd name="T7" fmla="*/ 16 h 77"/>
                  <a:gd name="T8" fmla="*/ 34 w 91"/>
                  <a:gd name="T9" fmla="*/ 1 h 77"/>
                  <a:gd name="T10" fmla="*/ 29 w 91"/>
                  <a:gd name="T11" fmla="*/ 0 h 77"/>
                  <a:gd name="T12" fmla="*/ 7 w 91"/>
                  <a:gd name="T13" fmla="*/ 18 h 77"/>
                  <a:gd name="T14" fmla="*/ 29 w 91"/>
                  <a:gd name="T15" fmla="*/ 71 h 77"/>
                  <a:gd name="T16" fmla="*/ 36 w 91"/>
                  <a:gd name="T17" fmla="*/ 77 h 77"/>
                  <a:gd name="T18" fmla="*/ 88 w 91"/>
                  <a:gd name="T19" fmla="*/ 36 h 77"/>
                  <a:gd name="T20" fmla="*/ 71 w 91"/>
                  <a:gd name="T21"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7">
                    <a:moveTo>
                      <a:pt x="71" y="9"/>
                    </a:moveTo>
                    <a:cubicBezTo>
                      <a:pt x="69" y="9"/>
                      <a:pt x="68" y="9"/>
                      <a:pt x="66" y="9"/>
                    </a:cubicBezTo>
                    <a:cubicBezTo>
                      <a:pt x="65" y="9"/>
                      <a:pt x="63" y="9"/>
                      <a:pt x="62" y="9"/>
                    </a:cubicBezTo>
                    <a:cubicBezTo>
                      <a:pt x="57" y="10"/>
                      <a:pt x="53" y="13"/>
                      <a:pt x="50" y="16"/>
                    </a:cubicBezTo>
                    <a:cubicBezTo>
                      <a:pt x="48" y="9"/>
                      <a:pt x="42" y="3"/>
                      <a:pt x="34" y="1"/>
                    </a:cubicBezTo>
                    <a:cubicBezTo>
                      <a:pt x="32" y="0"/>
                      <a:pt x="30" y="0"/>
                      <a:pt x="29" y="0"/>
                    </a:cubicBezTo>
                    <a:cubicBezTo>
                      <a:pt x="19" y="0"/>
                      <a:pt x="9" y="7"/>
                      <a:pt x="7" y="18"/>
                    </a:cubicBezTo>
                    <a:cubicBezTo>
                      <a:pt x="7" y="18"/>
                      <a:pt x="0" y="42"/>
                      <a:pt x="29" y="71"/>
                    </a:cubicBezTo>
                    <a:cubicBezTo>
                      <a:pt x="31" y="73"/>
                      <a:pt x="33" y="75"/>
                      <a:pt x="36" y="77"/>
                    </a:cubicBezTo>
                    <a:cubicBezTo>
                      <a:pt x="83" y="65"/>
                      <a:pt x="88" y="36"/>
                      <a:pt x="88" y="36"/>
                    </a:cubicBezTo>
                    <a:cubicBezTo>
                      <a:pt x="91" y="24"/>
                      <a:pt x="83" y="12"/>
                      <a:pt x="7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43" name="Rectangle 302"/>
              <p:cNvSpPr>
                <a:spLocks noChangeArrowheads="1"/>
              </p:cNvSpPr>
              <p:nvPr/>
            </p:nvSpPr>
            <p:spPr bwMode="auto">
              <a:xfrm>
                <a:off x="-3956050" y="6067425"/>
                <a:ext cx="44450" cy="115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44" name="Freeform 303"/>
              <p:cNvSpPr/>
              <p:nvPr/>
            </p:nvSpPr>
            <p:spPr bwMode="auto">
              <a:xfrm>
                <a:off x="-3760788" y="6067425"/>
                <a:ext cx="192087" cy="115888"/>
              </a:xfrm>
              <a:custGeom>
                <a:avLst/>
                <a:gdLst>
                  <a:gd name="T0" fmla="*/ 121 w 121"/>
                  <a:gd name="T1" fmla="*/ 73 h 73"/>
                  <a:gd name="T2" fmla="*/ 121 w 121"/>
                  <a:gd name="T3" fmla="*/ 0 h 73"/>
                  <a:gd name="T4" fmla="*/ 73 w 121"/>
                  <a:gd name="T5" fmla="*/ 0 h 73"/>
                  <a:gd name="T6" fmla="*/ 0 w 121"/>
                  <a:gd name="T7" fmla="*/ 73 h 73"/>
                  <a:gd name="T8" fmla="*/ 121 w 121"/>
                  <a:gd name="T9" fmla="*/ 73 h 73"/>
                </a:gdLst>
                <a:ahLst/>
                <a:cxnLst>
                  <a:cxn ang="0">
                    <a:pos x="T0" y="T1"/>
                  </a:cxn>
                  <a:cxn ang="0">
                    <a:pos x="T2" y="T3"/>
                  </a:cxn>
                  <a:cxn ang="0">
                    <a:pos x="T4" y="T5"/>
                  </a:cxn>
                  <a:cxn ang="0">
                    <a:pos x="T6" y="T7"/>
                  </a:cxn>
                  <a:cxn ang="0">
                    <a:pos x="T8" y="T9"/>
                  </a:cxn>
                </a:cxnLst>
                <a:rect l="0" t="0" r="r" b="b"/>
                <a:pathLst>
                  <a:path w="121" h="73">
                    <a:moveTo>
                      <a:pt x="121" y="73"/>
                    </a:moveTo>
                    <a:lnTo>
                      <a:pt x="121" y="0"/>
                    </a:lnTo>
                    <a:lnTo>
                      <a:pt x="73" y="0"/>
                    </a:lnTo>
                    <a:lnTo>
                      <a:pt x="0" y="73"/>
                    </a:lnTo>
                    <a:lnTo>
                      <a:pt x="121"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45" name="Freeform 304"/>
              <p:cNvSpPr/>
              <p:nvPr/>
            </p:nvSpPr>
            <p:spPr bwMode="auto">
              <a:xfrm>
                <a:off x="-3892550" y="6067425"/>
                <a:ext cx="128587" cy="115888"/>
              </a:xfrm>
              <a:custGeom>
                <a:avLst/>
                <a:gdLst>
                  <a:gd name="T0" fmla="*/ 81 w 81"/>
                  <a:gd name="T1" fmla="*/ 0 h 73"/>
                  <a:gd name="T2" fmla="*/ 0 w 81"/>
                  <a:gd name="T3" fmla="*/ 0 h 73"/>
                  <a:gd name="T4" fmla="*/ 0 w 81"/>
                  <a:gd name="T5" fmla="*/ 73 h 73"/>
                  <a:gd name="T6" fmla="*/ 7 w 81"/>
                  <a:gd name="T7" fmla="*/ 73 h 73"/>
                  <a:gd name="T8" fmla="*/ 81 w 81"/>
                  <a:gd name="T9" fmla="*/ 0 h 73"/>
                </a:gdLst>
                <a:ahLst/>
                <a:cxnLst>
                  <a:cxn ang="0">
                    <a:pos x="T0" y="T1"/>
                  </a:cxn>
                  <a:cxn ang="0">
                    <a:pos x="T2" y="T3"/>
                  </a:cxn>
                  <a:cxn ang="0">
                    <a:pos x="T4" y="T5"/>
                  </a:cxn>
                  <a:cxn ang="0">
                    <a:pos x="T6" y="T7"/>
                  </a:cxn>
                  <a:cxn ang="0">
                    <a:pos x="T8" y="T9"/>
                  </a:cxn>
                </a:cxnLst>
                <a:rect l="0" t="0" r="r" b="b"/>
                <a:pathLst>
                  <a:path w="81" h="73">
                    <a:moveTo>
                      <a:pt x="81" y="0"/>
                    </a:moveTo>
                    <a:lnTo>
                      <a:pt x="0" y="0"/>
                    </a:lnTo>
                    <a:lnTo>
                      <a:pt x="0" y="73"/>
                    </a:lnTo>
                    <a:lnTo>
                      <a:pt x="7" y="73"/>
                    </a:lnTo>
                    <a:lnTo>
                      <a:pt x="8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46" name="Freeform 305"/>
              <p:cNvSpPr>
                <a:spLocks noEditPoints="1"/>
              </p:cNvSpPr>
              <p:nvPr/>
            </p:nvSpPr>
            <p:spPr bwMode="auto">
              <a:xfrm>
                <a:off x="-4068763" y="5816600"/>
                <a:ext cx="612775" cy="614363"/>
              </a:xfrm>
              <a:custGeom>
                <a:avLst/>
                <a:gdLst>
                  <a:gd name="T0" fmla="*/ 94 w 163"/>
                  <a:gd name="T1" fmla="*/ 163 h 164"/>
                  <a:gd name="T2" fmla="*/ 163 w 163"/>
                  <a:gd name="T3" fmla="*/ 82 h 164"/>
                  <a:gd name="T4" fmla="*/ 94 w 163"/>
                  <a:gd name="T5" fmla="*/ 1 h 164"/>
                  <a:gd name="T6" fmla="*/ 94 w 163"/>
                  <a:gd name="T7" fmla="*/ 15 h 164"/>
                  <a:gd name="T8" fmla="*/ 125 w 163"/>
                  <a:gd name="T9" fmla="*/ 29 h 164"/>
                  <a:gd name="T10" fmla="*/ 94 w 163"/>
                  <a:gd name="T11" fmla="*/ 60 h 164"/>
                  <a:gd name="T12" fmla="*/ 94 w 163"/>
                  <a:gd name="T13" fmla="*/ 79 h 164"/>
                  <a:gd name="T14" fmla="*/ 107 w 163"/>
                  <a:gd name="T15" fmla="*/ 67 h 164"/>
                  <a:gd name="T16" fmla="*/ 109 w 163"/>
                  <a:gd name="T17" fmla="*/ 64 h 164"/>
                  <a:gd name="T18" fmla="*/ 111 w 163"/>
                  <a:gd name="T19" fmla="*/ 62 h 164"/>
                  <a:gd name="T20" fmla="*/ 134 w 163"/>
                  <a:gd name="T21" fmla="*/ 39 h 164"/>
                  <a:gd name="T22" fmla="*/ 150 w 163"/>
                  <a:gd name="T23" fmla="*/ 82 h 164"/>
                  <a:gd name="T24" fmla="*/ 150 w 163"/>
                  <a:gd name="T25" fmla="*/ 82 h 164"/>
                  <a:gd name="T26" fmla="*/ 94 w 163"/>
                  <a:gd name="T27" fmla="*/ 149 h 164"/>
                  <a:gd name="T28" fmla="*/ 94 w 163"/>
                  <a:gd name="T29" fmla="*/ 163 h 164"/>
                  <a:gd name="T30" fmla="*/ 81 w 163"/>
                  <a:gd name="T31" fmla="*/ 164 h 164"/>
                  <a:gd name="T32" fmla="*/ 94 w 163"/>
                  <a:gd name="T33" fmla="*/ 163 h 164"/>
                  <a:gd name="T34" fmla="*/ 94 w 163"/>
                  <a:gd name="T35" fmla="*/ 149 h 164"/>
                  <a:gd name="T36" fmla="*/ 81 w 163"/>
                  <a:gd name="T37" fmla="*/ 151 h 164"/>
                  <a:gd name="T38" fmla="*/ 38 w 163"/>
                  <a:gd name="T39" fmla="*/ 135 h 164"/>
                  <a:gd name="T40" fmla="*/ 71 w 163"/>
                  <a:gd name="T41" fmla="*/ 102 h 164"/>
                  <a:gd name="T42" fmla="*/ 73 w 163"/>
                  <a:gd name="T43" fmla="*/ 100 h 164"/>
                  <a:gd name="T44" fmla="*/ 76 w 163"/>
                  <a:gd name="T45" fmla="*/ 98 h 164"/>
                  <a:gd name="T46" fmla="*/ 94 w 163"/>
                  <a:gd name="T47" fmla="*/ 79 h 164"/>
                  <a:gd name="T48" fmla="*/ 94 w 163"/>
                  <a:gd name="T49" fmla="*/ 60 h 164"/>
                  <a:gd name="T50" fmla="*/ 92 w 163"/>
                  <a:gd name="T51" fmla="*/ 62 h 164"/>
                  <a:gd name="T52" fmla="*/ 90 w 163"/>
                  <a:gd name="T53" fmla="*/ 64 h 164"/>
                  <a:gd name="T54" fmla="*/ 87 w 163"/>
                  <a:gd name="T55" fmla="*/ 67 h 164"/>
                  <a:gd name="T56" fmla="*/ 56 w 163"/>
                  <a:gd name="T57" fmla="*/ 98 h 164"/>
                  <a:gd name="T58" fmla="*/ 54 w 163"/>
                  <a:gd name="T59" fmla="*/ 100 h 164"/>
                  <a:gd name="T60" fmla="*/ 52 w 163"/>
                  <a:gd name="T61" fmla="*/ 102 h 164"/>
                  <a:gd name="T62" fmla="*/ 29 w 163"/>
                  <a:gd name="T63" fmla="*/ 125 h 164"/>
                  <a:gd name="T64" fmla="*/ 13 w 163"/>
                  <a:gd name="T65" fmla="*/ 82 h 164"/>
                  <a:gd name="T66" fmla="*/ 81 w 163"/>
                  <a:gd name="T67" fmla="*/ 14 h 164"/>
                  <a:gd name="T68" fmla="*/ 81 w 163"/>
                  <a:gd name="T69" fmla="*/ 14 h 164"/>
                  <a:gd name="T70" fmla="*/ 94 w 163"/>
                  <a:gd name="T71" fmla="*/ 15 h 164"/>
                  <a:gd name="T72" fmla="*/ 94 w 163"/>
                  <a:gd name="T73" fmla="*/ 1 h 164"/>
                  <a:gd name="T74" fmla="*/ 81 w 163"/>
                  <a:gd name="T75" fmla="*/ 0 h 164"/>
                  <a:gd name="T76" fmla="*/ 0 w 163"/>
                  <a:gd name="T77" fmla="*/ 82 h 164"/>
                  <a:gd name="T78" fmla="*/ 81 w 163"/>
                  <a:gd name="T7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3" h="164">
                    <a:moveTo>
                      <a:pt x="94" y="163"/>
                    </a:moveTo>
                    <a:cubicBezTo>
                      <a:pt x="133" y="157"/>
                      <a:pt x="163" y="123"/>
                      <a:pt x="163" y="82"/>
                    </a:cubicBezTo>
                    <a:cubicBezTo>
                      <a:pt x="163" y="41"/>
                      <a:pt x="133" y="7"/>
                      <a:pt x="94" y="1"/>
                    </a:cubicBezTo>
                    <a:cubicBezTo>
                      <a:pt x="94" y="15"/>
                      <a:pt x="94" y="15"/>
                      <a:pt x="94" y="15"/>
                    </a:cubicBezTo>
                    <a:cubicBezTo>
                      <a:pt x="106" y="17"/>
                      <a:pt x="116" y="22"/>
                      <a:pt x="125" y="29"/>
                    </a:cubicBezTo>
                    <a:cubicBezTo>
                      <a:pt x="94" y="60"/>
                      <a:pt x="94" y="60"/>
                      <a:pt x="94" y="60"/>
                    </a:cubicBezTo>
                    <a:cubicBezTo>
                      <a:pt x="94" y="79"/>
                      <a:pt x="94" y="79"/>
                      <a:pt x="94" y="79"/>
                    </a:cubicBezTo>
                    <a:cubicBezTo>
                      <a:pt x="107" y="67"/>
                      <a:pt x="107" y="67"/>
                      <a:pt x="107" y="67"/>
                    </a:cubicBezTo>
                    <a:cubicBezTo>
                      <a:pt x="109" y="64"/>
                      <a:pt x="109" y="64"/>
                      <a:pt x="109" y="64"/>
                    </a:cubicBezTo>
                    <a:cubicBezTo>
                      <a:pt x="111" y="62"/>
                      <a:pt x="111" y="62"/>
                      <a:pt x="111" y="62"/>
                    </a:cubicBezTo>
                    <a:cubicBezTo>
                      <a:pt x="134" y="39"/>
                      <a:pt x="134" y="39"/>
                      <a:pt x="134" y="39"/>
                    </a:cubicBezTo>
                    <a:cubicBezTo>
                      <a:pt x="144" y="51"/>
                      <a:pt x="150" y="66"/>
                      <a:pt x="150" y="82"/>
                    </a:cubicBezTo>
                    <a:cubicBezTo>
                      <a:pt x="150" y="82"/>
                      <a:pt x="150" y="82"/>
                      <a:pt x="150" y="82"/>
                    </a:cubicBezTo>
                    <a:cubicBezTo>
                      <a:pt x="150" y="116"/>
                      <a:pt x="126" y="143"/>
                      <a:pt x="94" y="149"/>
                    </a:cubicBezTo>
                    <a:lnTo>
                      <a:pt x="94" y="163"/>
                    </a:lnTo>
                    <a:close/>
                    <a:moveTo>
                      <a:pt x="81" y="164"/>
                    </a:moveTo>
                    <a:cubicBezTo>
                      <a:pt x="86" y="164"/>
                      <a:pt x="90" y="164"/>
                      <a:pt x="94" y="163"/>
                    </a:cubicBezTo>
                    <a:cubicBezTo>
                      <a:pt x="94" y="149"/>
                      <a:pt x="94" y="149"/>
                      <a:pt x="94" y="149"/>
                    </a:cubicBezTo>
                    <a:cubicBezTo>
                      <a:pt x="90" y="150"/>
                      <a:pt x="86" y="151"/>
                      <a:pt x="81" y="151"/>
                    </a:cubicBezTo>
                    <a:cubicBezTo>
                      <a:pt x="65" y="151"/>
                      <a:pt x="50" y="145"/>
                      <a:pt x="38" y="135"/>
                    </a:cubicBezTo>
                    <a:cubicBezTo>
                      <a:pt x="71" y="102"/>
                      <a:pt x="71" y="102"/>
                      <a:pt x="71" y="102"/>
                    </a:cubicBezTo>
                    <a:cubicBezTo>
                      <a:pt x="73" y="100"/>
                      <a:pt x="73" y="100"/>
                      <a:pt x="73" y="100"/>
                    </a:cubicBezTo>
                    <a:cubicBezTo>
                      <a:pt x="76" y="98"/>
                      <a:pt x="76" y="98"/>
                      <a:pt x="76" y="98"/>
                    </a:cubicBezTo>
                    <a:cubicBezTo>
                      <a:pt x="94" y="79"/>
                      <a:pt x="94" y="79"/>
                      <a:pt x="94" y="79"/>
                    </a:cubicBezTo>
                    <a:cubicBezTo>
                      <a:pt x="94" y="60"/>
                      <a:pt x="94" y="60"/>
                      <a:pt x="94" y="60"/>
                    </a:cubicBezTo>
                    <a:cubicBezTo>
                      <a:pt x="92" y="62"/>
                      <a:pt x="92" y="62"/>
                      <a:pt x="92" y="62"/>
                    </a:cubicBezTo>
                    <a:cubicBezTo>
                      <a:pt x="90" y="64"/>
                      <a:pt x="90" y="64"/>
                      <a:pt x="90" y="64"/>
                    </a:cubicBezTo>
                    <a:cubicBezTo>
                      <a:pt x="87" y="67"/>
                      <a:pt x="87" y="67"/>
                      <a:pt x="87" y="67"/>
                    </a:cubicBezTo>
                    <a:cubicBezTo>
                      <a:pt x="56" y="98"/>
                      <a:pt x="56" y="98"/>
                      <a:pt x="56" y="98"/>
                    </a:cubicBezTo>
                    <a:cubicBezTo>
                      <a:pt x="54" y="100"/>
                      <a:pt x="54" y="100"/>
                      <a:pt x="54" y="100"/>
                    </a:cubicBezTo>
                    <a:cubicBezTo>
                      <a:pt x="52" y="102"/>
                      <a:pt x="52" y="102"/>
                      <a:pt x="52" y="102"/>
                    </a:cubicBezTo>
                    <a:cubicBezTo>
                      <a:pt x="29" y="125"/>
                      <a:pt x="29" y="125"/>
                      <a:pt x="29" y="125"/>
                    </a:cubicBezTo>
                    <a:cubicBezTo>
                      <a:pt x="19" y="114"/>
                      <a:pt x="13" y="99"/>
                      <a:pt x="13" y="82"/>
                    </a:cubicBezTo>
                    <a:cubicBezTo>
                      <a:pt x="13" y="45"/>
                      <a:pt x="44" y="14"/>
                      <a:pt x="81" y="14"/>
                    </a:cubicBezTo>
                    <a:cubicBezTo>
                      <a:pt x="81" y="14"/>
                      <a:pt x="81" y="14"/>
                      <a:pt x="81" y="14"/>
                    </a:cubicBezTo>
                    <a:cubicBezTo>
                      <a:pt x="86" y="14"/>
                      <a:pt x="90" y="14"/>
                      <a:pt x="94" y="15"/>
                    </a:cubicBezTo>
                    <a:cubicBezTo>
                      <a:pt x="94" y="1"/>
                      <a:pt x="94" y="1"/>
                      <a:pt x="94" y="1"/>
                    </a:cubicBezTo>
                    <a:cubicBezTo>
                      <a:pt x="90" y="1"/>
                      <a:pt x="86" y="0"/>
                      <a:pt x="81" y="0"/>
                    </a:cubicBezTo>
                    <a:cubicBezTo>
                      <a:pt x="36" y="0"/>
                      <a:pt x="0" y="37"/>
                      <a:pt x="0" y="82"/>
                    </a:cubicBezTo>
                    <a:cubicBezTo>
                      <a:pt x="0" y="128"/>
                      <a:pt x="36" y="164"/>
                      <a:pt x="81"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47" name="Freeform 306"/>
              <p:cNvSpPr/>
              <p:nvPr/>
            </p:nvSpPr>
            <p:spPr bwMode="auto">
              <a:xfrm>
                <a:off x="-1849438" y="8631238"/>
                <a:ext cx="128587" cy="120650"/>
              </a:xfrm>
              <a:custGeom>
                <a:avLst/>
                <a:gdLst>
                  <a:gd name="T0" fmla="*/ 24 w 34"/>
                  <a:gd name="T1" fmla="*/ 0 h 32"/>
                  <a:gd name="T2" fmla="*/ 0 w 34"/>
                  <a:gd name="T3" fmla="*/ 32 h 32"/>
                  <a:gd name="T4" fmla="*/ 16 w 34"/>
                  <a:gd name="T5" fmla="*/ 32 h 32"/>
                  <a:gd name="T6" fmla="*/ 34 w 34"/>
                  <a:gd name="T7" fmla="*/ 8 h 32"/>
                  <a:gd name="T8" fmla="*/ 24 w 34"/>
                  <a:gd name="T9" fmla="*/ 0 h 32"/>
                </a:gdLst>
                <a:ahLst/>
                <a:cxnLst>
                  <a:cxn ang="0">
                    <a:pos x="T0" y="T1"/>
                  </a:cxn>
                  <a:cxn ang="0">
                    <a:pos x="T2" y="T3"/>
                  </a:cxn>
                  <a:cxn ang="0">
                    <a:pos x="T4" y="T5"/>
                  </a:cxn>
                  <a:cxn ang="0">
                    <a:pos x="T6" y="T7"/>
                  </a:cxn>
                  <a:cxn ang="0">
                    <a:pos x="T8" y="T9"/>
                  </a:cxn>
                </a:cxnLst>
                <a:rect l="0" t="0" r="r" b="b"/>
                <a:pathLst>
                  <a:path w="34" h="32">
                    <a:moveTo>
                      <a:pt x="24" y="0"/>
                    </a:moveTo>
                    <a:cubicBezTo>
                      <a:pt x="0" y="32"/>
                      <a:pt x="0" y="32"/>
                      <a:pt x="0" y="32"/>
                    </a:cubicBezTo>
                    <a:cubicBezTo>
                      <a:pt x="16" y="32"/>
                      <a:pt x="16" y="32"/>
                      <a:pt x="16" y="32"/>
                    </a:cubicBezTo>
                    <a:cubicBezTo>
                      <a:pt x="34" y="8"/>
                      <a:pt x="34" y="8"/>
                      <a:pt x="34" y="8"/>
                    </a:cubicBezTo>
                    <a:cubicBezTo>
                      <a:pt x="30" y="7"/>
                      <a:pt x="2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48" name="Freeform 307"/>
              <p:cNvSpPr/>
              <p:nvPr/>
            </p:nvSpPr>
            <p:spPr bwMode="auto">
              <a:xfrm>
                <a:off x="-1747838" y="8578850"/>
                <a:ext cx="68262" cy="68263"/>
              </a:xfrm>
              <a:custGeom>
                <a:avLst/>
                <a:gdLst>
                  <a:gd name="T0" fmla="*/ 9 w 18"/>
                  <a:gd name="T1" fmla="*/ 18 h 18"/>
                  <a:gd name="T2" fmla="*/ 10 w 18"/>
                  <a:gd name="T3" fmla="*/ 18 h 18"/>
                  <a:gd name="T4" fmla="*/ 11 w 18"/>
                  <a:gd name="T5" fmla="*/ 18 h 18"/>
                  <a:gd name="T6" fmla="*/ 18 w 18"/>
                  <a:gd name="T7" fmla="*/ 9 h 18"/>
                  <a:gd name="T8" fmla="*/ 18 w 18"/>
                  <a:gd name="T9" fmla="*/ 9 h 18"/>
                  <a:gd name="T10" fmla="*/ 18 w 18"/>
                  <a:gd name="T11" fmla="*/ 7 h 18"/>
                  <a:gd name="T12" fmla="*/ 9 w 18"/>
                  <a:gd name="T13" fmla="*/ 0 h 18"/>
                  <a:gd name="T14" fmla="*/ 7 w 18"/>
                  <a:gd name="T15" fmla="*/ 0 h 18"/>
                  <a:gd name="T16" fmla="*/ 0 w 18"/>
                  <a:gd name="T17" fmla="*/ 10 h 18"/>
                  <a:gd name="T18" fmla="*/ 0 w 18"/>
                  <a:gd name="T19" fmla="*/ 11 h 18"/>
                  <a:gd name="T20" fmla="*/ 9 w 18"/>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9" y="18"/>
                    </a:moveTo>
                    <a:cubicBezTo>
                      <a:pt x="9" y="18"/>
                      <a:pt x="10" y="18"/>
                      <a:pt x="10" y="18"/>
                    </a:cubicBezTo>
                    <a:cubicBezTo>
                      <a:pt x="10" y="18"/>
                      <a:pt x="11" y="18"/>
                      <a:pt x="11" y="18"/>
                    </a:cubicBezTo>
                    <a:cubicBezTo>
                      <a:pt x="15" y="17"/>
                      <a:pt x="18" y="13"/>
                      <a:pt x="18" y="9"/>
                    </a:cubicBezTo>
                    <a:cubicBezTo>
                      <a:pt x="18" y="9"/>
                      <a:pt x="18" y="9"/>
                      <a:pt x="18" y="9"/>
                    </a:cubicBezTo>
                    <a:cubicBezTo>
                      <a:pt x="18" y="8"/>
                      <a:pt x="18" y="8"/>
                      <a:pt x="18" y="7"/>
                    </a:cubicBezTo>
                    <a:cubicBezTo>
                      <a:pt x="17" y="3"/>
                      <a:pt x="13" y="0"/>
                      <a:pt x="9" y="0"/>
                    </a:cubicBezTo>
                    <a:cubicBezTo>
                      <a:pt x="8" y="0"/>
                      <a:pt x="8" y="0"/>
                      <a:pt x="7" y="0"/>
                    </a:cubicBezTo>
                    <a:cubicBezTo>
                      <a:pt x="3" y="1"/>
                      <a:pt x="0" y="6"/>
                      <a:pt x="0" y="10"/>
                    </a:cubicBezTo>
                    <a:cubicBezTo>
                      <a:pt x="0" y="11"/>
                      <a:pt x="0" y="11"/>
                      <a:pt x="0" y="11"/>
                    </a:cubicBezTo>
                    <a:cubicBezTo>
                      <a:pt x="1" y="15"/>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49" name="Freeform 308"/>
              <p:cNvSpPr/>
              <p:nvPr/>
            </p:nvSpPr>
            <p:spPr bwMode="auto">
              <a:xfrm>
                <a:off x="-1624013" y="8631238"/>
                <a:ext cx="128587" cy="120650"/>
              </a:xfrm>
              <a:custGeom>
                <a:avLst/>
                <a:gdLst>
                  <a:gd name="T0" fmla="*/ 18 w 34"/>
                  <a:gd name="T1" fmla="*/ 32 h 32"/>
                  <a:gd name="T2" fmla="*/ 34 w 34"/>
                  <a:gd name="T3" fmla="*/ 32 h 32"/>
                  <a:gd name="T4" fmla="*/ 10 w 34"/>
                  <a:gd name="T5" fmla="*/ 0 h 32"/>
                  <a:gd name="T6" fmla="*/ 0 w 34"/>
                  <a:gd name="T7" fmla="*/ 8 h 32"/>
                  <a:gd name="T8" fmla="*/ 18 w 34"/>
                  <a:gd name="T9" fmla="*/ 32 h 32"/>
                </a:gdLst>
                <a:ahLst/>
                <a:cxnLst>
                  <a:cxn ang="0">
                    <a:pos x="T0" y="T1"/>
                  </a:cxn>
                  <a:cxn ang="0">
                    <a:pos x="T2" y="T3"/>
                  </a:cxn>
                  <a:cxn ang="0">
                    <a:pos x="T4" y="T5"/>
                  </a:cxn>
                  <a:cxn ang="0">
                    <a:pos x="T6" y="T7"/>
                  </a:cxn>
                  <a:cxn ang="0">
                    <a:pos x="T8" y="T9"/>
                  </a:cxn>
                </a:cxnLst>
                <a:rect l="0" t="0" r="r" b="b"/>
                <a:pathLst>
                  <a:path w="34" h="32">
                    <a:moveTo>
                      <a:pt x="18" y="32"/>
                    </a:moveTo>
                    <a:cubicBezTo>
                      <a:pt x="34" y="32"/>
                      <a:pt x="34" y="32"/>
                      <a:pt x="34" y="32"/>
                    </a:cubicBezTo>
                    <a:cubicBezTo>
                      <a:pt x="10" y="0"/>
                      <a:pt x="10" y="0"/>
                      <a:pt x="10" y="0"/>
                    </a:cubicBezTo>
                    <a:cubicBezTo>
                      <a:pt x="8" y="4"/>
                      <a:pt x="4" y="7"/>
                      <a:pt x="0" y="8"/>
                    </a:cubicBezTo>
                    <a:lnTo>
                      <a:pt x="18"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50" name="Freeform 309"/>
              <p:cNvSpPr/>
              <p:nvPr/>
            </p:nvSpPr>
            <p:spPr bwMode="auto">
              <a:xfrm>
                <a:off x="-1665288" y="8578850"/>
                <a:ext cx="68262" cy="68263"/>
              </a:xfrm>
              <a:custGeom>
                <a:avLst/>
                <a:gdLst>
                  <a:gd name="T0" fmla="*/ 11 w 18"/>
                  <a:gd name="T1" fmla="*/ 0 h 18"/>
                  <a:gd name="T2" fmla="*/ 9 w 18"/>
                  <a:gd name="T3" fmla="*/ 0 h 18"/>
                  <a:gd name="T4" fmla="*/ 0 w 18"/>
                  <a:gd name="T5" fmla="*/ 7 h 18"/>
                  <a:gd name="T6" fmla="*/ 0 w 18"/>
                  <a:gd name="T7" fmla="*/ 9 h 18"/>
                  <a:gd name="T8" fmla="*/ 0 w 18"/>
                  <a:gd name="T9" fmla="*/ 9 h 18"/>
                  <a:gd name="T10" fmla="*/ 7 w 18"/>
                  <a:gd name="T11" fmla="*/ 18 h 18"/>
                  <a:gd name="T12" fmla="*/ 8 w 18"/>
                  <a:gd name="T13" fmla="*/ 18 h 18"/>
                  <a:gd name="T14" fmla="*/ 9 w 18"/>
                  <a:gd name="T15" fmla="*/ 18 h 18"/>
                  <a:gd name="T16" fmla="*/ 17 w 18"/>
                  <a:gd name="T17" fmla="*/ 11 h 18"/>
                  <a:gd name="T18" fmla="*/ 18 w 18"/>
                  <a:gd name="T19" fmla="*/ 10 h 18"/>
                  <a:gd name="T20" fmla="*/ 11 w 18"/>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1" y="0"/>
                    </a:moveTo>
                    <a:cubicBezTo>
                      <a:pt x="10" y="0"/>
                      <a:pt x="10" y="0"/>
                      <a:pt x="9" y="0"/>
                    </a:cubicBezTo>
                    <a:cubicBezTo>
                      <a:pt x="5" y="0"/>
                      <a:pt x="1" y="3"/>
                      <a:pt x="0" y="7"/>
                    </a:cubicBezTo>
                    <a:cubicBezTo>
                      <a:pt x="0" y="8"/>
                      <a:pt x="0" y="8"/>
                      <a:pt x="0" y="9"/>
                    </a:cubicBezTo>
                    <a:cubicBezTo>
                      <a:pt x="0" y="9"/>
                      <a:pt x="0" y="9"/>
                      <a:pt x="0" y="9"/>
                    </a:cubicBezTo>
                    <a:cubicBezTo>
                      <a:pt x="0" y="13"/>
                      <a:pt x="3" y="17"/>
                      <a:pt x="7" y="18"/>
                    </a:cubicBezTo>
                    <a:cubicBezTo>
                      <a:pt x="7" y="18"/>
                      <a:pt x="8" y="18"/>
                      <a:pt x="8" y="18"/>
                    </a:cubicBezTo>
                    <a:cubicBezTo>
                      <a:pt x="8" y="18"/>
                      <a:pt x="9" y="18"/>
                      <a:pt x="9" y="18"/>
                    </a:cubicBezTo>
                    <a:cubicBezTo>
                      <a:pt x="13" y="18"/>
                      <a:pt x="17" y="15"/>
                      <a:pt x="17" y="11"/>
                    </a:cubicBezTo>
                    <a:cubicBezTo>
                      <a:pt x="18" y="11"/>
                      <a:pt x="18" y="11"/>
                      <a:pt x="18" y="10"/>
                    </a:cubicBezTo>
                    <a:cubicBezTo>
                      <a:pt x="18" y="6"/>
                      <a:pt x="15" y="1"/>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51" name="Freeform 310"/>
              <p:cNvSpPr/>
              <p:nvPr/>
            </p:nvSpPr>
            <p:spPr bwMode="auto">
              <a:xfrm>
                <a:off x="-1905000" y="8767763"/>
                <a:ext cx="465137" cy="231775"/>
              </a:xfrm>
              <a:custGeom>
                <a:avLst/>
                <a:gdLst>
                  <a:gd name="T0" fmla="*/ 0 w 293"/>
                  <a:gd name="T1" fmla="*/ 0 h 146"/>
                  <a:gd name="T2" fmla="*/ 38 w 293"/>
                  <a:gd name="T3" fmla="*/ 146 h 146"/>
                  <a:gd name="T4" fmla="*/ 255 w 293"/>
                  <a:gd name="T5" fmla="*/ 146 h 146"/>
                  <a:gd name="T6" fmla="*/ 293 w 293"/>
                  <a:gd name="T7" fmla="*/ 0 h 146"/>
                  <a:gd name="T8" fmla="*/ 262 w 293"/>
                  <a:gd name="T9" fmla="*/ 0 h 146"/>
                  <a:gd name="T10" fmla="*/ 227 w 293"/>
                  <a:gd name="T11" fmla="*/ 0 h 146"/>
                  <a:gd name="T12" fmla="*/ 66 w 293"/>
                  <a:gd name="T13" fmla="*/ 0 h 146"/>
                  <a:gd name="T14" fmla="*/ 31 w 293"/>
                  <a:gd name="T15" fmla="*/ 0 h 146"/>
                  <a:gd name="T16" fmla="*/ 0 w 293"/>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46">
                    <a:moveTo>
                      <a:pt x="0" y="0"/>
                    </a:moveTo>
                    <a:lnTo>
                      <a:pt x="38" y="146"/>
                    </a:lnTo>
                    <a:lnTo>
                      <a:pt x="255" y="146"/>
                    </a:lnTo>
                    <a:lnTo>
                      <a:pt x="293" y="0"/>
                    </a:lnTo>
                    <a:lnTo>
                      <a:pt x="262" y="0"/>
                    </a:lnTo>
                    <a:lnTo>
                      <a:pt x="227" y="0"/>
                    </a:lnTo>
                    <a:lnTo>
                      <a:pt x="66" y="0"/>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52" name="Oval 311"/>
              <p:cNvSpPr>
                <a:spLocks noChangeArrowheads="1"/>
              </p:cNvSpPr>
              <p:nvPr/>
            </p:nvSpPr>
            <p:spPr bwMode="auto">
              <a:xfrm>
                <a:off x="-6296025" y="3848100"/>
                <a:ext cx="123825" cy="1238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53" name="Freeform 312"/>
              <p:cNvSpPr>
                <a:spLocks noEditPoints="1"/>
              </p:cNvSpPr>
              <p:nvPr/>
            </p:nvSpPr>
            <p:spPr bwMode="auto">
              <a:xfrm>
                <a:off x="-6772275" y="4213225"/>
                <a:ext cx="269875" cy="269875"/>
              </a:xfrm>
              <a:custGeom>
                <a:avLst/>
                <a:gdLst>
                  <a:gd name="T0" fmla="*/ 36 w 72"/>
                  <a:gd name="T1" fmla="*/ 72 h 72"/>
                  <a:gd name="T2" fmla="*/ 72 w 72"/>
                  <a:gd name="T3" fmla="*/ 36 h 72"/>
                  <a:gd name="T4" fmla="*/ 36 w 72"/>
                  <a:gd name="T5" fmla="*/ 0 h 72"/>
                  <a:gd name="T6" fmla="*/ 36 w 72"/>
                  <a:gd name="T7" fmla="*/ 16 h 72"/>
                  <a:gd name="T8" fmla="*/ 56 w 72"/>
                  <a:gd name="T9" fmla="*/ 36 h 72"/>
                  <a:gd name="T10" fmla="*/ 36 w 72"/>
                  <a:gd name="T11" fmla="*/ 55 h 72"/>
                  <a:gd name="T12" fmla="*/ 36 w 72"/>
                  <a:gd name="T13" fmla="*/ 72 h 72"/>
                  <a:gd name="T14" fmla="*/ 36 w 72"/>
                  <a:gd name="T15" fmla="*/ 0 h 72"/>
                  <a:gd name="T16" fmla="*/ 0 w 72"/>
                  <a:gd name="T17" fmla="*/ 36 h 72"/>
                  <a:gd name="T18" fmla="*/ 36 w 72"/>
                  <a:gd name="T19" fmla="*/ 72 h 72"/>
                  <a:gd name="T20" fmla="*/ 36 w 72"/>
                  <a:gd name="T21" fmla="*/ 72 h 72"/>
                  <a:gd name="T22" fmla="*/ 36 w 72"/>
                  <a:gd name="T23" fmla="*/ 55 h 72"/>
                  <a:gd name="T24" fmla="*/ 36 w 72"/>
                  <a:gd name="T25" fmla="*/ 55 h 72"/>
                  <a:gd name="T26" fmla="*/ 36 w 72"/>
                  <a:gd name="T27" fmla="*/ 55 h 72"/>
                  <a:gd name="T28" fmla="*/ 17 w 72"/>
                  <a:gd name="T29" fmla="*/ 36 h 72"/>
                  <a:gd name="T30" fmla="*/ 36 w 72"/>
                  <a:gd name="T31" fmla="*/ 16 h 72"/>
                  <a:gd name="T32" fmla="*/ 36 w 72"/>
                  <a:gd name="T33" fmla="*/ 16 h 72"/>
                  <a:gd name="T34" fmla="*/ 36 w 72"/>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2">
                    <a:moveTo>
                      <a:pt x="36" y="72"/>
                    </a:moveTo>
                    <a:cubicBezTo>
                      <a:pt x="56" y="72"/>
                      <a:pt x="72" y="56"/>
                      <a:pt x="72" y="36"/>
                    </a:cubicBezTo>
                    <a:cubicBezTo>
                      <a:pt x="72" y="16"/>
                      <a:pt x="56" y="0"/>
                      <a:pt x="36" y="0"/>
                    </a:cubicBezTo>
                    <a:cubicBezTo>
                      <a:pt x="36" y="16"/>
                      <a:pt x="36" y="16"/>
                      <a:pt x="36" y="16"/>
                    </a:cubicBezTo>
                    <a:cubicBezTo>
                      <a:pt x="47" y="16"/>
                      <a:pt x="56" y="25"/>
                      <a:pt x="56" y="36"/>
                    </a:cubicBezTo>
                    <a:cubicBezTo>
                      <a:pt x="56" y="46"/>
                      <a:pt x="47" y="55"/>
                      <a:pt x="36" y="55"/>
                    </a:cubicBezTo>
                    <a:lnTo>
                      <a:pt x="36" y="72"/>
                    </a:lnTo>
                    <a:close/>
                    <a:moveTo>
                      <a:pt x="36" y="0"/>
                    </a:moveTo>
                    <a:cubicBezTo>
                      <a:pt x="16" y="0"/>
                      <a:pt x="0" y="16"/>
                      <a:pt x="0" y="36"/>
                    </a:cubicBezTo>
                    <a:cubicBezTo>
                      <a:pt x="0" y="56"/>
                      <a:pt x="16" y="72"/>
                      <a:pt x="36" y="72"/>
                    </a:cubicBezTo>
                    <a:cubicBezTo>
                      <a:pt x="36" y="72"/>
                      <a:pt x="36" y="72"/>
                      <a:pt x="36" y="72"/>
                    </a:cubicBezTo>
                    <a:cubicBezTo>
                      <a:pt x="36" y="55"/>
                      <a:pt x="36" y="55"/>
                      <a:pt x="36" y="55"/>
                    </a:cubicBezTo>
                    <a:cubicBezTo>
                      <a:pt x="36" y="55"/>
                      <a:pt x="36" y="55"/>
                      <a:pt x="36" y="55"/>
                    </a:cubicBezTo>
                    <a:cubicBezTo>
                      <a:pt x="36" y="55"/>
                      <a:pt x="36" y="55"/>
                      <a:pt x="36" y="55"/>
                    </a:cubicBezTo>
                    <a:cubicBezTo>
                      <a:pt x="25" y="55"/>
                      <a:pt x="17" y="46"/>
                      <a:pt x="17" y="36"/>
                    </a:cubicBezTo>
                    <a:cubicBezTo>
                      <a:pt x="17" y="25"/>
                      <a:pt x="25" y="16"/>
                      <a:pt x="36" y="16"/>
                    </a:cubicBezTo>
                    <a:cubicBezTo>
                      <a:pt x="36" y="16"/>
                      <a:pt x="36" y="16"/>
                      <a:pt x="36" y="16"/>
                    </a:cubicBezTo>
                    <a:cubicBezTo>
                      <a:pt x="36" y="0"/>
                      <a:pt x="36"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54" name="Freeform 313"/>
              <p:cNvSpPr/>
              <p:nvPr/>
            </p:nvSpPr>
            <p:spPr bwMode="auto">
              <a:xfrm>
                <a:off x="-6794500" y="4148137"/>
                <a:ext cx="319087" cy="117475"/>
              </a:xfrm>
              <a:custGeom>
                <a:avLst/>
                <a:gdLst>
                  <a:gd name="T0" fmla="*/ 6 w 85"/>
                  <a:gd name="T1" fmla="*/ 30 h 31"/>
                  <a:gd name="T2" fmla="*/ 11 w 85"/>
                  <a:gd name="T3" fmla="*/ 28 h 31"/>
                  <a:gd name="T4" fmla="*/ 42 w 85"/>
                  <a:gd name="T5" fmla="*/ 11 h 31"/>
                  <a:gd name="T6" fmla="*/ 74 w 85"/>
                  <a:gd name="T7" fmla="*/ 28 h 31"/>
                  <a:gd name="T8" fmla="*/ 82 w 85"/>
                  <a:gd name="T9" fmla="*/ 29 h 31"/>
                  <a:gd name="T10" fmla="*/ 83 w 85"/>
                  <a:gd name="T11" fmla="*/ 22 h 31"/>
                  <a:gd name="T12" fmla="*/ 42 w 85"/>
                  <a:gd name="T13" fmla="*/ 0 h 31"/>
                  <a:gd name="T14" fmla="*/ 1 w 85"/>
                  <a:gd name="T15" fmla="*/ 22 h 31"/>
                  <a:gd name="T16" fmla="*/ 3 w 85"/>
                  <a:gd name="T17" fmla="*/ 29 h 31"/>
                  <a:gd name="T18" fmla="*/ 6 w 85"/>
                  <a:gd name="T1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6" y="30"/>
                    </a:moveTo>
                    <a:cubicBezTo>
                      <a:pt x="8" y="30"/>
                      <a:pt x="9" y="30"/>
                      <a:pt x="11" y="28"/>
                    </a:cubicBezTo>
                    <a:cubicBezTo>
                      <a:pt x="18" y="17"/>
                      <a:pt x="29" y="11"/>
                      <a:pt x="42" y="11"/>
                    </a:cubicBezTo>
                    <a:cubicBezTo>
                      <a:pt x="55" y="11"/>
                      <a:pt x="67" y="17"/>
                      <a:pt x="74" y="28"/>
                    </a:cubicBezTo>
                    <a:cubicBezTo>
                      <a:pt x="76" y="30"/>
                      <a:pt x="79" y="31"/>
                      <a:pt x="82" y="29"/>
                    </a:cubicBezTo>
                    <a:cubicBezTo>
                      <a:pt x="84" y="28"/>
                      <a:pt x="85" y="24"/>
                      <a:pt x="83" y="22"/>
                    </a:cubicBezTo>
                    <a:cubicBezTo>
                      <a:pt x="74" y="8"/>
                      <a:pt x="59" y="0"/>
                      <a:pt x="42" y="0"/>
                    </a:cubicBezTo>
                    <a:cubicBezTo>
                      <a:pt x="26" y="0"/>
                      <a:pt x="11" y="8"/>
                      <a:pt x="1" y="22"/>
                    </a:cubicBezTo>
                    <a:cubicBezTo>
                      <a:pt x="0" y="24"/>
                      <a:pt x="0" y="28"/>
                      <a:pt x="3" y="29"/>
                    </a:cubicBezTo>
                    <a:cubicBezTo>
                      <a:pt x="4" y="30"/>
                      <a:pt x="5" y="30"/>
                      <a:pt x="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55" name="Freeform 314"/>
              <p:cNvSpPr>
                <a:spLocks noEditPoints="1"/>
              </p:cNvSpPr>
              <p:nvPr/>
            </p:nvSpPr>
            <p:spPr bwMode="auto">
              <a:xfrm>
                <a:off x="-6284913" y="4213225"/>
                <a:ext cx="271462" cy="269875"/>
              </a:xfrm>
              <a:custGeom>
                <a:avLst/>
                <a:gdLst>
                  <a:gd name="T0" fmla="*/ 36 w 72"/>
                  <a:gd name="T1" fmla="*/ 0 h 72"/>
                  <a:gd name="T2" fmla="*/ 36 w 72"/>
                  <a:gd name="T3" fmla="*/ 0 h 72"/>
                  <a:gd name="T4" fmla="*/ 36 w 72"/>
                  <a:gd name="T5" fmla="*/ 16 h 72"/>
                  <a:gd name="T6" fmla="*/ 36 w 72"/>
                  <a:gd name="T7" fmla="*/ 16 h 72"/>
                  <a:gd name="T8" fmla="*/ 55 w 72"/>
                  <a:gd name="T9" fmla="*/ 36 h 72"/>
                  <a:gd name="T10" fmla="*/ 36 w 72"/>
                  <a:gd name="T11" fmla="*/ 55 h 72"/>
                  <a:gd name="T12" fmla="*/ 36 w 72"/>
                  <a:gd name="T13" fmla="*/ 55 h 72"/>
                  <a:gd name="T14" fmla="*/ 36 w 72"/>
                  <a:gd name="T15" fmla="*/ 55 h 72"/>
                  <a:gd name="T16" fmla="*/ 36 w 72"/>
                  <a:gd name="T17" fmla="*/ 72 h 72"/>
                  <a:gd name="T18" fmla="*/ 36 w 72"/>
                  <a:gd name="T19" fmla="*/ 72 h 72"/>
                  <a:gd name="T20" fmla="*/ 72 w 72"/>
                  <a:gd name="T21" fmla="*/ 36 h 72"/>
                  <a:gd name="T22" fmla="*/ 36 w 72"/>
                  <a:gd name="T23" fmla="*/ 0 h 72"/>
                  <a:gd name="T24" fmla="*/ 36 w 72"/>
                  <a:gd name="T25" fmla="*/ 0 h 72"/>
                  <a:gd name="T26" fmla="*/ 0 w 72"/>
                  <a:gd name="T27" fmla="*/ 36 h 72"/>
                  <a:gd name="T28" fmla="*/ 36 w 72"/>
                  <a:gd name="T29" fmla="*/ 72 h 72"/>
                  <a:gd name="T30" fmla="*/ 36 w 72"/>
                  <a:gd name="T31" fmla="*/ 55 h 72"/>
                  <a:gd name="T32" fmla="*/ 16 w 72"/>
                  <a:gd name="T33" fmla="*/ 36 h 72"/>
                  <a:gd name="T34" fmla="*/ 36 w 72"/>
                  <a:gd name="T35" fmla="*/ 16 h 72"/>
                  <a:gd name="T36" fmla="*/ 36 w 72"/>
                  <a:gd name="T3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2">
                    <a:moveTo>
                      <a:pt x="36" y="0"/>
                    </a:moveTo>
                    <a:cubicBezTo>
                      <a:pt x="36" y="0"/>
                      <a:pt x="36" y="0"/>
                      <a:pt x="36" y="0"/>
                    </a:cubicBezTo>
                    <a:cubicBezTo>
                      <a:pt x="36" y="16"/>
                      <a:pt x="36" y="16"/>
                      <a:pt x="36" y="16"/>
                    </a:cubicBezTo>
                    <a:cubicBezTo>
                      <a:pt x="36" y="16"/>
                      <a:pt x="36" y="16"/>
                      <a:pt x="36" y="16"/>
                    </a:cubicBezTo>
                    <a:cubicBezTo>
                      <a:pt x="46" y="16"/>
                      <a:pt x="55" y="25"/>
                      <a:pt x="55" y="36"/>
                    </a:cubicBezTo>
                    <a:cubicBezTo>
                      <a:pt x="55" y="46"/>
                      <a:pt x="46" y="55"/>
                      <a:pt x="36" y="55"/>
                    </a:cubicBezTo>
                    <a:cubicBezTo>
                      <a:pt x="36" y="55"/>
                      <a:pt x="36" y="55"/>
                      <a:pt x="36" y="55"/>
                    </a:cubicBezTo>
                    <a:cubicBezTo>
                      <a:pt x="36" y="55"/>
                      <a:pt x="36" y="55"/>
                      <a:pt x="36" y="55"/>
                    </a:cubicBezTo>
                    <a:cubicBezTo>
                      <a:pt x="36" y="72"/>
                      <a:pt x="36" y="72"/>
                      <a:pt x="36" y="72"/>
                    </a:cubicBezTo>
                    <a:cubicBezTo>
                      <a:pt x="36" y="72"/>
                      <a:pt x="36" y="72"/>
                      <a:pt x="36" y="72"/>
                    </a:cubicBezTo>
                    <a:cubicBezTo>
                      <a:pt x="56" y="72"/>
                      <a:pt x="72" y="56"/>
                      <a:pt x="72" y="36"/>
                    </a:cubicBezTo>
                    <a:cubicBezTo>
                      <a:pt x="72" y="16"/>
                      <a:pt x="56" y="0"/>
                      <a:pt x="36" y="0"/>
                    </a:cubicBezTo>
                    <a:close/>
                    <a:moveTo>
                      <a:pt x="36" y="0"/>
                    </a:moveTo>
                    <a:cubicBezTo>
                      <a:pt x="16" y="0"/>
                      <a:pt x="0" y="16"/>
                      <a:pt x="0" y="36"/>
                    </a:cubicBezTo>
                    <a:cubicBezTo>
                      <a:pt x="0" y="56"/>
                      <a:pt x="16" y="72"/>
                      <a:pt x="36" y="72"/>
                    </a:cubicBezTo>
                    <a:cubicBezTo>
                      <a:pt x="36" y="55"/>
                      <a:pt x="36" y="55"/>
                      <a:pt x="36" y="55"/>
                    </a:cubicBezTo>
                    <a:cubicBezTo>
                      <a:pt x="25" y="55"/>
                      <a:pt x="16" y="46"/>
                      <a:pt x="16" y="36"/>
                    </a:cubicBezTo>
                    <a:cubicBezTo>
                      <a:pt x="16" y="25"/>
                      <a:pt x="25" y="16"/>
                      <a:pt x="36" y="16"/>
                    </a:cubicBez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56" name="Freeform 315"/>
              <p:cNvSpPr/>
              <p:nvPr/>
            </p:nvSpPr>
            <p:spPr bwMode="auto">
              <a:xfrm>
                <a:off x="-6310313" y="4148137"/>
                <a:ext cx="319087" cy="117475"/>
              </a:xfrm>
              <a:custGeom>
                <a:avLst/>
                <a:gdLst>
                  <a:gd name="T0" fmla="*/ 43 w 85"/>
                  <a:gd name="T1" fmla="*/ 0 h 31"/>
                  <a:gd name="T2" fmla="*/ 2 w 85"/>
                  <a:gd name="T3" fmla="*/ 22 h 31"/>
                  <a:gd name="T4" fmla="*/ 3 w 85"/>
                  <a:gd name="T5" fmla="*/ 29 h 31"/>
                  <a:gd name="T6" fmla="*/ 6 w 85"/>
                  <a:gd name="T7" fmla="*/ 30 h 31"/>
                  <a:gd name="T8" fmla="*/ 11 w 85"/>
                  <a:gd name="T9" fmla="*/ 28 h 31"/>
                  <a:gd name="T10" fmla="*/ 43 w 85"/>
                  <a:gd name="T11" fmla="*/ 11 h 31"/>
                  <a:gd name="T12" fmla="*/ 74 w 85"/>
                  <a:gd name="T13" fmla="*/ 28 h 31"/>
                  <a:gd name="T14" fmla="*/ 82 w 85"/>
                  <a:gd name="T15" fmla="*/ 29 h 31"/>
                  <a:gd name="T16" fmla="*/ 84 w 85"/>
                  <a:gd name="T17" fmla="*/ 22 h 31"/>
                  <a:gd name="T18" fmla="*/ 43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43" y="0"/>
                    </a:moveTo>
                    <a:cubicBezTo>
                      <a:pt x="26" y="0"/>
                      <a:pt x="11" y="8"/>
                      <a:pt x="2" y="22"/>
                    </a:cubicBezTo>
                    <a:cubicBezTo>
                      <a:pt x="0" y="24"/>
                      <a:pt x="1" y="28"/>
                      <a:pt x="3" y="29"/>
                    </a:cubicBezTo>
                    <a:cubicBezTo>
                      <a:pt x="4" y="30"/>
                      <a:pt x="5" y="30"/>
                      <a:pt x="6" y="30"/>
                    </a:cubicBezTo>
                    <a:cubicBezTo>
                      <a:pt x="8" y="30"/>
                      <a:pt x="10" y="30"/>
                      <a:pt x="11" y="28"/>
                    </a:cubicBezTo>
                    <a:cubicBezTo>
                      <a:pt x="18" y="17"/>
                      <a:pt x="30" y="11"/>
                      <a:pt x="43" y="11"/>
                    </a:cubicBezTo>
                    <a:cubicBezTo>
                      <a:pt x="55" y="11"/>
                      <a:pt x="67" y="17"/>
                      <a:pt x="74" y="28"/>
                    </a:cubicBezTo>
                    <a:cubicBezTo>
                      <a:pt x="76" y="30"/>
                      <a:pt x="80" y="31"/>
                      <a:pt x="82" y="29"/>
                    </a:cubicBezTo>
                    <a:cubicBezTo>
                      <a:pt x="85" y="28"/>
                      <a:pt x="85" y="24"/>
                      <a:pt x="84" y="22"/>
                    </a:cubicBezTo>
                    <a:cubicBezTo>
                      <a:pt x="74" y="8"/>
                      <a:pt x="59" y="0"/>
                      <a:pt x="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57" name="Freeform 316"/>
              <p:cNvSpPr/>
              <p:nvPr/>
            </p:nvSpPr>
            <p:spPr bwMode="auto">
              <a:xfrm>
                <a:off x="-6546850" y="3919537"/>
                <a:ext cx="473075" cy="552450"/>
              </a:xfrm>
              <a:custGeom>
                <a:avLst/>
                <a:gdLst>
                  <a:gd name="T0" fmla="*/ 84 w 126"/>
                  <a:gd name="T1" fmla="*/ 54 h 147"/>
                  <a:gd name="T2" fmla="*/ 88 w 126"/>
                  <a:gd name="T3" fmla="*/ 54 h 147"/>
                  <a:gd name="T4" fmla="*/ 120 w 126"/>
                  <a:gd name="T5" fmla="*/ 40 h 147"/>
                  <a:gd name="T6" fmla="*/ 124 w 126"/>
                  <a:gd name="T7" fmla="*/ 30 h 147"/>
                  <a:gd name="T8" fmla="*/ 113 w 126"/>
                  <a:gd name="T9" fmla="*/ 26 h 147"/>
                  <a:gd name="T10" fmla="*/ 92 w 126"/>
                  <a:gd name="T11" fmla="*/ 36 h 147"/>
                  <a:gd name="T12" fmla="*/ 89 w 126"/>
                  <a:gd name="T13" fmla="*/ 36 h 147"/>
                  <a:gd name="T14" fmla="*/ 53 w 126"/>
                  <a:gd name="T15" fmla="*/ 1 h 147"/>
                  <a:gd name="T16" fmla="*/ 50 w 126"/>
                  <a:gd name="T17" fmla="*/ 1 h 147"/>
                  <a:gd name="T18" fmla="*/ 1 w 126"/>
                  <a:gd name="T19" fmla="*/ 50 h 147"/>
                  <a:gd name="T20" fmla="*/ 1 w 126"/>
                  <a:gd name="T21" fmla="*/ 53 h 147"/>
                  <a:gd name="T22" fmla="*/ 34 w 126"/>
                  <a:gd name="T23" fmla="*/ 82 h 147"/>
                  <a:gd name="T24" fmla="*/ 35 w 126"/>
                  <a:gd name="T25" fmla="*/ 86 h 147"/>
                  <a:gd name="T26" fmla="*/ 18 w 126"/>
                  <a:gd name="T27" fmla="*/ 123 h 147"/>
                  <a:gd name="T28" fmla="*/ 19 w 126"/>
                  <a:gd name="T29" fmla="*/ 127 h 147"/>
                  <a:gd name="T30" fmla="*/ 30 w 126"/>
                  <a:gd name="T31" fmla="*/ 143 h 147"/>
                  <a:gd name="T32" fmla="*/ 38 w 126"/>
                  <a:gd name="T33" fmla="*/ 147 h 147"/>
                  <a:gd name="T34" fmla="*/ 45 w 126"/>
                  <a:gd name="T35" fmla="*/ 145 h 147"/>
                  <a:gd name="T36" fmla="*/ 47 w 126"/>
                  <a:gd name="T37" fmla="*/ 130 h 147"/>
                  <a:gd name="T38" fmla="*/ 43 w 126"/>
                  <a:gd name="T39" fmla="*/ 125 h 147"/>
                  <a:gd name="T40" fmla="*/ 42 w 126"/>
                  <a:gd name="T41" fmla="*/ 120 h 147"/>
                  <a:gd name="T42" fmla="*/ 59 w 126"/>
                  <a:gd name="T43" fmla="*/ 81 h 147"/>
                  <a:gd name="T44" fmla="*/ 59 w 126"/>
                  <a:gd name="T45" fmla="*/ 77 h 147"/>
                  <a:gd name="T46" fmla="*/ 40 w 126"/>
                  <a:gd name="T47" fmla="*/ 59 h 147"/>
                  <a:gd name="T48" fmla="*/ 40 w 126"/>
                  <a:gd name="T49" fmla="*/ 55 h 147"/>
                  <a:gd name="T50" fmla="*/ 61 w 126"/>
                  <a:gd name="T51" fmla="*/ 35 h 147"/>
                  <a:gd name="T52" fmla="*/ 65 w 126"/>
                  <a:gd name="T53" fmla="*/ 35 h 147"/>
                  <a:gd name="T54" fmla="*/ 84 w 126"/>
                  <a:gd name="T55" fmla="*/ 5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 h="147">
                    <a:moveTo>
                      <a:pt x="84" y="54"/>
                    </a:moveTo>
                    <a:cubicBezTo>
                      <a:pt x="85" y="55"/>
                      <a:pt x="87" y="55"/>
                      <a:pt x="88" y="54"/>
                    </a:cubicBezTo>
                    <a:cubicBezTo>
                      <a:pt x="120" y="40"/>
                      <a:pt x="120" y="40"/>
                      <a:pt x="120" y="40"/>
                    </a:cubicBezTo>
                    <a:cubicBezTo>
                      <a:pt x="124" y="38"/>
                      <a:pt x="126" y="34"/>
                      <a:pt x="124" y="30"/>
                    </a:cubicBezTo>
                    <a:cubicBezTo>
                      <a:pt x="122" y="26"/>
                      <a:pt x="117" y="24"/>
                      <a:pt x="113" y="26"/>
                    </a:cubicBezTo>
                    <a:cubicBezTo>
                      <a:pt x="92" y="36"/>
                      <a:pt x="92" y="36"/>
                      <a:pt x="92" y="36"/>
                    </a:cubicBezTo>
                    <a:cubicBezTo>
                      <a:pt x="91" y="37"/>
                      <a:pt x="89" y="37"/>
                      <a:pt x="89" y="36"/>
                    </a:cubicBezTo>
                    <a:cubicBezTo>
                      <a:pt x="53" y="1"/>
                      <a:pt x="53" y="1"/>
                      <a:pt x="53" y="1"/>
                    </a:cubicBezTo>
                    <a:cubicBezTo>
                      <a:pt x="52" y="0"/>
                      <a:pt x="51" y="0"/>
                      <a:pt x="50" y="1"/>
                    </a:cubicBezTo>
                    <a:cubicBezTo>
                      <a:pt x="1" y="50"/>
                      <a:pt x="1" y="50"/>
                      <a:pt x="1" y="50"/>
                    </a:cubicBezTo>
                    <a:cubicBezTo>
                      <a:pt x="0" y="51"/>
                      <a:pt x="0" y="52"/>
                      <a:pt x="1" y="53"/>
                    </a:cubicBezTo>
                    <a:cubicBezTo>
                      <a:pt x="7" y="59"/>
                      <a:pt x="27" y="76"/>
                      <a:pt x="34" y="82"/>
                    </a:cubicBezTo>
                    <a:cubicBezTo>
                      <a:pt x="35" y="83"/>
                      <a:pt x="36" y="85"/>
                      <a:pt x="35" y="86"/>
                    </a:cubicBezTo>
                    <a:cubicBezTo>
                      <a:pt x="18" y="123"/>
                      <a:pt x="18" y="123"/>
                      <a:pt x="18" y="123"/>
                    </a:cubicBezTo>
                    <a:cubicBezTo>
                      <a:pt x="18" y="124"/>
                      <a:pt x="18" y="126"/>
                      <a:pt x="19" y="127"/>
                    </a:cubicBezTo>
                    <a:cubicBezTo>
                      <a:pt x="30" y="143"/>
                      <a:pt x="30" y="143"/>
                      <a:pt x="30" y="143"/>
                    </a:cubicBezTo>
                    <a:cubicBezTo>
                      <a:pt x="32" y="145"/>
                      <a:pt x="35" y="147"/>
                      <a:pt x="38" y="147"/>
                    </a:cubicBezTo>
                    <a:cubicBezTo>
                      <a:pt x="40" y="147"/>
                      <a:pt x="42" y="146"/>
                      <a:pt x="45" y="145"/>
                    </a:cubicBezTo>
                    <a:cubicBezTo>
                      <a:pt x="49" y="141"/>
                      <a:pt x="50" y="135"/>
                      <a:pt x="47" y="130"/>
                    </a:cubicBezTo>
                    <a:cubicBezTo>
                      <a:pt x="43" y="125"/>
                      <a:pt x="43" y="125"/>
                      <a:pt x="43" y="125"/>
                    </a:cubicBezTo>
                    <a:cubicBezTo>
                      <a:pt x="42" y="124"/>
                      <a:pt x="42" y="122"/>
                      <a:pt x="42" y="120"/>
                    </a:cubicBezTo>
                    <a:cubicBezTo>
                      <a:pt x="59" y="81"/>
                      <a:pt x="59" y="81"/>
                      <a:pt x="59" y="81"/>
                    </a:cubicBezTo>
                    <a:cubicBezTo>
                      <a:pt x="60" y="79"/>
                      <a:pt x="60" y="78"/>
                      <a:pt x="59" y="77"/>
                    </a:cubicBezTo>
                    <a:cubicBezTo>
                      <a:pt x="55" y="73"/>
                      <a:pt x="45" y="63"/>
                      <a:pt x="40" y="59"/>
                    </a:cubicBezTo>
                    <a:cubicBezTo>
                      <a:pt x="39" y="58"/>
                      <a:pt x="39" y="56"/>
                      <a:pt x="40" y="55"/>
                    </a:cubicBezTo>
                    <a:cubicBezTo>
                      <a:pt x="61" y="35"/>
                      <a:pt x="61" y="35"/>
                      <a:pt x="61" y="35"/>
                    </a:cubicBezTo>
                    <a:cubicBezTo>
                      <a:pt x="62" y="34"/>
                      <a:pt x="64" y="34"/>
                      <a:pt x="65" y="35"/>
                    </a:cubicBezTo>
                    <a:lnTo>
                      <a:pt x="84"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58" name="Freeform 317"/>
              <p:cNvSpPr/>
              <p:nvPr/>
            </p:nvSpPr>
            <p:spPr bwMode="auto">
              <a:xfrm>
                <a:off x="-2870200" y="4178300"/>
                <a:ext cx="374650" cy="233363"/>
              </a:xfrm>
              <a:custGeom>
                <a:avLst/>
                <a:gdLst>
                  <a:gd name="T0" fmla="*/ 100 w 100"/>
                  <a:gd name="T1" fmla="*/ 62 h 62"/>
                  <a:gd name="T2" fmla="*/ 100 w 100"/>
                  <a:gd name="T3" fmla="*/ 19 h 62"/>
                  <a:gd name="T4" fmla="*/ 81 w 100"/>
                  <a:gd name="T5" fmla="*/ 0 h 62"/>
                  <a:gd name="T6" fmla="*/ 19 w 100"/>
                  <a:gd name="T7" fmla="*/ 0 h 62"/>
                  <a:gd name="T8" fmla="*/ 0 w 100"/>
                  <a:gd name="T9" fmla="*/ 19 h 62"/>
                  <a:gd name="T10" fmla="*/ 0 w 100"/>
                  <a:gd name="T11" fmla="*/ 43 h 62"/>
                  <a:gd name="T12" fmla="*/ 15 w 100"/>
                  <a:gd name="T13" fmla="*/ 43 h 62"/>
                  <a:gd name="T14" fmla="*/ 15 w 100"/>
                  <a:gd name="T15" fmla="*/ 19 h 62"/>
                  <a:gd name="T16" fmla="*/ 19 w 100"/>
                  <a:gd name="T17" fmla="*/ 15 h 62"/>
                  <a:gd name="T18" fmla="*/ 81 w 100"/>
                  <a:gd name="T19" fmla="*/ 15 h 62"/>
                  <a:gd name="T20" fmla="*/ 85 w 100"/>
                  <a:gd name="T21" fmla="*/ 19 h 62"/>
                  <a:gd name="T22" fmla="*/ 85 w 100"/>
                  <a:gd name="T23" fmla="*/ 62 h 62"/>
                  <a:gd name="T24" fmla="*/ 100 w 100"/>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62">
                    <a:moveTo>
                      <a:pt x="100" y="62"/>
                    </a:moveTo>
                    <a:cubicBezTo>
                      <a:pt x="100" y="19"/>
                      <a:pt x="100" y="19"/>
                      <a:pt x="100" y="19"/>
                    </a:cubicBezTo>
                    <a:cubicBezTo>
                      <a:pt x="100" y="9"/>
                      <a:pt x="92" y="0"/>
                      <a:pt x="81" y="0"/>
                    </a:cubicBezTo>
                    <a:cubicBezTo>
                      <a:pt x="19" y="0"/>
                      <a:pt x="19" y="0"/>
                      <a:pt x="19" y="0"/>
                    </a:cubicBezTo>
                    <a:cubicBezTo>
                      <a:pt x="8" y="0"/>
                      <a:pt x="0" y="9"/>
                      <a:pt x="0" y="19"/>
                    </a:cubicBezTo>
                    <a:cubicBezTo>
                      <a:pt x="0" y="43"/>
                      <a:pt x="0" y="43"/>
                      <a:pt x="0" y="43"/>
                    </a:cubicBezTo>
                    <a:cubicBezTo>
                      <a:pt x="15" y="43"/>
                      <a:pt x="15" y="43"/>
                      <a:pt x="15" y="43"/>
                    </a:cubicBezTo>
                    <a:cubicBezTo>
                      <a:pt x="15" y="19"/>
                      <a:pt x="15" y="19"/>
                      <a:pt x="15" y="19"/>
                    </a:cubicBezTo>
                    <a:cubicBezTo>
                      <a:pt x="15" y="17"/>
                      <a:pt x="16" y="15"/>
                      <a:pt x="19" y="15"/>
                    </a:cubicBezTo>
                    <a:cubicBezTo>
                      <a:pt x="81" y="15"/>
                      <a:pt x="81" y="15"/>
                      <a:pt x="81" y="15"/>
                    </a:cubicBezTo>
                    <a:cubicBezTo>
                      <a:pt x="84" y="15"/>
                      <a:pt x="85" y="17"/>
                      <a:pt x="85" y="19"/>
                    </a:cubicBezTo>
                    <a:cubicBezTo>
                      <a:pt x="85" y="62"/>
                      <a:pt x="85" y="62"/>
                      <a:pt x="85" y="62"/>
                    </a:cubicBezTo>
                    <a:lnTo>
                      <a:pt x="100"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59" name="Freeform 318"/>
              <p:cNvSpPr>
                <a:spLocks noEditPoints="1"/>
              </p:cNvSpPr>
              <p:nvPr/>
            </p:nvSpPr>
            <p:spPr bwMode="auto">
              <a:xfrm>
                <a:off x="-2922588" y="4425950"/>
                <a:ext cx="476250" cy="271463"/>
              </a:xfrm>
              <a:custGeom>
                <a:avLst/>
                <a:gdLst>
                  <a:gd name="T0" fmla="*/ 99 w 127"/>
                  <a:gd name="T1" fmla="*/ 0 h 72"/>
                  <a:gd name="T2" fmla="*/ 64 w 127"/>
                  <a:gd name="T3" fmla="*/ 0 h 72"/>
                  <a:gd name="T4" fmla="*/ 64 w 127"/>
                  <a:gd name="T5" fmla="*/ 20 h 72"/>
                  <a:gd name="T6" fmla="*/ 75 w 127"/>
                  <a:gd name="T7" fmla="*/ 31 h 72"/>
                  <a:gd name="T8" fmla="*/ 68 w 127"/>
                  <a:gd name="T9" fmla="*/ 41 h 72"/>
                  <a:gd name="T10" fmla="*/ 68 w 127"/>
                  <a:gd name="T11" fmla="*/ 41 h 72"/>
                  <a:gd name="T12" fmla="*/ 68 w 127"/>
                  <a:gd name="T13" fmla="*/ 59 h 72"/>
                  <a:gd name="T14" fmla="*/ 64 w 127"/>
                  <a:gd name="T15" fmla="*/ 59 h 72"/>
                  <a:gd name="T16" fmla="*/ 64 w 127"/>
                  <a:gd name="T17" fmla="*/ 72 h 72"/>
                  <a:gd name="T18" fmla="*/ 127 w 127"/>
                  <a:gd name="T19" fmla="*/ 72 h 72"/>
                  <a:gd name="T20" fmla="*/ 127 w 127"/>
                  <a:gd name="T21" fmla="*/ 0 h 72"/>
                  <a:gd name="T22" fmla="*/ 114 w 127"/>
                  <a:gd name="T23" fmla="*/ 0 h 72"/>
                  <a:gd name="T24" fmla="*/ 99 w 127"/>
                  <a:gd name="T25" fmla="*/ 0 h 72"/>
                  <a:gd name="T26" fmla="*/ 64 w 127"/>
                  <a:gd name="T27" fmla="*/ 0 h 72"/>
                  <a:gd name="T28" fmla="*/ 0 w 127"/>
                  <a:gd name="T29" fmla="*/ 0 h 72"/>
                  <a:gd name="T30" fmla="*/ 0 w 127"/>
                  <a:gd name="T31" fmla="*/ 72 h 72"/>
                  <a:gd name="T32" fmla="*/ 64 w 127"/>
                  <a:gd name="T33" fmla="*/ 72 h 72"/>
                  <a:gd name="T34" fmla="*/ 64 w 127"/>
                  <a:gd name="T35" fmla="*/ 59 h 72"/>
                  <a:gd name="T36" fmla="*/ 59 w 127"/>
                  <a:gd name="T37" fmla="*/ 59 h 72"/>
                  <a:gd name="T38" fmla="*/ 59 w 127"/>
                  <a:gd name="T39" fmla="*/ 41 h 72"/>
                  <a:gd name="T40" fmla="*/ 52 w 127"/>
                  <a:gd name="T41" fmla="*/ 31 h 72"/>
                  <a:gd name="T42" fmla="*/ 64 w 127"/>
                  <a:gd name="T43" fmla="*/ 20 h 72"/>
                  <a:gd name="T44" fmla="*/ 64 w 127"/>
                  <a:gd name="T45" fmla="*/ 20 h 72"/>
                  <a:gd name="T46" fmla="*/ 64 w 127"/>
                  <a:gd name="T4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72">
                    <a:moveTo>
                      <a:pt x="99" y="0"/>
                    </a:moveTo>
                    <a:cubicBezTo>
                      <a:pt x="64" y="0"/>
                      <a:pt x="64" y="0"/>
                      <a:pt x="64" y="0"/>
                    </a:cubicBezTo>
                    <a:cubicBezTo>
                      <a:pt x="64" y="20"/>
                      <a:pt x="64" y="20"/>
                      <a:pt x="64" y="20"/>
                    </a:cubicBezTo>
                    <a:cubicBezTo>
                      <a:pt x="70" y="20"/>
                      <a:pt x="75" y="25"/>
                      <a:pt x="75" y="31"/>
                    </a:cubicBezTo>
                    <a:cubicBezTo>
                      <a:pt x="75" y="36"/>
                      <a:pt x="72" y="40"/>
                      <a:pt x="68" y="41"/>
                    </a:cubicBezTo>
                    <a:cubicBezTo>
                      <a:pt x="68" y="41"/>
                      <a:pt x="68" y="41"/>
                      <a:pt x="68" y="41"/>
                    </a:cubicBezTo>
                    <a:cubicBezTo>
                      <a:pt x="68" y="59"/>
                      <a:pt x="68" y="59"/>
                      <a:pt x="68" y="59"/>
                    </a:cubicBezTo>
                    <a:cubicBezTo>
                      <a:pt x="64" y="59"/>
                      <a:pt x="64" y="59"/>
                      <a:pt x="64" y="59"/>
                    </a:cubicBezTo>
                    <a:cubicBezTo>
                      <a:pt x="64" y="72"/>
                      <a:pt x="64" y="72"/>
                      <a:pt x="64" y="72"/>
                    </a:cubicBezTo>
                    <a:cubicBezTo>
                      <a:pt x="127" y="72"/>
                      <a:pt x="127" y="72"/>
                      <a:pt x="127" y="72"/>
                    </a:cubicBezTo>
                    <a:cubicBezTo>
                      <a:pt x="127" y="0"/>
                      <a:pt x="127" y="0"/>
                      <a:pt x="127" y="0"/>
                    </a:cubicBezTo>
                    <a:cubicBezTo>
                      <a:pt x="114" y="0"/>
                      <a:pt x="114" y="0"/>
                      <a:pt x="114" y="0"/>
                    </a:cubicBezTo>
                    <a:lnTo>
                      <a:pt x="99" y="0"/>
                    </a:lnTo>
                    <a:close/>
                    <a:moveTo>
                      <a:pt x="64" y="0"/>
                    </a:moveTo>
                    <a:cubicBezTo>
                      <a:pt x="0" y="0"/>
                      <a:pt x="0" y="0"/>
                      <a:pt x="0" y="0"/>
                    </a:cubicBezTo>
                    <a:cubicBezTo>
                      <a:pt x="0" y="72"/>
                      <a:pt x="0" y="72"/>
                      <a:pt x="0" y="72"/>
                    </a:cubicBezTo>
                    <a:cubicBezTo>
                      <a:pt x="64" y="72"/>
                      <a:pt x="64" y="72"/>
                      <a:pt x="64" y="72"/>
                    </a:cubicBezTo>
                    <a:cubicBezTo>
                      <a:pt x="64" y="59"/>
                      <a:pt x="64" y="59"/>
                      <a:pt x="64" y="59"/>
                    </a:cubicBezTo>
                    <a:cubicBezTo>
                      <a:pt x="59" y="59"/>
                      <a:pt x="59" y="59"/>
                      <a:pt x="59" y="59"/>
                    </a:cubicBezTo>
                    <a:cubicBezTo>
                      <a:pt x="59" y="41"/>
                      <a:pt x="59" y="41"/>
                      <a:pt x="59" y="41"/>
                    </a:cubicBezTo>
                    <a:cubicBezTo>
                      <a:pt x="55" y="40"/>
                      <a:pt x="52" y="36"/>
                      <a:pt x="52" y="31"/>
                    </a:cubicBezTo>
                    <a:cubicBezTo>
                      <a:pt x="52" y="25"/>
                      <a:pt x="57" y="20"/>
                      <a:pt x="64" y="20"/>
                    </a:cubicBezTo>
                    <a:cubicBezTo>
                      <a:pt x="64" y="20"/>
                      <a:pt x="64" y="20"/>
                      <a:pt x="64" y="20"/>
                    </a:cubicBezTo>
                    <a:lnTo>
                      <a:pt x="6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60" name="Freeform 319"/>
              <p:cNvSpPr/>
              <p:nvPr/>
            </p:nvSpPr>
            <p:spPr bwMode="auto">
              <a:xfrm>
                <a:off x="-7085012" y="3255962"/>
                <a:ext cx="687387" cy="644525"/>
              </a:xfrm>
              <a:custGeom>
                <a:avLst/>
                <a:gdLst>
                  <a:gd name="T0" fmla="*/ 26 w 183"/>
                  <a:gd name="T1" fmla="*/ 139 h 172"/>
                  <a:gd name="T2" fmla="*/ 76 w 183"/>
                  <a:gd name="T3" fmla="*/ 113 h 172"/>
                  <a:gd name="T4" fmla="*/ 85 w 183"/>
                  <a:gd name="T5" fmla="*/ 111 h 172"/>
                  <a:gd name="T6" fmla="*/ 86 w 183"/>
                  <a:gd name="T7" fmla="*/ 121 h 172"/>
                  <a:gd name="T8" fmla="*/ 85 w 183"/>
                  <a:gd name="T9" fmla="*/ 142 h 172"/>
                  <a:gd name="T10" fmla="*/ 84 w 183"/>
                  <a:gd name="T11" fmla="*/ 172 h 172"/>
                  <a:gd name="T12" fmla="*/ 99 w 183"/>
                  <a:gd name="T13" fmla="*/ 172 h 172"/>
                  <a:gd name="T14" fmla="*/ 98 w 183"/>
                  <a:gd name="T15" fmla="*/ 142 h 172"/>
                  <a:gd name="T16" fmla="*/ 97 w 183"/>
                  <a:gd name="T17" fmla="*/ 121 h 172"/>
                  <a:gd name="T18" fmla="*/ 97 w 183"/>
                  <a:gd name="T19" fmla="*/ 111 h 172"/>
                  <a:gd name="T20" fmla="*/ 106 w 183"/>
                  <a:gd name="T21" fmla="*/ 113 h 172"/>
                  <a:gd name="T22" fmla="*/ 156 w 183"/>
                  <a:gd name="T23" fmla="*/ 139 h 172"/>
                  <a:gd name="T24" fmla="*/ 176 w 183"/>
                  <a:gd name="T25" fmla="*/ 119 h 172"/>
                  <a:gd name="T26" fmla="*/ 164 w 183"/>
                  <a:gd name="T27" fmla="*/ 56 h 172"/>
                  <a:gd name="T28" fmla="*/ 102 w 183"/>
                  <a:gd name="T29" fmla="*/ 96 h 172"/>
                  <a:gd name="T30" fmla="*/ 99 w 183"/>
                  <a:gd name="T31" fmla="*/ 90 h 172"/>
                  <a:gd name="T32" fmla="*/ 110 w 183"/>
                  <a:gd name="T33" fmla="*/ 69 h 172"/>
                  <a:gd name="T34" fmla="*/ 131 w 183"/>
                  <a:gd name="T35" fmla="*/ 21 h 172"/>
                  <a:gd name="T36" fmla="*/ 91 w 183"/>
                  <a:gd name="T37" fmla="*/ 1 h 172"/>
                  <a:gd name="T38" fmla="*/ 52 w 183"/>
                  <a:gd name="T39" fmla="*/ 21 h 172"/>
                  <a:gd name="T40" fmla="*/ 72 w 183"/>
                  <a:gd name="T41" fmla="*/ 69 h 172"/>
                  <a:gd name="T42" fmla="*/ 83 w 183"/>
                  <a:gd name="T43" fmla="*/ 90 h 172"/>
                  <a:gd name="T44" fmla="*/ 81 w 183"/>
                  <a:gd name="T45" fmla="*/ 96 h 172"/>
                  <a:gd name="T46" fmla="*/ 19 w 183"/>
                  <a:gd name="T47" fmla="*/ 56 h 172"/>
                  <a:gd name="T48" fmla="*/ 6 w 183"/>
                  <a:gd name="T49" fmla="*/ 119 h 172"/>
                  <a:gd name="T50" fmla="*/ 26 w 183"/>
                  <a:gd name="T51" fmla="*/ 13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72">
                    <a:moveTo>
                      <a:pt x="26" y="139"/>
                    </a:moveTo>
                    <a:cubicBezTo>
                      <a:pt x="45" y="141"/>
                      <a:pt x="61" y="121"/>
                      <a:pt x="76" y="113"/>
                    </a:cubicBezTo>
                    <a:cubicBezTo>
                      <a:pt x="78" y="112"/>
                      <a:pt x="83" y="109"/>
                      <a:pt x="85" y="111"/>
                    </a:cubicBezTo>
                    <a:cubicBezTo>
                      <a:pt x="87" y="114"/>
                      <a:pt x="86" y="118"/>
                      <a:pt x="86" y="121"/>
                    </a:cubicBezTo>
                    <a:cubicBezTo>
                      <a:pt x="86" y="128"/>
                      <a:pt x="85" y="135"/>
                      <a:pt x="85" y="142"/>
                    </a:cubicBezTo>
                    <a:cubicBezTo>
                      <a:pt x="85" y="150"/>
                      <a:pt x="84" y="164"/>
                      <a:pt x="84" y="172"/>
                    </a:cubicBezTo>
                    <a:cubicBezTo>
                      <a:pt x="99" y="172"/>
                      <a:pt x="99" y="172"/>
                      <a:pt x="99" y="172"/>
                    </a:cubicBezTo>
                    <a:cubicBezTo>
                      <a:pt x="98" y="164"/>
                      <a:pt x="98" y="150"/>
                      <a:pt x="98" y="142"/>
                    </a:cubicBezTo>
                    <a:cubicBezTo>
                      <a:pt x="97" y="135"/>
                      <a:pt x="97" y="128"/>
                      <a:pt x="97" y="121"/>
                    </a:cubicBezTo>
                    <a:cubicBezTo>
                      <a:pt x="97" y="118"/>
                      <a:pt x="96" y="114"/>
                      <a:pt x="97" y="111"/>
                    </a:cubicBezTo>
                    <a:cubicBezTo>
                      <a:pt x="99" y="109"/>
                      <a:pt x="105" y="112"/>
                      <a:pt x="106" y="113"/>
                    </a:cubicBezTo>
                    <a:cubicBezTo>
                      <a:pt x="122" y="121"/>
                      <a:pt x="137" y="141"/>
                      <a:pt x="156" y="139"/>
                    </a:cubicBezTo>
                    <a:cubicBezTo>
                      <a:pt x="167" y="137"/>
                      <a:pt x="173" y="128"/>
                      <a:pt x="176" y="119"/>
                    </a:cubicBezTo>
                    <a:cubicBezTo>
                      <a:pt x="182" y="101"/>
                      <a:pt x="183" y="68"/>
                      <a:pt x="164" y="56"/>
                    </a:cubicBezTo>
                    <a:cubicBezTo>
                      <a:pt x="135" y="39"/>
                      <a:pt x="126" y="94"/>
                      <a:pt x="102" y="96"/>
                    </a:cubicBezTo>
                    <a:cubicBezTo>
                      <a:pt x="97" y="96"/>
                      <a:pt x="98" y="94"/>
                      <a:pt x="99" y="90"/>
                    </a:cubicBezTo>
                    <a:cubicBezTo>
                      <a:pt x="101" y="82"/>
                      <a:pt x="105" y="75"/>
                      <a:pt x="110" y="69"/>
                    </a:cubicBezTo>
                    <a:cubicBezTo>
                      <a:pt x="120" y="56"/>
                      <a:pt x="134" y="39"/>
                      <a:pt x="131" y="21"/>
                    </a:cubicBezTo>
                    <a:cubicBezTo>
                      <a:pt x="128" y="5"/>
                      <a:pt x="109" y="0"/>
                      <a:pt x="91" y="1"/>
                    </a:cubicBezTo>
                    <a:cubicBezTo>
                      <a:pt x="74" y="0"/>
                      <a:pt x="54" y="5"/>
                      <a:pt x="52" y="21"/>
                    </a:cubicBezTo>
                    <a:cubicBezTo>
                      <a:pt x="49" y="39"/>
                      <a:pt x="62" y="56"/>
                      <a:pt x="72" y="69"/>
                    </a:cubicBezTo>
                    <a:cubicBezTo>
                      <a:pt x="77" y="75"/>
                      <a:pt x="81" y="82"/>
                      <a:pt x="83" y="90"/>
                    </a:cubicBezTo>
                    <a:cubicBezTo>
                      <a:pt x="85" y="94"/>
                      <a:pt x="85" y="96"/>
                      <a:pt x="81" y="96"/>
                    </a:cubicBezTo>
                    <a:cubicBezTo>
                      <a:pt x="57" y="94"/>
                      <a:pt x="47" y="39"/>
                      <a:pt x="19" y="56"/>
                    </a:cubicBezTo>
                    <a:cubicBezTo>
                      <a:pt x="0" y="68"/>
                      <a:pt x="0" y="101"/>
                      <a:pt x="6" y="119"/>
                    </a:cubicBezTo>
                    <a:cubicBezTo>
                      <a:pt x="9" y="128"/>
                      <a:pt x="16" y="137"/>
                      <a:pt x="26"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61" name="Freeform 320"/>
              <p:cNvSpPr/>
              <p:nvPr/>
            </p:nvSpPr>
            <p:spPr bwMode="auto">
              <a:xfrm>
                <a:off x="-4222750" y="-420688"/>
                <a:ext cx="492125" cy="525463"/>
              </a:xfrm>
              <a:custGeom>
                <a:avLst/>
                <a:gdLst>
                  <a:gd name="T0" fmla="*/ 108 w 131"/>
                  <a:gd name="T1" fmla="*/ 96 h 140"/>
                  <a:gd name="T2" fmla="*/ 118 w 131"/>
                  <a:gd name="T3" fmla="*/ 91 h 140"/>
                  <a:gd name="T4" fmla="*/ 129 w 131"/>
                  <a:gd name="T5" fmla="*/ 87 h 140"/>
                  <a:gd name="T6" fmla="*/ 130 w 131"/>
                  <a:gd name="T7" fmla="*/ 70 h 140"/>
                  <a:gd name="T8" fmla="*/ 127 w 131"/>
                  <a:gd name="T9" fmla="*/ 41 h 140"/>
                  <a:gd name="T10" fmla="*/ 98 w 131"/>
                  <a:gd name="T11" fmla="*/ 66 h 140"/>
                  <a:gd name="T12" fmla="*/ 88 w 131"/>
                  <a:gd name="T13" fmla="*/ 76 h 140"/>
                  <a:gd name="T14" fmla="*/ 88 w 131"/>
                  <a:gd name="T15" fmla="*/ 65 h 140"/>
                  <a:gd name="T16" fmla="*/ 98 w 131"/>
                  <a:gd name="T17" fmla="*/ 46 h 140"/>
                  <a:gd name="T18" fmla="*/ 89 w 131"/>
                  <a:gd name="T19" fmla="*/ 28 h 140"/>
                  <a:gd name="T20" fmla="*/ 66 w 131"/>
                  <a:gd name="T21" fmla="*/ 1 h 140"/>
                  <a:gd name="T22" fmla="*/ 66 w 131"/>
                  <a:gd name="T23" fmla="*/ 0 h 140"/>
                  <a:gd name="T24" fmla="*/ 65 w 131"/>
                  <a:gd name="T25" fmla="*/ 0 h 140"/>
                  <a:gd name="T26" fmla="*/ 65 w 131"/>
                  <a:gd name="T27" fmla="*/ 0 h 140"/>
                  <a:gd name="T28" fmla="*/ 65 w 131"/>
                  <a:gd name="T29" fmla="*/ 1 h 140"/>
                  <a:gd name="T30" fmla="*/ 42 w 131"/>
                  <a:gd name="T31" fmla="*/ 28 h 140"/>
                  <a:gd name="T32" fmla="*/ 33 w 131"/>
                  <a:gd name="T33" fmla="*/ 46 h 140"/>
                  <a:gd name="T34" fmla="*/ 43 w 131"/>
                  <a:gd name="T35" fmla="*/ 65 h 140"/>
                  <a:gd name="T36" fmla="*/ 43 w 131"/>
                  <a:gd name="T37" fmla="*/ 76 h 140"/>
                  <a:gd name="T38" fmla="*/ 33 w 131"/>
                  <a:gd name="T39" fmla="*/ 66 h 140"/>
                  <a:gd name="T40" fmla="*/ 4 w 131"/>
                  <a:gd name="T41" fmla="*/ 41 h 140"/>
                  <a:gd name="T42" fmla="*/ 1 w 131"/>
                  <a:gd name="T43" fmla="*/ 70 h 140"/>
                  <a:gd name="T44" fmla="*/ 2 w 131"/>
                  <a:gd name="T45" fmla="*/ 87 h 140"/>
                  <a:gd name="T46" fmla="*/ 13 w 131"/>
                  <a:gd name="T47" fmla="*/ 91 h 140"/>
                  <a:gd name="T48" fmla="*/ 23 w 131"/>
                  <a:gd name="T49" fmla="*/ 96 h 140"/>
                  <a:gd name="T50" fmla="*/ 21 w 131"/>
                  <a:gd name="T51" fmla="*/ 103 h 140"/>
                  <a:gd name="T52" fmla="*/ 1 w 131"/>
                  <a:gd name="T53" fmla="*/ 96 h 140"/>
                  <a:gd name="T54" fmla="*/ 30 w 131"/>
                  <a:gd name="T55" fmla="*/ 137 h 140"/>
                  <a:gd name="T56" fmla="*/ 44 w 131"/>
                  <a:gd name="T57" fmla="*/ 135 h 140"/>
                  <a:gd name="T58" fmla="*/ 58 w 131"/>
                  <a:gd name="T59" fmla="*/ 126 h 140"/>
                  <a:gd name="T60" fmla="*/ 62 w 131"/>
                  <a:gd name="T61" fmla="*/ 124 h 140"/>
                  <a:gd name="T62" fmla="*/ 62 w 131"/>
                  <a:gd name="T63" fmla="*/ 118 h 140"/>
                  <a:gd name="T64" fmla="*/ 65 w 131"/>
                  <a:gd name="T65" fmla="*/ 62 h 140"/>
                  <a:gd name="T66" fmla="*/ 69 w 131"/>
                  <a:gd name="T67" fmla="*/ 118 h 140"/>
                  <a:gd name="T68" fmla="*/ 69 w 131"/>
                  <a:gd name="T69" fmla="*/ 124 h 140"/>
                  <a:gd name="T70" fmla="*/ 73 w 131"/>
                  <a:gd name="T71" fmla="*/ 126 h 140"/>
                  <a:gd name="T72" fmla="*/ 87 w 131"/>
                  <a:gd name="T73" fmla="*/ 135 h 140"/>
                  <a:gd name="T74" fmla="*/ 101 w 131"/>
                  <a:gd name="T75" fmla="*/ 137 h 140"/>
                  <a:gd name="T76" fmla="*/ 130 w 131"/>
                  <a:gd name="T77" fmla="*/ 96 h 140"/>
                  <a:gd name="T78" fmla="*/ 110 w 131"/>
                  <a:gd name="T79" fmla="*/ 103 h 140"/>
                  <a:gd name="T80" fmla="*/ 108 w 131"/>
                  <a:gd name="T81" fmla="*/ 9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1" h="140">
                    <a:moveTo>
                      <a:pt x="108" y="96"/>
                    </a:moveTo>
                    <a:cubicBezTo>
                      <a:pt x="111" y="94"/>
                      <a:pt x="114" y="93"/>
                      <a:pt x="118" y="91"/>
                    </a:cubicBezTo>
                    <a:cubicBezTo>
                      <a:pt x="121" y="90"/>
                      <a:pt x="125" y="89"/>
                      <a:pt x="129" y="87"/>
                    </a:cubicBezTo>
                    <a:cubicBezTo>
                      <a:pt x="130" y="81"/>
                      <a:pt x="131" y="76"/>
                      <a:pt x="130" y="70"/>
                    </a:cubicBezTo>
                    <a:cubicBezTo>
                      <a:pt x="129" y="60"/>
                      <a:pt x="127" y="51"/>
                      <a:pt x="127" y="41"/>
                    </a:cubicBezTo>
                    <a:cubicBezTo>
                      <a:pt x="115" y="48"/>
                      <a:pt x="101" y="52"/>
                      <a:pt x="98" y="66"/>
                    </a:cubicBezTo>
                    <a:cubicBezTo>
                      <a:pt x="97" y="69"/>
                      <a:pt x="93" y="79"/>
                      <a:pt x="88" y="76"/>
                    </a:cubicBezTo>
                    <a:cubicBezTo>
                      <a:pt x="84" y="73"/>
                      <a:pt x="86" y="68"/>
                      <a:pt x="88" y="65"/>
                    </a:cubicBezTo>
                    <a:cubicBezTo>
                      <a:pt x="92" y="59"/>
                      <a:pt x="98" y="54"/>
                      <a:pt x="98" y="46"/>
                    </a:cubicBezTo>
                    <a:cubicBezTo>
                      <a:pt x="98" y="39"/>
                      <a:pt x="93" y="33"/>
                      <a:pt x="89" y="28"/>
                    </a:cubicBezTo>
                    <a:cubicBezTo>
                      <a:pt x="82" y="19"/>
                      <a:pt x="73" y="11"/>
                      <a:pt x="66" y="1"/>
                    </a:cubicBezTo>
                    <a:cubicBezTo>
                      <a:pt x="66" y="0"/>
                      <a:pt x="66" y="0"/>
                      <a:pt x="66" y="0"/>
                    </a:cubicBezTo>
                    <a:cubicBezTo>
                      <a:pt x="66" y="0"/>
                      <a:pt x="66" y="0"/>
                      <a:pt x="65" y="0"/>
                    </a:cubicBezTo>
                    <a:cubicBezTo>
                      <a:pt x="65" y="0"/>
                      <a:pt x="65" y="0"/>
                      <a:pt x="65" y="0"/>
                    </a:cubicBezTo>
                    <a:cubicBezTo>
                      <a:pt x="65" y="1"/>
                      <a:pt x="65" y="1"/>
                      <a:pt x="65" y="1"/>
                    </a:cubicBezTo>
                    <a:cubicBezTo>
                      <a:pt x="58" y="11"/>
                      <a:pt x="49" y="19"/>
                      <a:pt x="42" y="28"/>
                    </a:cubicBezTo>
                    <a:cubicBezTo>
                      <a:pt x="38" y="33"/>
                      <a:pt x="33" y="39"/>
                      <a:pt x="33" y="46"/>
                    </a:cubicBezTo>
                    <a:cubicBezTo>
                      <a:pt x="33" y="54"/>
                      <a:pt x="39" y="59"/>
                      <a:pt x="43" y="65"/>
                    </a:cubicBezTo>
                    <a:cubicBezTo>
                      <a:pt x="45" y="68"/>
                      <a:pt x="47" y="73"/>
                      <a:pt x="43" y="76"/>
                    </a:cubicBezTo>
                    <a:cubicBezTo>
                      <a:pt x="38" y="79"/>
                      <a:pt x="34" y="69"/>
                      <a:pt x="33" y="66"/>
                    </a:cubicBezTo>
                    <a:cubicBezTo>
                      <a:pt x="30" y="52"/>
                      <a:pt x="16" y="48"/>
                      <a:pt x="4" y="41"/>
                    </a:cubicBezTo>
                    <a:cubicBezTo>
                      <a:pt x="4" y="51"/>
                      <a:pt x="2" y="60"/>
                      <a:pt x="1" y="70"/>
                    </a:cubicBezTo>
                    <a:cubicBezTo>
                      <a:pt x="0" y="76"/>
                      <a:pt x="1" y="81"/>
                      <a:pt x="2" y="87"/>
                    </a:cubicBezTo>
                    <a:cubicBezTo>
                      <a:pt x="6" y="89"/>
                      <a:pt x="10" y="90"/>
                      <a:pt x="13" y="91"/>
                    </a:cubicBezTo>
                    <a:cubicBezTo>
                      <a:pt x="17" y="93"/>
                      <a:pt x="20" y="94"/>
                      <a:pt x="23" y="96"/>
                    </a:cubicBezTo>
                    <a:cubicBezTo>
                      <a:pt x="26" y="98"/>
                      <a:pt x="26" y="104"/>
                      <a:pt x="21" y="103"/>
                    </a:cubicBezTo>
                    <a:cubicBezTo>
                      <a:pt x="14" y="102"/>
                      <a:pt x="8" y="95"/>
                      <a:pt x="1" y="96"/>
                    </a:cubicBezTo>
                    <a:cubicBezTo>
                      <a:pt x="4" y="114"/>
                      <a:pt x="13" y="130"/>
                      <a:pt x="30" y="137"/>
                    </a:cubicBezTo>
                    <a:cubicBezTo>
                      <a:pt x="36" y="140"/>
                      <a:pt x="39" y="139"/>
                      <a:pt x="44" y="135"/>
                    </a:cubicBezTo>
                    <a:cubicBezTo>
                      <a:pt x="49" y="131"/>
                      <a:pt x="52" y="127"/>
                      <a:pt x="58" y="126"/>
                    </a:cubicBezTo>
                    <a:cubicBezTo>
                      <a:pt x="60" y="126"/>
                      <a:pt x="62" y="127"/>
                      <a:pt x="62" y="124"/>
                    </a:cubicBezTo>
                    <a:cubicBezTo>
                      <a:pt x="62" y="122"/>
                      <a:pt x="62" y="120"/>
                      <a:pt x="62" y="118"/>
                    </a:cubicBezTo>
                    <a:cubicBezTo>
                      <a:pt x="63" y="97"/>
                      <a:pt x="65" y="84"/>
                      <a:pt x="65" y="62"/>
                    </a:cubicBezTo>
                    <a:cubicBezTo>
                      <a:pt x="66" y="84"/>
                      <a:pt x="68" y="97"/>
                      <a:pt x="69" y="118"/>
                    </a:cubicBezTo>
                    <a:cubicBezTo>
                      <a:pt x="69" y="120"/>
                      <a:pt x="69" y="122"/>
                      <a:pt x="69" y="124"/>
                    </a:cubicBezTo>
                    <a:cubicBezTo>
                      <a:pt x="69" y="127"/>
                      <a:pt x="71" y="126"/>
                      <a:pt x="73" y="126"/>
                    </a:cubicBezTo>
                    <a:cubicBezTo>
                      <a:pt x="79" y="127"/>
                      <a:pt x="82" y="131"/>
                      <a:pt x="87" y="135"/>
                    </a:cubicBezTo>
                    <a:cubicBezTo>
                      <a:pt x="92" y="139"/>
                      <a:pt x="95" y="140"/>
                      <a:pt x="101" y="137"/>
                    </a:cubicBezTo>
                    <a:cubicBezTo>
                      <a:pt x="118" y="130"/>
                      <a:pt x="127" y="114"/>
                      <a:pt x="130" y="96"/>
                    </a:cubicBezTo>
                    <a:cubicBezTo>
                      <a:pt x="123" y="95"/>
                      <a:pt x="117" y="102"/>
                      <a:pt x="110" y="103"/>
                    </a:cubicBezTo>
                    <a:cubicBezTo>
                      <a:pt x="105" y="104"/>
                      <a:pt x="105" y="98"/>
                      <a:pt x="108"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62" name="Rectangle 321"/>
              <p:cNvSpPr>
                <a:spLocks noChangeArrowheads="1"/>
              </p:cNvSpPr>
              <p:nvPr/>
            </p:nvSpPr>
            <p:spPr bwMode="auto">
              <a:xfrm>
                <a:off x="-3994150" y="68262"/>
                <a:ext cx="3492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63" name="Freeform 322"/>
              <p:cNvSpPr>
                <a:spLocks noEditPoints="1"/>
              </p:cNvSpPr>
              <p:nvPr/>
            </p:nvSpPr>
            <p:spPr bwMode="auto">
              <a:xfrm>
                <a:off x="-3865563" y="8597900"/>
                <a:ext cx="577850" cy="420688"/>
              </a:xfrm>
              <a:custGeom>
                <a:avLst/>
                <a:gdLst>
                  <a:gd name="T0" fmla="*/ 103 w 154"/>
                  <a:gd name="T1" fmla="*/ 112 h 112"/>
                  <a:gd name="T2" fmla="*/ 154 w 154"/>
                  <a:gd name="T3" fmla="*/ 112 h 112"/>
                  <a:gd name="T4" fmla="*/ 154 w 154"/>
                  <a:gd name="T5" fmla="*/ 0 h 112"/>
                  <a:gd name="T6" fmla="*/ 103 w 154"/>
                  <a:gd name="T7" fmla="*/ 0 h 112"/>
                  <a:gd name="T8" fmla="*/ 103 w 154"/>
                  <a:gd name="T9" fmla="*/ 47 h 112"/>
                  <a:gd name="T10" fmla="*/ 140 w 154"/>
                  <a:gd name="T11" fmla="*/ 99 h 112"/>
                  <a:gd name="T12" fmla="*/ 103 w 154"/>
                  <a:gd name="T13" fmla="*/ 99 h 112"/>
                  <a:gd name="T14" fmla="*/ 103 w 154"/>
                  <a:gd name="T15" fmla="*/ 112 h 112"/>
                  <a:gd name="T16" fmla="*/ 70 w 154"/>
                  <a:gd name="T17" fmla="*/ 112 h 112"/>
                  <a:gd name="T18" fmla="*/ 103 w 154"/>
                  <a:gd name="T19" fmla="*/ 112 h 112"/>
                  <a:gd name="T20" fmla="*/ 103 w 154"/>
                  <a:gd name="T21" fmla="*/ 99 h 112"/>
                  <a:gd name="T22" fmla="*/ 80 w 154"/>
                  <a:gd name="T23" fmla="*/ 99 h 112"/>
                  <a:gd name="T24" fmla="*/ 78 w 154"/>
                  <a:gd name="T25" fmla="*/ 96 h 112"/>
                  <a:gd name="T26" fmla="*/ 70 w 154"/>
                  <a:gd name="T27" fmla="*/ 85 h 112"/>
                  <a:gd name="T28" fmla="*/ 70 w 154"/>
                  <a:gd name="T29" fmla="*/ 92 h 112"/>
                  <a:gd name="T30" fmla="*/ 75 w 154"/>
                  <a:gd name="T31" fmla="*/ 99 h 112"/>
                  <a:gd name="T32" fmla="*/ 70 w 154"/>
                  <a:gd name="T33" fmla="*/ 99 h 112"/>
                  <a:gd name="T34" fmla="*/ 70 w 154"/>
                  <a:gd name="T35" fmla="*/ 112 h 112"/>
                  <a:gd name="T36" fmla="*/ 103 w 154"/>
                  <a:gd name="T37" fmla="*/ 0 h 112"/>
                  <a:gd name="T38" fmla="*/ 70 w 154"/>
                  <a:gd name="T39" fmla="*/ 0 h 112"/>
                  <a:gd name="T40" fmla="*/ 70 w 154"/>
                  <a:gd name="T41" fmla="*/ 72 h 112"/>
                  <a:gd name="T42" fmla="*/ 95 w 154"/>
                  <a:gd name="T43" fmla="*/ 37 h 112"/>
                  <a:gd name="T44" fmla="*/ 95 w 154"/>
                  <a:gd name="T45" fmla="*/ 37 h 112"/>
                  <a:gd name="T46" fmla="*/ 103 w 154"/>
                  <a:gd name="T47" fmla="*/ 47 h 112"/>
                  <a:gd name="T48" fmla="*/ 103 w 154"/>
                  <a:gd name="T49" fmla="*/ 0 h 112"/>
                  <a:gd name="T50" fmla="*/ 44 w 154"/>
                  <a:gd name="T51" fmla="*/ 112 h 112"/>
                  <a:gd name="T52" fmla="*/ 70 w 154"/>
                  <a:gd name="T53" fmla="*/ 112 h 112"/>
                  <a:gd name="T54" fmla="*/ 70 w 154"/>
                  <a:gd name="T55" fmla="*/ 99 h 112"/>
                  <a:gd name="T56" fmla="*/ 51 w 154"/>
                  <a:gd name="T57" fmla="*/ 99 h 112"/>
                  <a:gd name="T58" fmla="*/ 44 w 154"/>
                  <a:gd name="T59" fmla="*/ 99 h 112"/>
                  <a:gd name="T60" fmla="*/ 44 w 154"/>
                  <a:gd name="T61" fmla="*/ 112 h 112"/>
                  <a:gd name="T62" fmla="*/ 70 w 154"/>
                  <a:gd name="T63" fmla="*/ 0 h 112"/>
                  <a:gd name="T64" fmla="*/ 44 w 154"/>
                  <a:gd name="T65" fmla="*/ 0 h 112"/>
                  <a:gd name="T66" fmla="*/ 44 w 154"/>
                  <a:gd name="T67" fmla="*/ 19 h 112"/>
                  <a:gd name="T68" fmla="*/ 47 w 154"/>
                  <a:gd name="T69" fmla="*/ 27 h 112"/>
                  <a:gd name="T70" fmla="*/ 44 w 154"/>
                  <a:gd name="T71" fmla="*/ 35 h 112"/>
                  <a:gd name="T72" fmla="*/ 44 w 154"/>
                  <a:gd name="T73" fmla="*/ 56 h 112"/>
                  <a:gd name="T74" fmla="*/ 44 w 154"/>
                  <a:gd name="T75" fmla="*/ 56 h 112"/>
                  <a:gd name="T76" fmla="*/ 63 w 154"/>
                  <a:gd name="T77" fmla="*/ 82 h 112"/>
                  <a:gd name="T78" fmla="*/ 70 w 154"/>
                  <a:gd name="T79" fmla="*/ 92 h 112"/>
                  <a:gd name="T80" fmla="*/ 70 w 154"/>
                  <a:gd name="T81" fmla="*/ 85 h 112"/>
                  <a:gd name="T82" fmla="*/ 66 w 154"/>
                  <a:gd name="T83" fmla="*/ 78 h 112"/>
                  <a:gd name="T84" fmla="*/ 70 w 154"/>
                  <a:gd name="T85" fmla="*/ 72 h 112"/>
                  <a:gd name="T86" fmla="*/ 70 w 154"/>
                  <a:gd name="T87" fmla="*/ 0 h 112"/>
                  <a:gd name="T88" fmla="*/ 0 w 154"/>
                  <a:gd name="T89" fmla="*/ 112 h 112"/>
                  <a:gd name="T90" fmla="*/ 44 w 154"/>
                  <a:gd name="T91" fmla="*/ 112 h 112"/>
                  <a:gd name="T92" fmla="*/ 44 w 154"/>
                  <a:gd name="T93" fmla="*/ 99 h 112"/>
                  <a:gd name="T94" fmla="*/ 13 w 154"/>
                  <a:gd name="T95" fmla="*/ 99 h 112"/>
                  <a:gd name="T96" fmla="*/ 13 w 154"/>
                  <a:gd name="T97" fmla="*/ 99 h 112"/>
                  <a:gd name="T98" fmla="*/ 44 w 154"/>
                  <a:gd name="T99" fmla="*/ 56 h 112"/>
                  <a:gd name="T100" fmla="*/ 44 w 154"/>
                  <a:gd name="T101" fmla="*/ 35 h 112"/>
                  <a:gd name="T102" fmla="*/ 35 w 154"/>
                  <a:gd name="T103" fmla="*/ 39 h 112"/>
                  <a:gd name="T104" fmla="*/ 22 w 154"/>
                  <a:gd name="T105" fmla="*/ 27 h 112"/>
                  <a:gd name="T106" fmla="*/ 35 w 154"/>
                  <a:gd name="T107" fmla="*/ 15 h 112"/>
                  <a:gd name="T108" fmla="*/ 35 w 154"/>
                  <a:gd name="T109" fmla="*/ 15 h 112"/>
                  <a:gd name="T110" fmla="*/ 44 w 154"/>
                  <a:gd name="T111" fmla="*/ 19 h 112"/>
                  <a:gd name="T112" fmla="*/ 44 w 154"/>
                  <a:gd name="T113" fmla="*/ 0 h 112"/>
                  <a:gd name="T114" fmla="*/ 0 w 154"/>
                  <a:gd name="T115" fmla="*/ 0 h 112"/>
                  <a:gd name="T116" fmla="*/ 0 w 154"/>
                  <a:gd name="T1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4" h="112">
                    <a:moveTo>
                      <a:pt x="103" y="112"/>
                    </a:moveTo>
                    <a:cubicBezTo>
                      <a:pt x="154" y="112"/>
                      <a:pt x="154" y="112"/>
                      <a:pt x="154" y="112"/>
                    </a:cubicBezTo>
                    <a:cubicBezTo>
                      <a:pt x="154" y="0"/>
                      <a:pt x="154" y="0"/>
                      <a:pt x="154" y="0"/>
                    </a:cubicBezTo>
                    <a:cubicBezTo>
                      <a:pt x="103" y="0"/>
                      <a:pt x="103" y="0"/>
                      <a:pt x="103" y="0"/>
                    </a:cubicBezTo>
                    <a:cubicBezTo>
                      <a:pt x="103" y="47"/>
                      <a:pt x="103" y="47"/>
                      <a:pt x="103" y="47"/>
                    </a:cubicBezTo>
                    <a:cubicBezTo>
                      <a:pt x="140" y="99"/>
                      <a:pt x="140" y="99"/>
                      <a:pt x="140" y="99"/>
                    </a:cubicBezTo>
                    <a:cubicBezTo>
                      <a:pt x="103" y="99"/>
                      <a:pt x="103" y="99"/>
                      <a:pt x="103" y="99"/>
                    </a:cubicBezTo>
                    <a:lnTo>
                      <a:pt x="103" y="112"/>
                    </a:lnTo>
                    <a:close/>
                    <a:moveTo>
                      <a:pt x="70" y="112"/>
                    </a:moveTo>
                    <a:cubicBezTo>
                      <a:pt x="103" y="112"/>
                      <a:pt x="103" y="112"/>
                      <a:pt x="103" y="112"/>
                    </a:cubicBezTo>
                    <a:cubicBezTo>
                      <a:pt x="103" y="99"/>
                      <a:pt x="103" y="99"/>
                      <a:pt x="103" y="99"/>
                    </a:cubicBezTo>
                    <a:cubicBezTo>
                      <a:pt x="80" y="99"/>
                      <a:pt x="80" y="99"/>
                      <a:pt x="80" y="99"/>
                    </a:cubicBezTo>
                    <a:cubicBezTo>
                      <a:pt x="78" y="96"/>
                      <a:pt x="78" y="96"/>
                      <a:pt x="78" y="96"/>
                    </a:cubicBezTo>
                    <a:cubicBezTo>
                      <a:pt x="70" y="85"/>
                      <a:pt x="70" y="85"/>
                      <a:pt x="70" y="85"/>
                    </a:cubicBezTo>
                    <a:cubicBezTo>
                      <a:pt x="70" y="92"/>
                      <a:pt x="70" y="92"/>
                      <a:pt x="70" y="92"/>
                    </a:cubicBezTo>
                    <a:cubicBezTo>
                      <a:pt x="75" y="99"/>
                      <a:pt x="75" y="99"/>
                      <a:pt x="75" y="99"/>
                    </a:cubicBezTo>
                    <a:cubicBezTo>
                      <a:pt x="70" y="99"/>
                      <a:pt x="70" y="99"/>
                      <a:pt x="70" y="99"/>
                    </a:cubicBezTo>
                    <a:cubicBezTo>
                      <a:pt x="70" y="112"/>
                      <a:pt x="70" y="112"/>
                      <a:pt x="70" y="112"/>
                    </a:cubicBezTo>
                    <a:close/>
                    <a:moveTo>
                      <a:pt x="103" y="0"/>
                    </a:moveTo>
                    <a:cubicBezTo>
                      <a:pt x="70" y="0"/>
                      <a:pt x="70" y="0"/>
                      <a:pt x="70" y="0"/>
                    </a:cubicBezTo>
                    <a:cubicBezTo>
                      <a:pt x="70" y="72"/>
                      <a:pt x="70" y="72"/>
                      <a:pt x="70" y="72"/>
                    </a:cubicBezTo>
                    <a:cubicBezTo>
                      <a:pt x="95" y="37"/>
                      <a:pt x="95" y="37"/>
                      <a:pt x="95" y="37"/>
                    </a:cubicBezTo>
                    <a:cubicBezTo>
                      <a:pt x="95" y="37"/>
                      <a:pt x="95" y="37"/>
                      <a:pt x="95" y="37"/>
                    </a:cubicBezTo>
                    <a:cubicBezTo>
                      <a:pt x="103" y="47"/>
                      <a:pt x="103" y="47"/>
                      <a:pt x="103" y="47"/>
                    </a:cubicBezTo>
                    <a:lnTo>
                      <a:pt x="103" y="0"/>
                    </a:lnTo>
                    <a:close/>
                    <a:moveTo>
                      <a:pt x="44" y="112"/>
                    </a:moveTo>
                    <a:cubicBezTo>
                      <a:pt x="70" y="112"/>
                      <a:pt x="70" y="112"/>
                      <a:pt x="70" y="112"/>
                    </a:cubicBezTo>
                    <a:cubicBezTo>
                      <a:pt x="70" y="99"/>
                      <a:pt x="70" y="99"/>
                      <a:pt x="70" y="99"/>
                    </a:cubicBezTo>
                    <a:cubicBezTo>
                      <a:pt x="51" y="99"/>
                      <a:pt x="51" y="99"/>
                      <a:pt x="51" y="99"/>
                    </a:cubicBezTo>
                    <a:cubicBezTo>
                      <a:pt x="44" y="99"/>
                      <a:pt x="44" y="99"/>
                      <a:pt x="44" y="99"/>
                    </a:cubicBezTo>
                    <a:cubicBezTo>
                      <a:pt x="44" y="112"/>
                      <a:pt x="44" y="112"/>
                      <a:pt x="44" y="112"/>
                    </a:cubicBezTo>
                    <a:close/>
                    <a:moveTo>
                      <a:pt x="70" y="0"/>
                    </a:moveTo>
                    <a:cubicBezTo>
                      <a:pt x="44" y="0"/>
                      <a:pt x="44" y="0"/>
                      <a:pt x="44" y="0"/>
                    </a:cubicBezTo>
                    <a:cubicBezTo>
                      <a:pt x="44" y="19"/>
                      <a:pt x="44" y="19"/>
                      <a:pt x="44" y="19"/>
                    </a:cubicBezTo>
                    <a:cubicBezTo>
                      <a:pt x="46" y="21"/>
                      <a:pt x="47" y="24"/>
                      <a:pt x="47" y="27"/>
                    </a:cubicBezTo>
                    <a:cubicBezTo>
                      <a:pt x="47" y="30"/>
                      <a:pt x="46" y="32"/>
                      <a:pt x="44" y="35"/>
                    </a:cubicBezTo>
                    <a:cubicBezTo>
                      <a:pt x="44" y="56"/>
                      <a:pt x="44" y="56"/>
                      <a:pt x="44" y="56"/>
                    </a:cubicBezTo>
                    <a:cubicBezTo>
                      <a:pt x="44" y="56"/>
                      <a:pt x="44" y="56"/>
                      <a:pt x="44" y="56"/>
                    </a:cubicBezTo>
                    <a:cubicBezTo>
                      <a:pt x="63" y="82"/>
                      <a:pt x="63" y="82"/>
                      <a:pt x="63" y="82"/>
                    </a:cubicBezTo>
                    <a:cubicBezTo>
                      <a:pt x="70" y="92"/>
                      <a:pt x="70" y="92"/>
                      <a:pt x="70" y="92"/>
                    </a:cubicBezTo>
                    <a:cubicBezTo>
                      <a:pt x="70" y="85"/>
                      <a:pt x="70" y="85"/>
                      <a:pt x="70" y="85"/>
                    </a:cubicBezTo>
                    <a:cubicBezTo>
                      <a:pt x="66" y="78"/>
                      <a:pt x="66" y="78"/>
                      <a:pt x="66" y="78"/>
                    </a:cubicBezTo>
                    <a:cubicBezTo>
                      <a:pt x="70" y="72"/>
                      <a:pt x="70" y="72"/>
                      <a:pt x="70" y="72"/>
                    </a:cubicBezTo>
                    <a:lnTo>
                      <a:pt x="70" y="0"/>
                    </a:lnTo>
                    <a:close/>
                    <a:moveTo>
                      <a:pt x="0" y="112"/>
                    </a:moveTo>
                    <a:cubicBezTo>
                      <a:pt x="44" y="112"/>
                      <a:pt x="44" y="112"/>
                      <a:pt x="44" y="112"/>
                    </a:cubicBezTo>
                    <a:cubicBezTo>
                      <a:pt x="44" y="99"/>
                      <a:pt x="44" y="99"/>
                      <a:pt x="44" y="99"/>
                    </a:cubicBezTo>
                    <a:cubicBezTo>
                      <a:pt x="13" y="99"/>
                      <a:pt x="13" y="99"/>
                      <a:pt x="13" y="99"/>
                    </a:cubicBezTo>
                    <a:cubicBezTo>
                      <a:pt x="13" y="99"/>
                      <a:pt x="13" y="99"/>
                      <a:pt x="13" y="99"/>
                    </a:cubicBezTo>
                    <a:cubicBezTo>
                      <a:pt x="44" y="56"/>
                      <a:pt x="44" y="56"/>
                      <a:pt x="44" y="56"/>
                    </a:cubicBezTo>
                    <a:cubicBezTo>
                      <a:pt x="44" y="35"/>
                      <a:pt x="44" y="35"/>
                      <a:pt x="44" y="35"/>
                    </a:cubicBezTo>
                    <a:cubicBezTo>
                      <a:pt x="42" y="37"/>
                      <a:pt x="38" y="39"/>
                      <a:pt x="35" y="39"/>
                    </a:cubicBezTo>
                    <a:cubicBezTo>
                      <a:pt x="28" y="39"/>
                      <a:pt x="22" y="34"/>
                      <a:pt x="22" y="27"/>
                    </a:cubicBezTo>
                    <a:cubicBezTo>
                      <a:pt x="22" y="20"/>
                      <a:pt x="28" y="15"/>
                      <a:pt x="35" y="15"/>
                    </a:cubicBezTo>
                    <a:cubicBezTo>
                      <a:pt x="35" y="15"/>
                      <a:pt x="35" y="15"/>
                      <a:pt x="35" y="15"/>
                    </a:cubicBezTo>
                    <a:cubicBezTo>
                      <a:pt x="38" y="15"/>
                      <a:pt x="42" y="17"/>
                      <a:pt x="44" y="19"/>
                    </a:cubicBezTo>
                    <a:cubicBezTo>
                      <a:pt x="44" y="0"/>
                      <a:pt x="44" y="0"/>
                      <a:pt x="44" y="0"/>
                    </a:cubicBezTo>
                    <a:cubicBezTo>
                      <a:pt x="0" y="0"/>
                      <a:pt x="0" y="0"/>
                      <a:pt x="0" y="0"/>
                    </a:cubicBezTo>
                    <a:lnTo>
                      <a:pt x="0"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64" name="Freeform 323"/>
              <p:cNvSpPr>
                <a:spLocks noEditPoints="1"/>
              </p:cNvSpPr>
              <p:nvPr/>
            </p:nvSpPr>
            <p:spPr bwMode="auto">
              <a:xfrm>
                <a:off x="-5237163" y="4356100"/>
                <a:ext cx="585787" cy="561975"/>
              </a:xfrm>
              <a:custGeom>
                <a:avLst/>
                <a:gdLst>
                  <a:gd name="T0" fmla="*/ 80 w 156"/>
                  <a:gd name="T1" fmla="*/ 147 h 150"/>
                  <a:gd name="T2" fmla="*/ 107 w 156"/>
                  <a:gd name="T3" fmla="*/ 145 h 150"/>
                  <a:gd name="T4" fmla="*/ 133 w 156"/>
                  <a:gd name="T5" fmla="*/ 104 h 150"/>
                  <a:gd name="T6" fmla="*/ 156 w 156"/>
                  <a:gd name="T7" fmla="*/ 0 h 150"/>
                  <a:gd name="T8" fmla="*/ 80 w 156"/>
                  <a:gd name="T9" fmla="*/ 17 h 150"/>
                  <a:gd name="T10" fmla="*/ 80 w 156"/>
                  <a:gd name="T11" fmla="*/ 32 h 150"/>
                  <a:gd name="T12" fmla="*/ 136 w 156"/>
                  <a:gd name="T13" fmla="*/ 20 h 150"/>
                  <a:gd name="T14" fmla="*/ 119 w 156"/>
                  <a:gd name="T15" fmla="*/ 97 h 150"/>
                  <a:gd name="T16" fmla="*/ 105 w 156"/>
                  <a:gd name="T17" fmla="*/ 127 h 150"/>
                  <a:gd name="T18" fmla="*/ 80 w 156"/>
                  <a:gd name="T19" fmla="*/ 130 h 150"/>
                  <a:gd name="T20" fmla="*/ 80 w 156"/>
                  <a:gd name="T21" fmla="*/ 147 h 150"/>
                  <a:gd name="T22" fmla="*/ 80 w 156"/>
                  <a:gd name="T23" fmla="*/ 111 h 150"/>
                  <a:gd name="T24" fmla="*/ 80 w 156"/>
                  <a:gd name="T25" fmla="*/ 96 h 150"/>
                  <a:gd name="T26" fmla="*/ 107 w 156"/>
                  <a:gd name="T27" fmla="*/ 96 h 150"/>
                  <a:gd name="T28" fmla="*/ 103 w 156"/>
                  <a:gd name="T29" fmla="*/ 109 h 150"/>
                  <a:gd name="T30" fmla="*/ 96 w 156"/>
                  <a:gd name="T31" fmla="*/ 111 h 150"/>
                  <a:gd name="T32" fmla="*/ 80 w 156"/>
                  <a:gd name="T33" fmla="*/ 111 h 150"/>
                  <a:gd name="T34" fmla="*/ 80 w 156"/>
                  <a:gd name="T35" fmla="*/ 86 h 150"/>
                  <a:gd name="T36" fmla="*/ 80 w 156"/>
                  <a:gd name="T37" fmla="*/ 45 h 150"/>
                  <a:gd name="T38" fmla="*/ 88 w 156"/>
                  <a:gd name="T39" fmla="*/ 43 h 150"/>
                  <a:gd name="T40" fmla="*/ 88 w 156"/>
                  <a:gd name="T41" fmla="*/ 58 h 150"/>
                  <a:gd name="T42" fmla="*/ 105 w 156"/>
                  <a:gd name="T43" fmla="*/ 41 h 150"/>
                  <a:gd name="T44" fmla="*/ 121 w 156"/>
                  <a:gd name="T45" fmla="*/ 35 h 150"/>
                  <a:gd name="T46" fmla="*/ 115 w 156"/>
                  <a:gd name="T47" fmla="*/ 51 h 150"/>
                  <a:gd name="T48" fmla="*/ 98 w 156"/>
                  <a:gd name="T49" fmla="*/ 68 h 150"/>
                  <a:gd name="T50" fmla="*/ 113 w 156"/>
                  <a:gd name="T51" fmla="*/ 68 h 150"/>
                  <a:gd name="T52" fmla="*/ 109 w 156"/>
                  <a:gd name="T53" fmla="*/ 83 h 150"/>
                  <a:gd name="T54" fmla="*/ 96 w 156"/>
                  <a:gd name="T55" fmla="*/ 84 h 150"/>
                  <a:gd name="T56" fmla="*/ 82 w 156"/>
                  <a:gd name="T57" fmla="*/ 84 h 150"/>
                  <a:gd name="T58" fmla="*/ 80 w 156"/>
                  <a:gd name="T59" fmla="*/ 86 h 150"/>
                  <a:gd name="T60" fmla="*/ 19 w 156"/>
                  <a:gd name="T61" fmla="*/ 137 h 150"/>
                  <a:gd name="T62" fmla="*/ 24 w 156"/>
                  <a:gd name="T63" fmla="*/ 142 h 150"/>
                  <a:gd name="T64" fmla="*/ 50 w 156"/>
                  <a:gd name="T65" fmla="*/ 116 h 150"/>
                  <a:gd name="T66" fmla="*/ 80 w 156"/>
                  <a:gd name="T67" fmla="*/ 147 h 150"/>
                  <a:gd name="T68" fmla="*/ 80 w 156"/>
                  <a:gd name="T69" fmla="*/ 130 h 150"/>
                  <a:gd name="T70" fmla="*/ 67 w 156"/>
                  <a:gd name="T71" fmla="*/ 111 h 150"/>
                  <a:gd name="T72" fmla="*/ 80 w 156"/>
                  <a:gd name="T73" fmla="*/ 111 h 150"/>
                  <a:gd name="T74" fmla="*/ 80 w 156"/>
                  <a:gd name="T75" fmla="*/ 96 h 150"/>
                  <a:gd name="T76" fmla="*/ 70 w 156"/>
                  <a:gd name="T77" fmla="*/ 96 h 150"/>
                  <a:gd name="T78" fmla="*/ 80 w 156"/>
                  <a:gd name="T79" fmla="*/ 86 h 150"/>
                  <a:gd name="T80" fmla="*/ 80 w 156"/>
                  <a:gd name="T81" fmla="*/ 45 h 150"/>
                  <a:gd name="T82" fmla="*/ 73 w 156"/>
                  <a:gd name="T83" fmla="*/ 47 h 150"/>
                  <a:gd name="T84" fmla="*/ 72 w 156"/>
                  <a:gd name="T85" fmla="*/ 61 h 150"/>
                  <a:gd name="T86" fmla="*/ 72 w 156"/>
                  <a:gd name="T87" fmla="*/ 74 h 150"/>
                  <a:gd name="T88" fmla="*/ 60 w 156"/>
                  <a:gd name="T89" fmla="*/ 86 h 150"/>
                  <a:gd name="T90" fmla="*/ 60 w 156"/>
                  <a:gd name="T91" fmla="*/ 49 h 150"/>
                  <a:gd name="T92" fmla="*/ 47 w 156"/>
                  <a:gd name="T93" fmla="*/ 53 h 150"/>
                  <a:gd name="T94" fmla="*/ 45 w 156"/>
                  <a:gd name="T95" fmla="*/ 60 h 150"/>
                  <a:gd name="T96" fmla="*/ 45 w 156"/>
                  <a:gd name="T97" fmla="*/ 89 h 150"/>
                  <a:gd name="T98" fmla="*/ 29 w 156"/>
                  <a:gd name="T99" fmla="*/ 51 h 150"/>
                  <a:gd name="T100" fmla="*/ 29 w 156"/>
                  <a:gd name="T101" fmla="*/ 51 h 150"/>
                  <a:gd name="T102" fmla="*/ 59 w 156"/>
                  <a:gd name="T103" fmla="*/ 38 h 150"/>
                  <a:gd name="T104" fmla="*/ 80 w 156"/>
                  <a:gd name="T105" fmla="*/ 32 h 150"/>
                  <a:gd name="T106" fmla="*/ 80 w 156"/>
                  <a:gd name="T107" fmla="*/ 17 h 150"/>
                  <a:gd name="T108" fmla="*/ 52 w 156"/>
                  <a:gd name="T109" fmla="*/ 24 h 150"/>
                  <a:gd name="T110" fmla="*/ 11 w 156"/>
                  <a:gd name="T111" fmla="*/ 49 h 150"/>
                  <a:gd name="T112" fmla="*/ 40 w 156"/>
                  <a:gd name="T113" fmla="*/ 106 h 150"/>
                  <a:gd name="T114" fmla="*/ 14 w 156"/>
                  <a:gd name="T115" fmla="*/ 132 h 150"/>
                  <a:gd name="T116" fmla="*/ 19 w 156"/>
                  <a:gd name="T117" fmla="*/ 13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150">
                    <a:moveTo>
                      <a:pt x="80" y="147"/>
                    </a:moveTo>
                    <a:cubicBezTo>
                      <a:pt x="88" y="150"/>
                      <a:pt x="98" y="149"/>
                      <a:pt x="107" y="145"/>
                    </a:cubicBezTo>
                    <a:cubicBezTo>
                      <a:pt x="124" y="137"/>
                      <a:pt x="128" y="121"/>
                      <a:pt x="133" y="104"/>
                    </a:cubicBezTo>
                    <a:cubicBezTo>
                      <a:pt x="141" y="70"/>
                      <a:pt x="149" y="35"/>
                      <a:pt x="156" y="0"/>
                    </a:cubicBezTo>
                    <a:cubicBezTo>
                      <a:pt x="130" y="5"/>
                      <a:pt x="105" y="11"/>
                      <a:pt x="80" y="17"/>
                    </a:cubicBezTo>
                    <a:cubicBezTo>
                      <a:pt x="80" y="32"/>
                      <a:pt x="80" y="32"/>
                      <a:pt x="80" y="32"/>
                    </a:cubicBezTo>
                    <a:cubicBezTo>
                      <a:pt x="99" y="27"/>
                      <a:pt x="118" y="23"/>
                      <a:pt x="136" y="20"/>
                    </a:cubicBezTo>
                    <a:cubicBezTo>
                      <a:pt x="132" y="46"/>
                      <a:pt x="125" y="72"/>
                      <a:pt x="119" y="97"/>
                    </a:cubicBezTo>
                    <a:cubicBezTo>
                      <a:pt x="116" y="108"/>
                      <a:pt x="114" y="120"/>
                      <a:pt x="105" y="127"/>
                    </a:cubicBezTo>
                    <a:cubicBezTo>
                      <a:pt x="97" y="133"/>
                      <a:pt x="88" y="134"/>
                      <a:pt x="80" y="130"/>
                    </a:cubicBezTo>
                    <a:cubicBezTo>
                      <a:pt x="80" y="147"/>
                      <a:pt x="80" y="147"/>
                      <a:pt x="80" y="147"/>
                    </a:cubicBezTo>
                    <a:close/>
                    <a:moveTo>
                      <a:pt x="80" y="111"/>
                    </a:moveTo>
                    <a:cubicBezTo>
                      <a:pt x="80" y="96"/>
                      <a:pt x="80" y="96"/>
                      <a:pt x="80" y="96"/>
                    </a:cubicBezTo>
                    <a:cubicBezTo>
                      <a:pt x="107" y="96"/>
                      <a:pt x="107" y="96"/>
                      <a:pt x="107" y="96"/>
                    </a:cubicBezTo>
                    <a:cubicBezTo>
                      <a:pt x="106" y="100"/>
                      <a:pt x="104" y="105"/>
                      <a:pt x="103" y="109"/>
                    </a:cubicBezTo>
                    <a:cubicBezTo>
                      <a:pt x="102" y="112"/>
                      <a:pt x="99" y="111"/>
                      <a:pt x="96" y="111"/>
                    </a:cubicBezTo>
                    <a:cubicBezTo>
                      <a:pt x="80" y="111"/>
                      <a:pt x="80" y="111"/>
                      <a:pt x="80" y="111"/>
                    </a:cubicBezTo>
                    <a:close/>
                    <a:moveTo>
                      <a:pt x="80" y="86"/>
                    </a:moveTo>
                    <a:cubicBezTo>
                      <a:pt x="80" y="45"/>
                      <a:pt x="80" y="45"/>
                      <a:pt x="80" y="45"/>
                    </a:cubicBezTo>
                    <a:cubicBezTo>
                      <a:pt x="88" y="43"/>
                      <a:pt x="88" y="43"/>
                      <a:pt x="88" y="43"/>
                    </a:cubicBezTo>
                    <a:cubicBezTo>
                      <a:pt x="88" y="58"/>
                      <a:pt x="88" y="58"/>
                      <a:pt x="88" y="58"/>
                    </a:cubicBezTo>
                    <a:cubicBezTo>
                      <a:pt x="94" y="52"/>
                      <a:pt x="100" y="46"/>
                      <a:pt x="105" y="41"/>
                    </a:cubicBezTo>
                    <a:cubicBezTo>
                      <a:pt x="110" y="36"/>
                      <a:pt x="115" y="36"/>
                      <a:pt x="121" y="35"/>
                    </a:cubicBezTo>
                    <a:cubicBezTo>
                      <a:pt x="120" y="41"/>
                      <a:pt x="120" y="47"/>
                      <a:pt x="115" y="51"/>
                    </a:cubicBezTo>
                    <a:cubicBezTo>
                      <a:pt x="110" y="57"/>
                      <a:pt x="104" y="62"/>
                      <a:pt x="98" y="68"/>
                    </a:cubicBezTo>
                    <a:cubicBezTo>
                      <a:pt x="113" y="68"/>
                      <a:pt x="113" y="68"/>
                      <a:pt x="113" y="68"/>
                    </a:cubicBezTo>
                    <a:cubicBezTo>
                      <a:pt x="112" y="73"/>
                      <a:pt x="111" y="78"/>
                      <a:pt x="109" y="83"/>
                    </a:cubicBezTo>
                    <a:cubicBezTo>
                      <a:pt x="108" y="85"/>
                      <a:pt x="98" y="84"/>
                      <a:pt x="96" y="84"/>
                    </a:cubicBezTo>
                    <a:cubicBezTo>
                      <a:pt x="93" y="84"/>
                      <a:pt x="84" y="83"/>
                      <a:pt x="82" y="84"/>
                    </a:cubicBezTo>
                    <a:lnTo>
                      <a:pt x="80" y="86"/>
                    </a:lnTo>
                    <a:close/>
                    <a:moveTo>
                      <a:pt x="19" y="137"/>
                    </a:moveTo>
                    <a:cubicBezTo>
                      <a:pt x="24" y="142"/>
                      <a:pt x="24" y="142"/>
                      <a:pt x="24" y="142"/>
                    </a:cubicBezTo>
                    <a:cubicBezTo>
                      <a:pt x="50" y="116"/>
                      <a:pt x="50" y="116"/>
                      <a:pt x="50" y="116"/>
                    </a:cubicBezTo>
                    <a:cubicBezTo>
                      <a:pt x="54" y="131"/>
                      <a:pt x="66" y="143"/>
                      <a:pt x="80" y="147"/>
                    </a:cubicBezTo>
                    <a:cubicBezTo>
                      <a:pt x="80" y="130"/>
                      <a:pt x="80" y="130"/>
                      <a:pt x="80" y="130"/>
                    </a:cubicBezTo>
                    <a:cubicBezTo>
                      <a:pt x="73" y="127"/>
                      <a:pt x="67" y="120"/>
                      <a:pt x="67" y="111"/>
                    </a:cubicBezTo>
                    <a:cubicBezTo>
                      <a:pt x="80" y="111"/>
                      <a:pt x="80" y="111"/>
                      <a:pt x="80" y="111"/>
                    </a:cubicBezTo>
                    <a:cubicBezTo>
                      <a:pt x="80" y="96"/>
                      <a:pt x="80" y="96"/>
                      <a:pt x="80" y="96"/>
                    </a:cubicBezTo>
                    <a:cubicBezTo>
                      <a:pt x="70" y="96"/>
                      <a:pt x="70" y="96"/>
                      <a:pt x="70" y="96"/>
                    </a:cubicBezTo>
                    <a:cubicBezTo>
                      <a:pt x="80" y="86"/>
                      <a:pt x="80" y="86"/>
                      <a:pt x="80" y="86"/>
                    </a:cubicBezTo>
                    <a:cubicBezTo>
                      <a:pt x="80" y="45"/>
                      <a:pt x="80" y="45"/>
                      <a:pt x="80" y="45"/>
                    </a:cubicBezTo>
                    <a:cubicBezTo>
                      <a:pt x="73" y="47"/>
                      <a:pt x="73" y="47"/>
                      <a:pt x="73" y="47"/>
                    </a:cubicBezTo>
                    <a:cubicBezTo>
                      <a:pt x="71" y="48"/>
                      <a:pt x="72" y="59"/>
                      <a:pt x="72" y="61"/>
                    </a:cubicBezTo>
                    <a:cubicBezTo>
                      <a:pt x="72" y="63"/>
                      <a:pt x="74" y="72"/>
                      <a:pt x="72" y="74"/>
                    </a:cubicBezTo>
                    <a:cubicBezTo>
                      <a:pt x="68" y="78"/>
                      <a:pt x="64" y="82"/>
                      <a:pt x="60" y="86"/>
                    </a:cubicBezTo>
                    <a:cubicBezTo>
                      <a:pt x="60" y="49"/>
                      <a:pt x="60" y="49"/>
                      <a:pt x="60" y="49"/>
                    </a:cubicBezTo>
                    <a:cubicBezTo>
                      <a:pt x="56" y="50"/>
                      <a:pt x="51" y="52"/>
                      <a:pt x="47" y="53"/>
                    </a:cubicBezTo>
                    <a:cubicBezTo>
                      <a:pt x="44" y="54"/>
                      <a:pt x="45" y="57"/>
                      <a:pt x="45" y="60"/>
                    </a:cubicBezTo>
                    <a:cubicBezTo>
                      <a:pt x="45" y="70"/>
                      <a:pt x="45" y="80"/>
                      <a:pt x="45" y="89"/>
                    </a:cubicBezTo>
                    <a:cubicBezTo>
                      <a:pt x="26" y="88"/>
                      <a:pt x="17" y="66"/>
                      <a:pt x="29" y="51"/>
                    </a:cubicBezTo>
                    <a:cubicBezTo>
                      <a:pt x="29" y="51"/>
                      <a:pt x="29" y="51"/>
                      <a:pt x="29" y="51"/>
                    </a:cubicBezTo>
                    <a:cubicBezTo>
                      <a:pt x="36" y="42"/>
                      <a:pt x="48" y="40"/>
                      <a:pt x="59" y="38"/>
                    </a:cubicBezTo>
                    <a:cubicBezTo>
                      <a:pt x="66" y="36"/>
                      <a:pt x="73" y="34"/>
                      <a:pt x="80" y="32"/>
                    </a:cubicBezTo>
                    <a:cubicBezTo>
                      <a:pt x="80" y="17"/>
                      <a:pt x="80" y="17"/>
                      <a:pt x="80" y="17"/>
                    </a:cubicBezTo>
                    <a:cubicBezTo>
                      <a:pt x="71" y="19"/>
                      <a:pt x="62" y="21"/>
                      <a:pt x="52" y="24"/>
                    </a:cubicBezTo>
                    <a:cubicBezTo>
                      <a:pt x="36" y="28"/>
                      <a:pt x="19" y="32"/>
                      <a:pt x="11" y="49"/>
                    </a:cubicBezTo>
                    <a:cubicBezTo>
                      <a:pt x="0" y="73"/>
                      <a:pt x="16" y="100"/>
                      <a:pt x="40" y="106"/>
                    </a:cubicBezTo>
                    <a:cubicBezTo>
                      <a:pt x="14" y="132"/>
                      <a:pt x="14" y="132"/>
                      <a:pt x="14" y="132"/>
                    </a:cubicBezTo>
                    <a:lnTo>
                      <a:pt x="19" y="1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65" name="Freeform 324"/>
              <p:cNvSpPr/>
              <p:nvPr/>
            </p:nvSpPr>
            <p:spPr bwMode="auto">
              <a:xfrm>
                <a:off x="-2674938" y="6529388"/>
                <a:ext cx="60325" cy="192088"/>
              </a:xfrm>
              <a:custGeom>
                <a:avLst/>
                <a:gdLst>
                  <a:gd name="T0" fmla="*/ 16 w 16"/>
                  <a:gd name="T1" fmla="*/ 51 h 51"/>
                  <a:gd name="T2" fmla="*/ 16 w 16"/>
                  <a:gd name="T3" fmla="*/ 0 h 51"/>
                  <a:gd name="T4" fmla="*/ 8 w 16"/>
                  <a:gd name="T5" fmla="*/ 0 h 51"/>
                  <a:gd name="T6" fmla="*/ 0 w 16"/>
                  <a:gd name="T7" fmla="*/ 0 h 51"/>
                  <a:gd name="T8" fmla="*/ 0 w 16"/>
                  <a:gd name="T9" fmla="*/ 51 h 51"/>
                  <a:gd name="T10" fmla="*/ 8 w 16"/>
                  <a:gd name="T11" fmla="*/ 51 h 51"/>
                  <a:gd name="T12" fmla="*/ 16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16" y="51"/>
                    </a:moveTo>
                    <a:cubicBezTo>
                      <a:pt x="16" y="0"/>
                      <a:pt x="16" y="0"/>
                      <a:pt x="16" y="0"/>
                    </a:cubicBezTo>
                    <a:cubicBezTo>
                      <a:pt x="13" y="0"/>
                      <a:pt x="11" y="0"/>
                      <a:pt x="8" y="0"/>
                    </a:cubicBezTo>
                    <a:cubicBezTo>
                      <a:pt x="5" y="0"/>
                      <a:pt x="3" y="0"/>
                      <a:pt x="0" y="0"/>
                    </a:cubicBezTo>
                    <a:cubicBezTo>
                      <a:pt x="0" y="51"/>
                      <a:pt x="0" y="51"/>
                      <a:pt x="0" y="51"/>
                    </a:cubicBezTo>
                    <a:cubicBezTo>
                      <a:pt x="3" y="51"/>
                      <a:pt x="5" y="51"/>
                      <a:pt x="8" y="51"/>
                    </a:cubicBezTo>
                    <a:cubicBezTo>
                      <a:pt x="11" y="51"/>
                      <a:pt x="13" y="51"/>
                      <a:pt x="1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66" name="Freeform 325"/>
              <p:cNvSpPr/>
              <p:nvPr/>
            </p:nvSpPr>
            <p:spPr bwMode="auto">
              <a:xfrm>
                <a:off x="-2922588" y="6097588"/>
                <a:ext cx="555625" cy="412750"/>
              </a:xfrm>
              <a:custGeom>
                <a:avLst/>
                <a:gdLst>
                  <a:gd name="T0" fmla="*/ 148 w 148"/>
                  <a:gd name="T1" fmla="*/ 36 h 110"/>
                  <a:gd name="T2" fmla="*/ 138 w 148"/>
                  <a:gd name="T3" fmla="*/ 0 h 110"/>
                  <a:gd name="T4" fmla="*/ 106 w 148"/>
                  <a:gd name="T5" fmla="*/ 18 h 110"/>
                  <a:gd name="T6" fmla="*/ 74 w 148"/>
                  <a:gd name="T7" fmla="*/ 0 h 110"/>
                  <a:gd name="T8" fmla="*/ 42 w 148"/>
                  <a:gd name="T9" fmla="*/ 18 h 110"/>
                  <a:gd name="T10" fmla="*/ 10 w 148"/>
                  <a:gd name="T11" fmla="*/ 0 h 110"/>
                  <a:gd name="T12" fmla="*/ 0 w 148"/>
                  <a:gd name="T13" fmla="*/ 36 h 110"/>
                  <a:gd name="T14" fmla="*/ 66 w 148"/>
                  <a:gd name="T15" fmla="*/ 110 h 110"/>
                  <a:gd name="T16" fmla="*/ 74 w 148"/>
                  <a:gd name="T17" fmla="*/ 110 h 110"/>
                  <a:gd name="T18" fmla="*/ 82 w 148"/>
                  <a:gd name="T19" fmla="*/ 110 h 110"/>
                  <a:gd name="T20" fmla="*/ 148 w 148"/>
                  <a:gd name="T21" fmla="*/ 3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10">
                    <a:moveTo>
                      <a:pt x="148" y="36"/>
                    </a:moveTo>
                    <a:cubicBezTo>
                      <a:pt x="148" y="23"/>
                      <a:pt x="144" y="11"/>
                      <a:pt x="138" y="0"/>
                    </a:cubicBezTo>
                    <a:cubicBezTo>
                      <a:pt x="106" y="18"/>
                      <a:pt x="106" y="18"/>
                      <a:pt x="106" y="18"/>
                    </a:cubicBezTo>
                    <a:cubicBezTo>
                      <a:pt x="74" y="0"/>
                      <a:pt x="74" y="0"/>
                      <a:pt x="74" y="0"/>
                    </a:cubicBezTo>
                    <a:cubicBezTo>
                      <a:pt x="42" y="18"/>
                      <a:pt x="42" y="18"/>
                      <a:pt x="42" y="18"/>
                    </a:cubicBezTo>
                    <a:cubicBezTo>
                      <a:pt x="10" y="0"/>
                      <a:pt x="10" y="0"/>
                      <a:pt x="10" y="0"/>
                    </a:cubicBezTo>
                    <a:cubicBezTo>
                      <a:pt x="4" y="11"/>
                      <a:pt x="0" y="23"/>
                      <a:pt x="0" y="36"/>
                    </a:cubicBezTo>
                    <a:cubicBezTo>
                      <a:pt x="0" y="74"/>
                      <a:pt x="29" y="106"/>
                      <a:pt x="66" y="110"/>
                    </a:cubicBezTo>
                    <a:cubicBezTo>
                      <a:pt x="69" y="110"/>
                      <a:pt x="71" y="110"/>
                      <a:pt x="74" y="110"/>
                    </a:cubicBezTo>
                    <a:cubicBezTo>
                      <a:pt x="77" y="110"/>
                      <a:pt x="79" y="110"/>
                      <a:pt x="82" y="110"/>
                    </a:cubicBezTo>
                    <a:cubicBezTo>
                      <a:pt x="119" y="106"/>
                      <a:pt x="148" y="74"/>
                      <a:pt x="14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67" name="Freeform 326"/>
              <p:cNvSpPr/>
              <p:nvPr/>
            </p:nvSpPr>
            <p:spPr bwMode="auto">
              <a:xfrm>
                <a:off x="-2806700" y="6537325"/>
                <a:ext cx="115887" cy="115888"/>
              </a:xfrm>
              <a:custGeom>
                <a:avLst/>
                <a:gdLst>
                  <a:gd name="T0" fmla="*/ 30 w 31"/>
                  <a:gd name="T1" fmla="*/ 29 h 31"/>
                  <a:gd name="T2" fmla="*/ 23 w 31"/>
                  <a:gd name="T3" fmla="*/ 8 h 31"/>
                  <a:gd name="T4" fmla="*/ 2 w 31"/>
                  <a:gd name="T5" fmla="*/ 1 h 31"/>
                  <a:gd name="T6" fmla="*/ 8 w 31"/>
                  <a:gd name="T7" fmla="*/ 23 h 31"/>
                  <a:gd name="T8" fmla="*/ 30 w 31"/>
                  <a:gd name="T9" fmla="*/ 29 h 31"/>
                </a:gdLst>
                <a:ahLst/>
                <a:cxnLst>
                  <a:cxn ang="0">
                    <a:pos x="T0" y="T1"/>
                  </a:cxn>
                  <a:cxn ang="0">
                    <a:pos x="T2" y="T3"/>
                  </a:cxn>
                  <a:cxn ang="0">
                    <a:pos x="T4" y="T5"/>
                  </a:cxn>
                  <a:cxn ang="0">
                    <a:pos x="T6" y="T7"/>
                  </a:cxn>
                  <a:cxn ang="0">
                    <a:pos x="T8" y="T9"/>
                  </a:cxn>
                </a:cxnLst>
                <a:rect l="0" t="0" r="r" b="b"/>
                <a:pathLst>
                  <a:path w="31" h="31">
                    <a:moveTo>
                      <a:pt x="30" y="29"/>
                    </a:moveTo>
                    <a:cubicBezTo>
                      <a:pt x="31" y="22"/>
                      <a:pt x="29" y="14"/>
                      <a:pt x="23" y="8"/>
                    </a:cubicBezTo>
                    <a:cubicBezTo>
                      <a:pt x="17" y="2"/>
                      <a:pt x="9" y="0"/>
                      <a:pt x="2" y="1"/>
                    </a:cubicBezTo>
                    <a:cubicBezTo>
                      <a:pt x="0" y="9"/>
                      <a:pt x="3" y="17"/>
                      <a:pt x="8" y="23"/>
                    </a:cubicBezTo>
                    <a:cubicBezTo>
                      <a:pt x="14" y="28"/>
                      <a:pt x="22" y="31"/>
                      <a:pt x="3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68" name="Freeform 327"/>
              <p:cNvSpPr/>
              <p:nvPr/>
            </p:nvSpPr>
            <p:spPr bwMode="auto">
              <a:xfrm>
                <a:off x="-2600325" y="6537325"/>
                <a:ext cx="115887" cy="115888"/>
              </a:xfrm>
              <a:custGeom>
                <a:avLst/>
                <a:gdLst>
                  <a:gd name="T0" fmla="*/ 23 w 31"/>
                  <a:gd name="T1" fmla="*/ 23 h 31"/>
                  <a:gd name="T2" fmla="*/ 29 w 31"/>
                  <a:gd name="T3" fmla="*/ 1 h 31"/>
                  <a:gd name="T4" fmla="*/ 8 w 31"/>
                  <a:gd name="T5" fmla="*/ 8 h 31"/>
                  <a:gd name="T6" fmla="*/ 1 w 31"/>
                  <a:gd name="T7" fmla="*/ 29 h 31"/>
                  <a:gd name="T8" fmla="*/ 23 w 31"/>
                  <a:gd name="T9" fmla="*/ 23 h 31"/>
                </a:gdLst>
                <a:ahLst/>
                <a:cxnLst>
                  <a:cxn ang="0">
                    <a:pos x="T0" y="T1"/>
                  </a:cxn>
                  <a:cxn ang="0">
                    <a:pos x="T2" y="T3"/>
                  </a:cxn>
                  <a:cxn ang="0">
                    <a:pos x="T4" y="T5"/>
                  </a:cxn>
                  <a:cxn ang="0">
                    <a:pos x="T6" y="T7"/>
                  </a:cxn>
                  <a:cxn ang="0">
                    <a:pos x="T8" y="T9"/>
                  </a:cxn>
                </a:cxnLst>
                <a:rect l="0" t="0" r="r" b="b"/>
                <a:pathLst>
                  <a:path w="31" h="31">
                    <a:moveTo>
                      <a:pt x="23" y="23"/>
                    </a:moveTo>
                    <a:cubicBezTo>
                      <a:pt x="29" y="17"/>
                      <a:pt x="31" y="9"/>
                      <a:pt x="29" y="1"/>
                    </a:cubicBezTo>
                    <a:cubicBezTo>
                      <a:pt x="22" y="0"/>
                      <a:pt x="14" y="2"/>
                      <a:pt x="8" y="8"/>
                    </a:cubicBezTo>
                    <a:cubicBezTo>
                      <a:pt x="2" y="14"/>
                      <a:pt x="0" y="22"/>
                      <a:pt x="1" y="29"/>
                    </a:cubicBezTo>
                    <a:cubicBezTo>
                      <a:pt x="9" y="31"/>
                      <a:pt x="17" y="28"/>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69" name="Freeform 328"/>
              <p:cNvSpPr/>
              <p:nvPr/>
            </p:nvSpPr>
            <p:spPr bwMode="auto">
              <a:xfrm>
                <a:off x="-2806700" y="6738938"/>
                <a:ext cx="322262" cy="95250"/>
              </a:xfrm>
              <a:custGeom>
                <a:avLst/>
                <a:gdLst>
                  <a:gd name="T0" fmla="*/ 51 w 86"/>
                  <a:gd name="T1" fmla="*/ 0 h 25"/>
                  <a:gd name="T2" fmla="*/ 43 w 86"/>
                  <a:gd name="T3" fmla="*/ 0 h 25"/>
                  <a:gd name="T4" fmla="*/ 35 w 86"/>
                  <a:gd name="T5" fmla="*/ 0 h 25"/>
                  <a:gd name="T6" fmla="*/ 0 w 86"/>
                  <a:gd name="T7" fmla="*/ 25 h 25"/>
                  <a:gd name="T8" fmla="*/ 86 w 86"/>
                  <a:gd name="T9" fmla="*/ 25 h 25"/>
                  <a:gd name="T10" fmla="*/ 51 w 86"/>
                  <a:gd name="T11" fmla="*/ 0 h 25"/>
                </a:gdLst>
                <a:ahLst/>
                <a:cxnLst>
                  <a:cxn ang="0">
                    <a:pos x="T0" y="T1"/>
                  </a:cxn>
                  <a:cxn ang="0">
                    <a:pos x="T2" y="T3"/>
                  </a:cxn>
                  <a:cxn ang="0">
                    <a:pos x="T4" y="T5"/>
                  </a:cxn>
                  <a:cxn ang="0">
                    <a:pos x="T6" y="T7"/>
                  </a:cxn>
                  <a:cxn ang="0">
                    <a:pos x="T8" y="T9"/>
                  </a:cxn>
                  <a:cxn ang="0">
                    <a:pos x="T10" y="T11"/>
                  </a:cxn>
                </a:cxnLst>
                <a:rect l="0" t="0" r="r" b="b"/>
                <a:pathLst>
                  <a:path w="86" h="25">
                    <a:moveTo>
                      <a:pt x="51" y="0"/>
                    </a:moveTo>
                    <a:cubicBezTo>
                      <a:pt x="48" y="0"/>
                      <a:pt x="46" y="0"/>
                      <a:pt x="43" y="0"/>
                    </a:cubicBezTo>
                    <a:cubicBezTo>
                      <a:pt x="40" y="0"/>
                      <a:pt x="38" y="0"/>
                      <a:pt x="35" y="0"/>
                    </a:cubicBezTo>
                    <a:cubicBezTo>
                      <a:pt x="15" y="2"/>
                      <a:pt x="0" y="13"/>
                      <a:pt x="0" y="25"/>
                    </a:cubicBezTo>
                    <a:cubicBezTo>
                      <a:pt x="86" y="25"/>
                      <a:pt x="86" y="25"/>
                      <a:pt x="86" y="25"/>
                    </a:cubicBezTo>
                    <a:cubicBezTo>
                      <a:pt x="86" y="13"/>
                      <a:pt x="71" y="2"/>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70" name="Freeform 329"/>
              <p:cNvSpPr/>
              <p:nvPr/>
            </p:nvSpPr>
            <p:spPr bwMode="auto">
              <a:xfrm>
                <a:off x="-5410200" y="3240087"/>
                <a:ext cx="323850" cy="244475"/>
              </a:xfrm>
              <a:custGeom>
                <a:avLst/>
                <a:gdLst>
                  <a:gd name="T0" fmla="*/ 43 w 86"/>
                  <a:gd name="T1" fmla="*/ 0 h 65"/>
                  <a:gd name="T2" fmla="*/ 0 w 86"/>
                  <a:gd name="T3" fmla="*/ 44 h 65"/>
                  <a:gd name="T4" fmla="*/ 5 w 86"/>
                  <a:gd name="T5" fmla="*/ 64 h 65"/>
                  <a:gd name="T6" fmla="*/ 5 w 86"/>
                  <a:gd name="T7" fmla="*/ 53 h 65"/>
                  <a:gd name="T8" fmla="*/ 7 w 86"/>
                  <a:gd name="T9" fmla="*/ 47 h 65"/>
                  <a:gd name="T10" fmla="*/ 7 w 86"/>
                  <a:gd name="T11" fmla="*/ 44 h 65"/>
                  <a:gd name="T12" fmla="*/ 43 w 86"/>
                  <a:gd name="T13" fmla="*/ 7 h 65"/>
                  <a:gd name="T14" fmla="*/ 79 w 86"/>
                  <a:gd name="T15" fmla="*/ 44 h 65"/>
                  <a:gd name="T16" fmla="*/ 79 w 86"/>
                  <a:gd name="T17" fmla="*/ 47 h 65"/>
                  <a:gd name="T18" fmla="*/ 80 w 86"/>
                  <a:gd name="T19" fmla="*/ 53 h 65"/>
                  <a:gd name="T20" fmla="*/ 80 w 86"/>
                  <a:gd name="T21" fmla="*/ 65 h 65"/>
                  <a:gd name="T22" fmla="*/ 86 w 86"/>
                  <a:gd name="T23" fmla="*/ 44 h 65"/>
                  <a:gd name="T24" fmla="*/ 43 w 86"/>
                  <a:gd name="T2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65">
                    <a:moveTo>
                      <a:pt x="43" y="0"/>
                    </a:moveTo>
                    <a:cubicBezTo>
                      <a:pt x="19" y="0"/>
                      <a:pt x="0" y="20"/>
                      <a:pt x="0" y="44"/>
                    </a:cubicBezTo>
                    <a:cubicBezTo>
                      <a:pt x="0" y="51"/>
                      <a:pt x="1" y="58"/>
                      <a:pt x="5" y="64"/>
                    </a:cubicBezTo>
                    <a:cubicBezTo>
                      <a:pt x="5" y="53"/>
                      <a:pt x="5" y="53"/>
                      <a:pt x="5" y="53"/>
                    </a:cubicBezTo>
                    <a:cubicBezTo>
                      <a:pt x="5" y="51"/>
                      <a:pt x="6" y="49"/>
                      <a:pt x="7" y="47"/>
                    </a:cubicBezTo>
                    <a:cubicBezTo>
                      <a:pt x="7" y="46"/>
                      <a:pt x="7" y="45"/>
                      <a:pt x="7" y="44"/>
                    </a:cubicBezTo>
                    <a:cubicBezTo>
                      <a:pt x="7" y="24"/>
                      <a:pt x="23" y="7"/>
                      <a:pt x="43" y="7"/>
                    </a:cubicBezTo>
                    <a:cubicBezTo>
                      <a:pt x="63" y="7"/>
                      <a:pt x="79" y="24"/>
                      <a:pt x="79" y="44"/>
                    </a:cubicBezTo>
                    <a:cubicBezTo>
                      <a:pt x="79" y="45"/>
                      <a:pt x="79" y="46"/>
                      <a:pt x="79" y="47"/>
                    </a:cubicBezTo>
                    <a:cubicBezTo>
                      <a:pt x="80" y="49"/>
                      <a:pt x="80" y="51"/>
                      <a:pt x="80" y="53"/>
                    </a:cubicBezTo>
                    <a:cubicBezTo>
                      <a:pt x="80" y="65"/>
                      <a:pt x="80" y="65"/>
                      <a:pt x="80" y="65"/>
                    </a:cubicBezTo>
                    <a:cubicBezTo>
                      <a:pt x="84" y="58"/>
                      <a:pt x="86" y="51"/>
                      <a:pt x="86" y="44"/>
                    </a:cubicBezTo>
                    <a:cubicBezTo>
                      <a:pt x="86" y="20"/>
                      <a:pt x="67" y="0"/>
                      <a:pt x="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71" name="Freeform 330"/>
              <p:cNvSpPr/>
              <p:nvPr/>
            </p:nvSpPr>
            <p:spPr bwMode="auto">
              <a:xfrm>
                <a:off x="-5383213" y="3405187"/>
                <a:ext cx="71437" cy="128588"/>
              </a:xfrm>
              <a:custGeom>
                <a:avLst/>
                <a:gdLst>
                  <a:gd name="T0" fmla="*/ 0 w 19"/>
                  <a:gd name="T1" fmla="*/ 7 h 34"/>
                  <a:gd name="T2" fmla="*/ 0 w 19"/>
                  <a:gd name="T3" fmla="*/ 9 h 34"/>
                  <a:gd name="T4" fmla="*/ 0 w 19"/>
                  <a:gd name="T5" fmla="*/ 20 h 34"/>
                  <a:gd name="T6" fmla="*/ 0 w 19"/>
                  <a:gd name="T7" fmla="*/ 25 h 34"/>
                  <a:gd name="T8" fmla="*/ 13 w 19"/>
                  <a:gd name="T9" fmla="*/ 34 h 34"/>
                  <a:gd name="T10" fmla="*/ 19 w 19"/>
                  <a:gd name="T11" fmla="*/ 34 h 34"/>
                  <a:gd name="T12" fmla="*/ 19 w 19"/>
                  <a:gd name="T13" fmla="*/ 0 h 34"/>
                  <a:gd name="T14" fmla="*/ 13 w 19"/>
                  <a:gd name="T15" fmla="*/ 0 h 34"/>
                  <a:gd name="T16" fmla="*/ 0 w 19"/>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0" y="7"/>
                    </a:moveTo>
                    <a:cubicBezTo>
                      <a:pt x="0" y="8"/>
                      <a:pt x="0" y="8"/>
                      <a:pt x="0" y="9"/>
                    </a:cubicBezTo>
                    <a:cubicBezTo>
                      <a:pt x="0" y="20"/>
                      <a:pt x="0" y="20"/>
                      <a:pt x="0" y="20"/>
                    </a:cubicBezTo>
                    <a:cubicBezTo>
                      <a:pt x="0" y="25"/>
                      <a:pt x="0" y="25"/>
                      <a:pt x="0" y="25"/>
                    </a:cubicBezTo>
                    <a:cubicBezTo>
                      <a:pt x="0" y="30"/>
                      <a:pt x="6" y="34"/>
                      <a:pt x="13" y="34"/>
                    </a:cubicBezTo>
                    <a:cubicBezTo>
                      <a:pt x="19" y="34"/>
                      <a:pt x="19" y="34"/>
                      <a:pt x="19" y="34"/>
                    </a:cubicBezTo>
                    <a:cubicBezTo>
                      <a:pt x="19" y="0"/>
                      <a:pt x="19" y="0"/>
                      <a:pt x="19" y="0"/>
                    </a:cubicBezTo>
                    <a:cubicBezTo>
                      <a:pt x="13" y="0"/>
                      <a:pt x="13" y="0"/>
                      <a:pt x="13" y="0"/>
                    </a:cubicBezTo>
                    <a:cubicBezTo>
                      <a:pt x="7" y="0"/>
                      <a:pt x="2" y="3"/>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sp>
            <p:nvSpPr>
              <p:cNvPr id="72" name="Freeform 331"/>
              <p:cNvSpPr/>
              <p:nvPr/>
            </p:nvSpPr>
            <p:spPr bwMode="auto">
              <a:xfrm>
                <a:off x="-5187950" y="3405187"/>
                <a:ext cx="71437" cy="128588"/>
              </a:xfrm>
              <a:custGeom>
                <a:avLst/>
                <a:gdLst>
                  <a:gd name="T0" fmla="*/ 19 w 19"/>
                  <a:gd name="T1" fmla="*/ 25 h 34"/>
                  <a:gd name="T2" fmla="*/ 19 w 19"/>
                  <a:gd name="T3" fmla="*/ 20 h 34"/>
                  <a:gd name="T4" fmla="*/ 19 w 19"/>
                  <a:gd name="T5" fmla="*/ 9 h 34"/>
                  <a:gd name="T6" fmla="*/ 19 w 19"/>
                  <a:gd name="T7" fmla="*/ 8 h 34"/>
                  <a:gd name="T8" fmla="*/ 6 w 19"/>
                  <a:gd name="T9" fmla="*/ 0 h 34"/>
                  <a:gd name="T10" fmla="*/ 0 w 19"/>
                  <a:gd name="T11" fmla="*/ 0 h 34"/>
                  <a:gd name="T12" fmla="*/ 0 w 19"/>
                  <a:gd name="T13" fmla="*/ 34 h 34"/>
                  <a:gd name="T14" fmla="*/ 6 w 19"/>
                  <a:gd name="T15" fmla="*/ 34 h 34"/>
                  <a:gd name="T16" fmla="*/ 19 w 19"/>
                  <a:gd name="T1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19" y="25"/>
                    </a:moveTo>
                    <a:cubicBezTo>
                      <a:pt x="19" y="20"/>
                      <a:pt x="19" y="20"/>
                      <a:pt x="19" y="20"/>
                    </a:cubicBezTo>
                    <a:cubicBezTo>
                      <a:pt x="19" y="9"/>
                      <a:pt x="19" y="9"/>
                      <a:pt x="19" y="9"/>
                    </a:cubicBezTo>
                    <a:cubicBezTo>
                      <a:pt x="19" y="8"/>
                      <a:pt x="19" y="8"/>
                      <a:pt x="19" y="8"/>
                    </a:cubicBezTo>
                    <a:cubicBezTo>
                      <a:pt x="18" y="3"/>
                      <a:pt x="13" y="0"/>
                      <a:pt x="6" y="0"/>
                    </a:cubicBezTo>
                    <a:cubicBezTo>
                      <a:pt x="0" y="0"/>
                      <a:pt x="0" y="0"/>
                      <a:pt x="0" y="0"/>
                    </a:cubicBezTo>
                    <a:cubicBezTo>
                      <a:pt x="0" y="34"/>
                      <a:pt x="0" y="34"/>
                      <a:pt x="0" y="34"/>
                    </a:cubicBezTo>
                    <a:cubicBezTo>
                      <a:pt x="6" y="34"/>
                      <a:pt x="6" y="34"/>
                      <a:pt x="6" y="34"/>
                    </a:cubicBezTo>
                    <a:cubicBezTo>
                      <a:pt x="13" y="34"/>
                      <a:pt x="19" y="30"/>
                      <a:pt x="1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spcBef>
                    <a:spcPct val="0"/>
                  </a:spcBef>
                  <a:spcAft>
                    <a:spcPct val="0"/>
                  </a:spcAft>
                </a:pPr>
                <a:endParaRPr lang="id-ID" sz="1015">
                  <a:solidFill>
                    <a:prstClr val="white"/>
                  </a:solidFill>
                  <a:latin typeface="微软雅黑" panose="020B0503020204020204" pitchFamily="34" charset="-122"/>
                  <a:ea typeface="微软雅黑" panose="020B0503020204020204" pitchFamily="34" charset="-122"/>
                </a:endParaRPr>
              </a:p>
            </p:txBody>
          </p:sp>
        </p:grpSp>
      </p:grpSp>
      <p:sp>
        <p:nvSpPr>
          <p:cNvPr id="332" name="文本框 6"/>
          <p:cNvSpPr txBox="1"/>
          <p:nvPr/>
        </p:nvSpPr>
        <p:spPr>
          <a:xfrm>
            <a:off x="5070036" y="5929330"/>
            <a:ext cx="1368152" cy="369332"/>
          </a:xfrm>
          <a:prstGeom prst="rect">
            <a:avLst/>
          </a:prstGeom>
          <a:noFill/>
        </p:spPr>
        <p:txBody>
          <a:bodyPr wrap="square" rtlCol="0">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AI</a:t>
            </a:r>
            <a:r>
              <a:rPr lang="zh-CN" altLang="en-US" b="1" dirty="0">
                <a:solidFill>
                  <a:srgbClr val="FF0000"/>
                </a:solidFill>
                <a:latin typeface="微软雅黑" panose="020B0503020204020204" pitchFamily="34" charset="-122"/>
                <a:ea typeface="微软雅黑" panose="020B0503020204020204" pitchFamily="34" charset="-122"/>
              </a:rPr>
              <a:t>阅读者</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333" name="箭头: 右 339"/>
          <p:cNvSpPr/>
          <p:nvPr/>
        </p:nvSpPr>
        <p:spPr bwMode="auto">
          <a:xfrm>
            <a:off x="6801078" y="4653136"/>
            <a:ext cx="928694" cy="432048"/>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什么是机器阅读</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71916"/>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5" name="圆角矩形 24"/>
          <p:cNvSpPr/>
          <p:nvPr/>
        </p:nvSpPr>
        <p:spPr>
          <a:xfrm>
            <a:off x="2092044" y="1769460"/>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自然语言处理概述</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6" name="椭圆 25"/>
          <p:cNvSpPr/>
          <p:nvPr/>
        </p:nvSpPr>
        <p:spPr>
          <a:xfrm>
            <a:off x="1742922" y="1716086"/>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7" name="圆角矩形 26"/>
          <p:cNvSpPr/>
          <p:nvPr/>
        </p:nvSpPr>
        <p:spPr>
          <a:xfrm>
            <a:off x="2092043" y="285803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自然语言处理进阶</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8" name="椭圆 27"/>
          <p:cNvSpPr/>
          <p:nvPr/>
        </p:nvSpPr>
        <p:spPr>
          <a:xfrm>
            <a:off x="1742922" y="280465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9" name="圆角矩形 28"/>
          <p:cNvSpPr/>
          <p:nvPr/>
        </p:nvSpPr>
        <p:spPr>
          <a:xfrm>
            <a:off x="2092044" y="399997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多模态融合</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0" name="椭圆 29"/>
          <p:cNvSpPr/>
          <p:nvPr/>
        </p:nvSpPr>
        <p:spPr>
          <a:xfrm>
            <a:off x="1742922" y="394660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31" name="圆角矩形 30"/>
          <p:cNvSpPr/>
          <p:nvPr/>
        </p:nvSpPr>
        <p:spPr>
          <a:xfrm>
            <a:off x="2092044" y="508855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应用与实践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2" name="椭圆 31"/>
          <p:cNvSpPr/>
          <p:nvPr/>
        </p:nvSpPr>
        <p:spPr>
          <a:xfrm>
            <a:off x="1742922" y="503517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3" name="文本框 32"/>
          <p:cNvSpPr txBox="1"/>
          <p:nvPr/>
        </p:nvSpPr>
        <p:spPr>
          <a:xfrm>
            <a:off x="6352540" y="4184650"/>
            <a:ext cx="5655310" cy="398780"/>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smtClean="0"/>
              <a:t>多模态分类、多模态检索、命名实体识别</a:t>
            </a:r>
            <a:endParaRPr lang="en-US" altLang="zh-CN" dirty="0" smtClean="0"/>
          </a:p>
        </p:txBody>
      </p:sp>
      <p:sp>
        <p:nvSpPr>
          <p:cNvPr id="34" name="文本框 33"/>
          <p:cNvSpPr txBox="1"/>
          <p:nvPr/>
        </p:nvSpPr>
        <p:spPr>
          <a:xfrm>
            <a:off x="6363976" y="1927573"/>
            <a:ext cx="3946995"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基本概念、技术概览</a:t>
            </a:r>
            <a:endParaRPr lang="zh-CN" altLang="en-US" sz="20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6352780" y="3044215"/>
            <a:ext cx="5157902"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情感分析、机器阅读、自动问答、文本生成</a:t>
            </a:r>
            <a:endParaRPr lang="zh-CN" altLang="en-US" sz="20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6363976" y="5119462"/>
            <a:ext cx="4888961"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smtClean="0"/>
              <a:t>优化方法、调参</a:t>
            </a:r>
            <a:r>
              <a:rPr lang="zh-CN" altLang="en-US" dirty="0" smtClean="0"/>
              <a:t>方法</a:t>
            </a:r>
            <a:endParaRPr lang="en-US" altLang="zh-CN" dirty="0" smtClean="0"/>
          </a:p>
          <a:p>
            <a:r>
              <a:rPr lang="zh-CN" altLang="en-US" dirty="0" smtClean="0"/>
              <a:t>实践</a:t>
            </a:r>
            <a:r>
              <a:rPr lang="zh-CN" altLang="en-US" dirty="0" smtClean="0"/>
              <a:t>：</a:t>
            </a:r>
            <a:r>
              <a:rPr lang="zh-CN" altLang="en-US" dirty="0"/>
              <a:t>机器翻译</a:t>
            </a:r>
            <a:endParaRPr lang="en-US" altLang="zh-C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机器阅读的难点挑战</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5" name="矩形 334"/>
          <p:cNvSpPr/>
          <p:nvPr/>
        </p:nvSpPr>
        <p:spPr bwMode="auto">
          <a:xfrm>
            <a:off x="3907960" y="4923557"/>
            <a:ext cx="4464496" cy="10709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algn="ctr" fontAlgn="base">
              <a:lnSpc>
                <a:spcPts val="2500"/>
              </a:lnSpc>
              <a:spcBef>
                <a:spcPct val="0"/>
              </a:spcBef>
              <a:spcAft>
                <a:spcPct val="0"/>
              </a:spcAft>
            </a:pPr>
            <a:r>
              <a:rPr lang="zh-CN" altLang="en-US" b="1" dirty="0">
                <a:solidFill>
                  <a:srgbClr val="CC0099"/>
                </a:solidFill>
                <a:latin typeface="微软雅黑" panose="020B0503020204020204" pitchFamily="34" charset="-122"/>
                <a:ea typeface="微软雅黑" panose="020B0503020204020204" pitchFamily="34" charset="-122"/>
              </a:rPr>
              <a:t>分词引歧义、一词有多义</a:t>
            </a:r>
            <a:endParaRPr lang="en-US" altLang="zh-CN" b="1" dirty="0">
              <a:solidFill>
                <a:srgbClr val="CC0099"/>
              </a:solidFill>
              <a:latin typeface="微软雅黑" panose="020B0503020204020204" pitchFamily="34" charset="-122"/>
              <a:ea typeface="微软雅黑" panose="020B0503020204020204" pitchFamily="34" charset="-122"/>
            </a:endParaRPr>
          </a:p>
          <a:p>
            <a:pPr algn="ctr" fontAlgn="base">
              <a:lnSpc>
                <a:spcPts val="2500"/>
              </a:lnSpc>
              <a:spcBef>
                <a:spcPct val="0"/>
              </a:spcBef>
              <a:spcAft>
                <a:spcPct val="0"/>
              </a:spcAf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“昨天</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下午”</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&amp;</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“昨</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天下</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午”</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algn="ctr" fontAlgn="base">
              <a:lnSpc>
                <a:spcPts val="2500"/>
              </a:lnSpc>
              <a:spcBef>
                <a:spcPct val="0"/>
              </a:spcBef>
              <a:spcAft>
                <a:spcPct val="0"/>
              </a:spcAft>
            </a:pPr>
            <a:r>
              <a:rPr lang="zh-CN" altLang="en-US" dirty="0">
                <a:solidFill>
                  <a:schemeClr val="tx1"/>
                </a:solidFill>
                <a:latin typeface="微软雅黑" panose="020B0503020204020204" pitchFamily="34" charset="-122"/>
                <a:ea typeface="微软雅黑" panose="020B0503020204020204" pitchFamily="34" charset="-122"/>
              </a:rPr>
              <a:t>“我爱吃苹果”</a:t>
            </a:r>
            <a:r>
              <a:rPr lang="en-US" altLang="zh-CN" dirty="0">
                <a:solidFill>
                  <a:schemeClr val="tx1"/>
                </a:solidFill>
                <a:latin typeface="微软雅黑" panose="020B0503020204020204" pitchFamily="34" charset="-122"/>
                <a:ea typeface="微软雅黑" panose="020B0503020204020204" pitchFamily="34" charset="-122"/>
              </a:rPr>
              <a:t>&amp;</a:t>
            </a:r>
            <a:r>
              <a:rPr lang="zh-CN" altLang="en-US" dirty="0">
                <a:solidFill>
                  <a:schemeClr val="tx1"/>
                </a:solidFill>
                <a:latin typeface="微软雅黑" panose="020B0503020204020204" pitchFamily="34" charset="-122"/>
                <a:ea typeface="微软雅黑" panose="020B0503020204020204" pitchFamily="34" charset="-122"/>
              </a:rPr>
              <a:t>“苹果发布会”</a:t>
            </a:r>
            <a:endParaRPr lang="en-US" altLang="zh-CN" dirty="0">
              <a:solidFill>
                <a:schemeClr val="tx1"/>
              </a:solidFill>
              <a:latin typeface="微软雅黑" panose="020B0503020204020204" pitchFamily="34" charset="-122"/>
              <a:ea typeface="微软雅黑" panose="020B0503020204020204" pitchFamily="34" charset="-122"/>
            </a:endParaRPr>
          </a:p>
          <a:p>
            <a:pPr algn="ctr" fontAlgn="base">
              <a:lnSpc>
                <a:spcPts val="2500"/>
              </a:lnSpc>
              <a:spcBef>
                <a:spcPct val="0"/>
              </a:spcBef>
              <a:spcAft>
                <a:spcPct val="0"/>
              </a:spcAf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36" name="矩形 335"/>
          <p:cNvSpPr/>
          <p:nvPr/>
        </p:nvSpPr>
        <p:spPr bwMode="auto">
          <a:xfrm>
            <a:off x="7353514" y="1673252"/>
            <a:ext cx="2643206" cy="128132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algn="ctr" fontAlgn="base">
              <a:lnSpc>
                <a:spcPts val="2500"/>
              </a:lnSpc>
              <a:spcBef>
                <a:spcPct val="0"/>
              </a:spcBef>
              <a:spcAft>
                <a:spcPct val="0"/>
              </a:spcAft>
            </a:pPr>
            <a:r>
              <a:rPr lang="zh-CN" altLang="en-US" b="1" dirty="0">
                <a:solidFill>
                  <a:srgbClr val="CC0099"/>
                </a:solidFill>
                <a:latin typeface="微软雅黑" panose="020B0503020204020204" pitchFamily="34" charset="-122"/>
                <a:ea typeface="微软雅黑" panose="020B0503020204020204" pitchFamily="34" charset="-122"/>
              </a:rPr>
              <a:t>字同意不同</a:t>
            </a:r>
            <a:endParaRPr lang="en-US" altLang="zh-CN" b="1" dirty="0">
              <a:solidFill>
                <a:srgbClr val="CC0099"/>
              </a:solidFill>
              <a:latin typeface="微软雅黑" panose="020B0503020204020204" pitchFamily="34" charset="-122"/>
              <a:ea typeface="微软雅黑" panose="020B0503020204020204" pitchFamily="34" charset="-122"/>
            </a:endParaRPr>
          </a:p>
          <a:p>
            <a:pPr algn="ctr" fontAlgn="base">
              <a:lnSpc>
                <a:spcPts val="2500"/>
              </a:lnSpc>
              <a:spcBef>
                <a:spcPct val="0"/>
              </a:spcBef>
              <a:spcAft>
                <a:spcPct val="0"/>
              </a:spcAft>
            </a:pPr>
            <a:r>
              <a:rPr lang="zh-CN" altLang="en-US" dirty="0">
                <a:solidFill>
                  <a:schemeClr val="tx1"/>
                </a:solidFill>
                <a:latin typeface="微软雅黑" panose="020B0503020204020204" pitchFamily="34" charset="-122"/>
                <a:ea typeface="微软雅黑" panose="020B0503020204020204" pitchFamily="34" charset="-122"/>
              </a:rPr>
              <a:t>“谁是特朗普的儿子” “谁的儿子是特朗普”</a:t>
            </a:r>
          </a:p>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37" name="矩形 336"/>
          <p:cNvSpPr/>
          <p:nvPr/>
        </p:nvSpPr>
        <p:spPr bwMode="auto">
          <a:xfrm>
            <a:off x="2128850" y="1760080"/>
            <a:ext cx="2643206" cy="128132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algn="ctr" fontAlgn="base">
              <a:lnSpc>
                <a:spcPts val="2500"/>
              </a:lnSpc>
              <a:spcBef>
                <a:spcPct val="0"/>
              </a:spcBef>
              <a:spcAft>
                <a:spcPct val="0"/>
              </a:spcAft>
            </a:pPr>
            <a:r>
              <a:rPr lang="zh-CN" altLang="en-US" b="1" dirty="0">
                <a:solidFill>
                  <a:srgbClr val="CC0099"/>
                </a:solidFill>
                <a:latin typeface="微软雅黑" panose="020B0503020204020204" pitchFamily="34" charset="-122"/>
                <a:ea typeface="微软雅黑" panose="020B0503020204020204" pitchFamily="34" charset="-122"/>
              </a:rPr>
              <a:t>语言博大精深</a:t>
            </a:r>
            <a:endParaRPr lang="en-US" altLang="zh-CN" b="1" dirty="0">
              <a:solidFill>
                <a:srgbClr val="CC0099"/>
              </a:solidFill>
              <a:latin typeface="微软雅黑" panose="020B0503020204020204" pitchFamily="34" charset="-122"/>
              <a:ea typeface="微软雅黑" panose="020B0503020204020204" pitchFamily="34" charset="-122"/>
            </a:endParaRPr>
          </a:p>
          <a:p>
            <a:pPr algn="ctr" fontAlgn="base">
              <a:lnSpc>
                <a:spcPts val="2500"/>
              </a:lnSpc>
              <a:spcBef>
                <a:spcPct val="0"/>
              </a:spcBef>
              <a:spcAft>
                <a:spcPct val="0"/>
              </a:spcAft>
            </a:pPr>
            <a:r>
              <a:rPr lang="zh-CN" altLang="en-US" dirty="0">
                <a:solidFill>
                  <a:schemeClr val="tx1"/>
                </a:solidFill>
                <a:latin typeface="微软雅黑" panose="020B0503020204020204" pitchFamily="34" charset="-122"/>
                <a:ea typeface="微软雅黑" panose="020B0503020204020204" pitchFamily="34" charset="-122"/>
              </a:rPr>
              <a:t>“作为失败的典型，你真的太成功了”</a:t>
            </a:r>
            <a:endParaRPr lang="en-US" altLang="zh-CN" dirty="0">
              <a:solidFill>
                <a:schemeClr val="tx1"/>
              </a:solidFill>
              <a:latin typeface="微软雅黑" panose="020B0503020204020204" pitchFamily="34" charset="-122"/>
              <a:ea typeface="微软雅黑" panose="020B0503020204020204" pitchFamily="34" charset="-122"/>
            </a:endParaRPr>
          </a:p>
        </p:txBody>
      </p:sp>
      <p:graphicFrame>
        <p:nvGraphicFramePr>
          <p:cNvPr id="338" name="图示 337"/>
          <p:cNvGraphicFramePr/>
          <p:nvPr/>
        </p:nvGraphicFramePr>
        <p:xfrm>
          <a:off x="4067366" y="2096750"/>
          <a:ext cx="4172562" cy="2826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9" name="文本框 338"/>
          <p:cNvSpPr txBox="1"/>
          <p:nvPr/>
        </p:nvSpPr>
        <p:spPr>
          <a:xfrm>
            <a:off x="5276112" y="4077087"/>
            <a:ext cx="187220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语义表示难</a:t>
            </a:r>
          </a:p>
        </p:txBody>
      </p:sp>
      <p:sp>
        <p:nvSpPr>
          <p:cNvPr id="340" name="文本框 339"/>
          <p:cNvSpPr txBox="1"/>
          <p:nvPr/>
        </p:nvSpPr>
        <p:spPr>
          <a:xfrm>
            <a:off x="6235549" y="2738552"/>
            <a:ext cx="1117965" cy="830997"/>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语义</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关联难</a:t>
            </a:r>
          </a:p>
        </p:txBody>
      </p:sp>
      <p:sp>
        <p:nvSpPr>
          <p:cNvPr id="341" name="文本框 340"/>
          <p:cNvSpPr txBox="1"/>
          <p:nvPr/>
        </p:nvSpPr>
        <p:spPr>
          <a:xfrm>
            <a:off x="4889082" y="2759736"/>
            <a:ext cx="1179118" cy="842912"/>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语义</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推理难</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机器阅读的主要步骤</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bwMode="auto">
          <a:xfrm>
            <a:off x="1672232" y="4599938"/>
            <a:ext cx="8572560" cy="171451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箭头: V 形 2"/>
          <p:cNvSpPr/>
          <p:nvPr/>
        </p:nvSpPr>
        <p:spPr bwMode="auto">
          <a:xfrm>
            <a:off x="1925494" y="2433428"/>
            <a:ext cx="2088232" cy="865236"/>
          </a:xfrm>
          <a:prstGeom prst="chevron">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箭头: V 形 9"/>
          <p:cNvSpPr/>
          <p:nvPr/>
        </p:nvSpPr>
        <p:spPr bwMode="auto">
          <a:xfrm>
            <a:off x="4013726" y="2433428"/>
            <a:ext cx="2088232" cy="865236"/>
          </a:xfrm>
          <a:prstGeom prst="chevro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3" name="箭头: V 形 10"/>
          <p:cNvSpPr/>
          <p:nvPr/>
        </p:nvSpPr>
        <p:spPr bwMode="auto">
          <a:xfrm>
            <a:off x="6101958" y="2433428"/>
            <a:ext cx="2088232" cy="865236"/>
          </a:xfrm>
          <a:prstGeom prst="chevro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4" name="箭头: V 形 11"/>
          <p:cNvSpPr/>
          <p:nvPr/>
        </p:nvSpPr>
        <p:spPr bwMode="auto">
          <a:xfrm>
            <a:off x="8190190" y="2433428"/>
            <a:ext cx="2088232" cy="865236"/>
          </a:xfrm>
          <a:prstGeom prst="chevron">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429550" y="2630928"/>
            <a:ext cx="165618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文本表示</a:t>
            </a:r>
          </a:p>
        </p:txBody>
      </p:sp>
      <p:sp>
        <p:nvSpPr>
          <p:cNvPr id="16" name="文本框 15"/>
          <p:cNvSpPr txBox="1"/>
          <p:nvPr/>
        </p:nvSpPr>
        <p:spPr>
          <a:xfrm>
            <a:off x="4517782" y="2630928"/>
            <a:ext cx="165618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语义匹配</a:t>
            </a:r>
          </a:p>
        </p:txBody>
      </p:sp>
      <p:sp>
        <p:nvSpPr>
          <p:cNvPr id="17" name="文本框 16"/>
          <p:cNvSpPr txBox="1"/>
          <p:nvPr/>
        </p:nvSpPr>
        <p:spPr>
          <a:xfrm>
            <a:off x="6534006" y="2630928"/>
            <a:ext cx="165618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理解推理</a:t>
            </a:r>
          </a:p>
        </p:txBody>
      </p:sp>
      <p:sp>
        <p:nvSpPr>
          <p:cNvPr id="18" name="文本框 17"/>
          <p:cNvSpPr txBox="1"/>
          <p:nvPr/>
        </p:nvSpPr>
        <p:spPr>
          <a:xfrm>
            <a:off x="8694246" y="2630928"/>
            <a:ext cx="165618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结果推荐</a:t>
            </a:r>
          </a:p>
        </p:txBody>
      </p:sp>
      <p:sp>
        <p:nvSpPr>
          <p:cNvPr id="19" name="矩形 18"/>
          <p:cNvSpPr/>
          <p:nvPr/>
        </p:nvSpPr>
        <p:spPr bwMode="auto">
          <a:xfrm>
            <a:off x="1886546" y="1514424"/>
            <a:ext cx="1800200" cy="77612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DejaVu Sans" charset="0"/>
              <a:buNone/>
            </a:pPr>
            <a:r>
              <a:rPr kumimoji="0" lang="zh-CN" altLang="en-US" sz="1800" b="0" i="0" u="none" strike="noStrike" cap="none" normalizeH="0" baseline="0" dirty="0">
                <a:ln>
                  <a:noFill/>
                </a:ln>
                <a:solidFill>
                  <a:srgbClr val="CC0099"/>
                </a:solidFill>
                <a:effectLst/>
                <a:latin typeface="微软雅黑" panose="020B0503020204020204" pitchFamily="34" charset="-122"/>
                <a:ea typeface="微软雅黑" panose="020B0503020204020204" pitchFamily="34" charset="-122"/>
              </a:rPr>
              <a:t>将文本表示成机器能理解的符号</a:t>
            </a:r>
          </a:p>
        </p:txBody>
      </p:sp>
      <p:sp>
        <p:nvSpPr>
          <p:cNvPr id="20" name="矩形 19"/>
          <p:cNvSpPr/>
          <p:nvPr/>
        </p:nvSpPr>
        <p:spPr bwMode="auto">
          <a:xfrm>
            <a:off x="4013726" y="1500174"/>
            <a:ext cx="1800200" cy="77612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DejaVu Sans" charset="0"/>
              <a:buNone/>
            </a:pPr>
            <a:r>
              <a:rPr kumimoji="0" lang="zh-CN" altLang="en-US" sz="1800" b="0" i="0" u="none" strike="noStrike" cap="none" normalizeH="0" baseline="0" dirty="0">
                <a:ln>
                  <a:noFill/>
                </a:ln>
                <a:solidFill>
                  <a:srgbClr val="CC0099"/>
                </a:solidFill>
                <a:effectLst/>
                <a:latin typeface="微软雅黑" panose="020B0503020204020204" pitchFamily="34" charset="-122"/>
                <a:ea typeface="微软雅黑" panose="020B0503020204020204" pitchFamily="34" charset="-122"/>
              </a:rPr>
              <a:t>寻找问题和原文句子的语义关联</a:t>
            </a:r>
          </a:p>
        </p:txBody>
      </p:sp>
      <p:sp>
        <p:nvSpPr>
          <p:cNvPr id="21" name="矩形 20"/>
          <p:cNvSpPr/>
          <p:nvPr/>
        </p:nvSpPr>
        <p:spPr bwMode="auto">
          <a:xfrm>
            <a:off x="6173966" y="1500174"/>
            <a:ext cx="1800200" cy="77612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DejaVu Sans" charset="0"/>
              <a:buNone/>
            </a:pPr>
            <a:r>
              <a:rPr kumimoji="0" lang="zh-CN" altLang="en-US" sz="1800" b="0" i="0" u="none" strike="noStrike" cap="none" normalizeH="0" baseline="0" dirty="0">
                <a:ln>
                  <a:noFill/>
                </a:ln>
                <a:solidFill>
                  <a:srgbClr val="CC0099"/>
                </a:solidFill>
                <a:effectLst/>
                <a:latin typeface="微软雅黑" panose="020B0503020204020204" pitchFamily="34" charset="-122"/>
                <a:ea typeface="微软雅黑" panose="020B0503020204020204" pitchFamily="34" charset="-122"/>
              </a:rPr>
              <a:t>对语义关联进行加工和推理</a:t>
            </a:r>
          </a:p>
        </p:txBody>
      </p:sp>
      <p:sp>
        <p:nvSpPr>
          <p:cNvPr id="22" name="矩形 21"/>
          <p:cNvSpPr/>
          <p:nvPr/>
        </p:nvSpPr>
        <p:spPr bwMode="auto">
          <a:xfrm>
            <a:off x="8334206" y="1500174"/>
            <a:ext cx="1800200" cy="77612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DejaVu Sans" charset="0"/>
              <a:buNone/>
            </a:pPr>
            <a:r>
              <a:rPr kumimoji="0" lang="zh-CN" altLang="en-US" sz="1800" b="0" i="0" u="none" strike="noStrike" cap="none" normalizeH="0" baseline="0" dirty="0">
                <a:ln>
                  <a:noFill/>
                </a:ln>
                <a:solidFill>
                  <a:srgbClr val="CC0099"/>
                </a:solidFill>
                <a:effectLst/>
                <a:latin typeface="微软雅黑" panose="020B0503020204020204" pitchFamily="34" charset="-122"/>
                <a:ea typeface="微软雅黑" panose="020B0503020204020204" pitchFamily="34" charset="-122"/>
              </a:rPr>
              <a:t>对候选答案进行排序和输出</a:t>
            </a:r>
          </a:p>
        </p:txBody>
      </p:sp>
      <p:sp>
        <p:nvSpPr>
          <p:cNvPr id="23" name="矩形 22"/>
          <p:cNvSpPr/>
          <p:nvPr/>
        </p:nvSpPr>
        <p:spPr>
          <a:xfrm>
            <a:off x="2386612" y="4910388"/>
            <a:ext cx="3140422" cy="400110"/>
          </a:xfrm>
          <a:prstGeom prst="rect">
            <a:avLst/>
          </a:prstGeom>
        </p:spPr>
        <p:txBody>
          <a:bodyPr wrap="square">
            <a:spAutoFit/>
          </a:bodyPr>
          <a:lstStyle/>
          <a:p>
            <a:pPr algn="ctr"/>
            <a:r>
              <a:rPr lang="zh-CN" altLang="en-US" sz="2000" b="1" kern="0" dirty="0">
                <a:solidFill>
                  <a:srgbClr val="002060"/>
                </a:solidFill>
                <a:latin typeface="微软雅黑" panose="020B0503020204020204" pitchFamily="34" charset="-122"/>
                <a:ea typeface="微软雅黑" panose="020B0503020204020204" pitchFamily="34" charset="-122"/>
              </a:rPr>
              <a:t>深度学习模型</a:t>
            </a:r>
            <a:endParaRPr lang="zh-CN" altLang="en-US" sz="2000" dirty="0"/>
          </a:p>
        </p:txBody>
      </p:sp>
      <p:pic>
        <p:nvPicPr>
          <p:cNvPr id="24" name="Picture 6"/>
          <p:cNvPicPr>
            <a:picLocks noChangeAspect="1" noChangeArrowheads="1"/>
          </p:cNvPicPr>
          <p:nvPr/>
        </p:nvPicPr>
        <p:blipFill>
          <a:blip r:embed="rId2" cstate="print"/>
          <a:srcRect/>
          <a:stretch>
            <a:fillRect/>
          </a:stretch>
        </p:blipFill>
        <p:spPr bwMode="auto">
          <a:xfrm>
            <a:off x="2600926" y="5290948"/>
            <a:ext cx="2786082" cy="857256"/>
          </a:xfrm>
          <a:prstGeom prst="rect">
            <a:avLst/>
          </a:prstGeom>
          <a:noFill/>
          <a:ln w="9525">
            <a:noFill/>
            <a:miter lim="800000"/>
            <a:headEnd/>
            <a:tailEnd/>
          </a:ln>
          <a:effectLst/>
        </p:spPr>
      </p:pic>
      <p:pic>
        <p:nvPicPr>
          <p:cNvPr id="25" name="图片 24"/>
          <p:cNvPicPr>
            <a:picLocks noChangeAspect="1"/>
          </p:cNvPicPr>
          <p:nvPr/>
        </p:nvPicPr>
        <p:blipFill>
          <a:blip r:embed="rId3" cstate="print"/>
          <a:stretch>
            <a:fillRect/>
          </a:stretch>
        </p:blipFill>
        <p:spPr>
          <a:xfrm>
            <a:off x="6815768" y="5290948"/>
            <a:ext cx="2500330" cy="916927"/>
          </a:xfrm>
          <a:prstGeom prst="rect">
            <a:avLst/>
          </a:prstGeom>
        </p:spPr>
      </p:pic>
      <p:sp>
        <p:nvSpPr>
          <p:cNvPr id="26" name="矩形 25"/>
          <p:cNvSpPr/>
          <p:nvPr/>
        </p:nvSpPr>
        <p:spPr>
          <a:xfrm>
            <a:off x="6458578" y="4862320"/>
            <a:ext cx="3475382" cy="369332"/>
          </a:xfrm>
          <a:prstGeom prst="rect">
            <a:avLst/>
          </a:prstGeom>
        </p:spPr>
        <p:txBody>
          <a:bodyPr wrap="square">
            <a:spAutoFit/>
          </a:bodyPr>
          <a:lstStyle/>
          <a:p>
            <a:pPr algn="ctr"/>
            <a:r>
              <a:rPr lang="zh-CN" altLang="en-US" b="1" kern="0" dirty="0">
                <a:solidFill>
                  <a:srgbClr val="002060"/>
                </a:solidFill>
                <a:latin typeface="微软雅黑" panose="020B0503020204020204" pitchFamily="34" charset="-122"/>
                <a:ea typeface="微软雅黑" panose="020B0503020204020204" pitchFamily="34" charset="-122"/>
              </a:rPr>
              <a:t>神经网络推理模型</a:t>
            </a:r>
            <a:endParaRPr lang="zh-CN" altLang="en-US" sz="2800" dirty="0"/>
          </a:p>
        </p:txBody>
      </p:sp>
      <p:sp>
        <p:nvSpPr>
          <p:cNvPr id="27" name="上箭头 26"/>
          <p:cNvSpPr/>
          <p:nvPr/>
        </p:nvSpPr>
        <p:spPr bwMode="auto">
          <a:xfrm>
            <a:off x="2357542" y="3389460"/>
            <a:ext cx="261242" cy="1189958"/>
          </a:xfrm>
          <a:prstGeom prst="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上箭头 26"/>
          <p:cNvSpPr/>
          <p:nvPr/>
        </p:nvSpPr>
        <p:spPr bwMode="auto">
          <a:xfrm>
            <a:off x="4517781" y="3396300"/>
            <a:ext cx="261242" cy="1189958"/>
          </a:xfrm>
          <a:prstGeom prst="up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上箭头 26"/>
          <p:cNvSpPr/>
          <p:nvPr/>
        </p:nvSpPr>
        <p:spPr bwMode="auto">
          <a:xfrm>
            <a:off x="6579223" y="3396300"/>
            <a:ext cx="261242" cy="1189958"/>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上箭头 26"/>
          <p:cNvSpPr/>
          <p:nvPr/>
        </p:nvSpPr>
        <p:spPr bwMode="auto">
          <a:xfrm>
            <a:off x="8622237" y="3396300"/>
            <a:ext cx="261242" cy="1189958"/>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文本框 30"/>
          <p:cNvSpPr txBox="1"/>
          <p:nvPr/>
        </p:nvSpPr>
        <p:spPr>
          <a:xfrm>
            <a:off x="2546775" y="3578146"/>
            <a:ext cx="1682975" cy="923330"/>
          </a:xfrm>
          <a:prstGeom prst="rect">
            <a:avLst/>
          </a:prstGeom>
          <a:noFill/>
        </p:spPr>
        <p:txBody>
          <a:bodyPr wrap="square" rtlCol="0">
            <a:spAutoFit/>
          </a:bodyPr>
          <a:lstStyle/>
          <a:p>
            <a:r>
              <a:rPr lang="en-US" altLang="zh-CN" b="1" dirty="0"/>
              <a:t>Word Vector</a:t>
            </a:r>
          </a:p>
          <a:p>
            <a:r>
              <a:rPr lang="en-US" altLang="zh-CN" b="1" dirty="0"/>
              <a:t>Character CNN</a:t>
            </a:r>
          </a:p>
          <a:p>
            <a:r>
              <a:rPr lang="en-US" altLang="zh-CN" b="1" dirty="0"/>
              <a:t>ELMO</a:t>
            </a:r>
            <a:endParaRPr lang="zh-CN" altLang="en-US" b="1" dirty="0"/>
          </a:p>
        </p:txBody>
      </p:sp>
      <p:sp>
        <p:nvSpPr>
          <p:cNvPr id="32" name="文本框 31"/>
          <p:cNvSpPr txBox="1"/>
          <p:nvPr/>
        </p:nvSpPr>
        <p:spPr>
          <a:xfrm>
            <a:off x="4707014" y="3578146"/>
            <a:ext cx="1800201" cy="923330"/>
          </a:xfrm>
          <a:prstGeom prst="rect">
            <a:avLst/>
          </a:prstGeom>
          <a:noFill/>
        </p:spPr>
        <p:txBody>
          <a:bodyPr wrap="square" rtlCol="0">
            <a:spAutoFit/>
          </a:bodyPr>
          <a:lstStyle/>
          <a:p>
            <a:r>
              <a:rPr lang="en-US" altLang="zh-CN" b="1" dirty="0"/>
              <a:t>Sentence Vector</a:t>
            </a:r>
          </a:p>
          <a:p>
            <a:r>
              <a:rPr lang="en-US" altLang="zh-CN" b="1" dirty="0"/>
              <a:t>Bi-Attention</a:t>
            </a:r>
          </a:p>
          <a:p>
            <a:r>
              <a:rPr lang="en-US" altLang="zh-CN" b="1" dirty="0"/>
              <a:t>Self-Attention</a:t>
            </a:r>
            <a:endParaRPr lang="zh-CN" altLang="en-US" b="1" dirty="0"/>
          </a:p>
        </p:txBody>
      </p:sp>
      <p:sp>
        <p:nvSpPr>
          <p:cNvPr id="33" name="文本框 32"/>
          <p:cNvSpPr txBox="1"/>
          <p:nvPr/>
        </p:nvSpPr>
        <p:spPr>
          <a:xfrm>
            <a:off x="6723238" y="3723903"/>
            <a:ext cx="1917427" cy="646331"/>
          </a:xfrm>
          <a:prstGeom prst="rect">
            <a:avLst/>
          </a:prstGeom>
          <a:noFill/>
        </p:spPr>
        <p:txBody>
          <a:bodyPr wrap="square" rtlCol="0">
            <a:spAutoFit/>
          </a:bodyPr>
          <a:lstStyle/>
          <a:p>
            <a:r>
              <a:rPr lang="en-US" altLang="zh-CN" b="1" dirty="0"/>
              <a:t>Memory Network</a:t>
            </a:r>
          </a:p>
          <a:p>
            <a:r>
              <a:rPr lang="en-US" altLang="zh-CN" b="1" dirty="0"/>
              <a:t>Knowledge Graph</a:t>
            </a:r>
          </a:p>
        </p:txBody>
      </p:sp>
      <p:sp>
        <p:nvSpPr>
          <p:cNvPr id="34" name="文本框 33"/>
          <p:cNvSpPr txBox="1"/>
          <p:nvPr/>
        </p:nvSpPr>
        <p:spPr>
          <a:xfrm>
            <a:off x="8766254" y="3723903"/>
            <a:ext cx="1800201" cy="646331"/>
          </a:xfrm>
          <a:prstGeom prst="rect">
            <a:avLst/>
          </a:prstGeom>
          <a:noFill/>
        </p:spPr>
        <p:txBody>
          <a:bodyPr wrap="square" rtlCol="0">
            <a:spAutoFit/>
          </a:bodyPr>
          <a:lstStyle/>
          <a:p>
            <a:r>
              <a:rPr lang="en-US" altLang="zh-CN" b="1" dirty="0"/>
              <a:t>Pointer Network</a:t>
            </a:r>
          </a:p>
          <a:p>
            <a:r>
              <a:rPr lang="en-US" altLang="zh-CN" b="1" dirty="0"/>
              <a:t>Learning2Rank</a:t>
            </a:r>
            <a:endParaRPr lang="zh-CN" altLang="en-US"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7265962" cy="1200329"/>
          </a:xfrm>
          <a:prstGeom prst="rect">
            <a:avLst/>
          </a:prstGeom>
        </p:spPr>
        <p:txBody>
          <a:bodyPr wrap="square">
            <a:spAutoFit/>
          </a:bodyPr>
          <a:lstStyle/>
          <a:p>
            <a:pPr>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机器阅读数据集</a:t>
            </a:r>
            <a:r>
              <a:rPr kumimoji="1" lang="en-US" altLang="zh-CN" sz="3600" b="1" dirty="0" smtClean="0">
                <a:solidFill>
                  <a:prstClr val="black"/>
                </a:solidFill>
                <a:latin typeface="微软雅黑" panose="020B0503020204020204" pitchFamily="34" charset="-122"/>
                <a:ea typeface="微软雅黑" panose="020B0503020204020204" pitchFamily="34" charset="-122"/>
              </a:rPr>
              <a:t>——</a:t>
            </a:r>
            <a:r>
              <a:rPr lang="en-US" altLang="zh-CN" sz="3600" b="1" dirty="0" err="1">
                <a:latin typeface="Arial" panose="020B0604020202020204" pitchFamily="34" charset="0"/>
              </a:rPr>
              <a:t>MCTest</a:t>
            </a:r>
            <a:endParaRPr lang="zh-CN" altLang="en-US" sz="36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7" name="文本框 4"/>
          <p:cNvSpPr txBox="1">
            <a:spLocks noChangeArrowheads="1"/>
          </p:cNvSpPr>
          <p:nvPr/>
        </p:nvSpPr>
        <p:spPr bwMode="auto">
          <a:xfrm>
            <a:off x="700290" y="1493778"/>
            <a:ext cx="9634118" cy="420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a:lnSpc>
                <a:spcPct val="150000"/>
              </a:lnSpc>
              <a:spcBef>
                <a:spcPct val="0"/>
              </a:spcBef>
              <a:spcAft>
                <a:spcPct val="0"/>
              </a:spcAft>
              <a:buClrTx/>
              <a:buSzTx/>
              <a:buFont typeface="Wingdings" panose="05000000000000000000" pitchFamily="2" charset="2"/>
              <a:buChar char="u"/>
            </a:pPr>
            <a:r>
              <a:rPr lang="zh-CN" altLang="en-US" b="1" dirty="0">
                <a:solidFill>
                  <a:srgbClr val="CC0099"/>
                </a:solidFill>
                <a:latin typeface="微软雅黑" panose="020B0503020204020204" pitchFamily="34" charset="-122"/>
                <a:ea typeface="微软雅黑" panose="020B0503020204020204" pitchFamily="34" charset="-122"/>
              </a:rPr>
              <a:t>问题描述</a:t>
            </a:r>
            <a:endParaRPr lang="en-US" altLang="zh-CN" b="1" dirty="0">
              <a:solidFill>
                <a:srgbClr val="CC0099"/>
              </a:solidFill>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smtClean="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a:latin typeface="微软雅黑" panose="020B0503020204020204" pitchFamily="34" charset="-122"/>
              <a:ea typeface="微软雅黑" panose="020B0503020204020204" pitchFamily="34" charset="-122"/>
            </a:endParaRPr>
          </a:p>
          <a:p>
            <a:pPr marL="457200" lvl="1" indent="0">
              <a:lnSpc>
                <a:spcPct val="150000"/>
              </a:lnSpc>
              <a:spcBef>
                <a:spcPct val="0"/>
              </a:spcBef>
              <a:spcAft>
                <a:spcPct val="0"/>
              </a:spcAft>
              <a:buClrTx/>
              <a:buSzTx/>
              <a:buNone/>
            </a:pPr>
            <a:endParaRPr lang="en-US" altLang="zh-CN" sz="1800" b="1" dirty="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Ø"/>
            </a:pPr>
            <a:endParaRPr lang="en-US" altLang="zh-CN" b="1" dirty="0" smtClean="0">
              <a:solidFill>
                <a:srgbClr val="00B0F0"/>
              </a:solidFill>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Ø"/>
            </a:pPr>
            <a:r>
              <a:rPr lang="zh-CN" altLang="en-US" b="1" dirty="0" smtClean="0">
                <a:solidFill>
                  <a:srgbClr val="00B0F0"/>
                </a:solidFill>
                <a:latin typeface="微软雅黑" panose="020B0503020204020204" pitchFamily="34" charset="-122"/>
                <a:ea typeface="微软雅黑" panose="020B0503020204020204" pitchFamily="34" charset="-122"/>
              </a:rPr>
              <a:t>给定</a:t>
            </a:r>
            <a:r>
              <a:rPr lang="zh-CN" altLang="en-US" b="1" dirty="0">
                <a:solidFill>
                  <a:srgbClr val="00B0F0"/>
                </a:solidFill>
                <a:latin typeface="微软雅黑" panose="020B0503020204020204" pitchFamily="34" charset="-122"/>
                <a:ea typeface="微软雅黑" panose="020B0503020204020204" pitchFamily="34" charset="-122"/>
              </a:rPr>
              <a:t>一篇文章、一个问题以及四个选项，预测哪个选项是问题的答案</a:t>
            </a:r>
            <a:endParaRPr lang="en-US" altLang="zh-CN" b="1" dirty="0">
              <a:solidFill>
                <a:srgbClr val="00B0F0"/>
              </a:solidFill>
              <a:latin typeface="微软雅黑" panose="020B0503020204020204" pitchFamily="34" charset="-122"/>
              <a:ea typeface="微软雅黑" panose="020B0503020204020204" pitchFamily="34" charset="-122"/>
            </a:endParaRPr>
          </a:p>
        </p:txBody>
      </p:sp>
      <p:sp>
        <p:nvSpPr>
          <p:cNvPr id="338" name="文本框 5"/>
          <p:cNvSpPr txBox="1">
            <a:spLocks noChangeArrowheads="1"/>
          </p:cNvSpPr>
          <p:nvPr/>
        </p:nvSpPr>
        <p:spPr bwMode="auto">
          <a:xfrm>
            <a:off x="1490332" y="2301692"/>
            <a:ext cx="805403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t>P:</a:t>
            </a:r>
            <a:r>
              <a:rPr lang="zh-CN" altLang="en-US" b="1" dirty="0"/>
              <a:t> </a:t>
            </a:r>
            <a:r>
              <a:rPr lang="en-US" altLang="zh-CN" dirty="0">
                <a:solidFill>
                  <a:srgbClr val="C00000"/>
                </a:solidFill>
              </a:rPr>
              <a:t>James</a:t>
            </a:r>
            <a:r>
              <a:rPr lang="en-US" altLang="zh-CN" dirty="0">
                <a:solidFill>
                  <a:srgbClr val="0070C0"/>
                </a:solidFill>
              </a:rPr>
              <a:t> the Turtle was always getting in trouble. </a:t>
            </a:r>
            <a:r>
              <a:rPr lang="en-US" altLang="zh-CN" dirty="0"/>
              <a:t>Sometimes he'd reach into the freezer and empty out all the food. Other times he'd sled on the deck and get a splinter. His aunt Jane tried as hard as she could to keep him out of trouble, but he was sneaky and got into lots of trouble behind her back. </a:t>
            </a:r>
          </a:p>
          <a:p>
            <a:endParaRPr lang="en-US" altLang="zh-CN" b="1" dirty="0"/>
          </a:p>
          <a:p>
            <a:r>
              <a:rPr lang="en-US" altLang="zh-CN" b="1" dirty="0"/>
              <a:t>Q: </a:t>
            </a:r>
            <a:r>
              <a:rPr lang="en-US" altLang="zh-CN" dirty="0"/>
              <a:t>What is the name of the trouble making turtle?</a:t>
            </a:r>
          </a:p>
          <a:p>
            <a:r>
              <a:rPr lang="zh-CN" altLang="en-US" dirty="0"/>
              <a:t>     </a:t>
            </a:r>
            <a:r>
              <a:rPr lang="en-US" altLang="zh-CN" dirty="0"/>
              <a:t>(A) Fries</a:t>
            </a:r>
            <a:r>
              <a:rPr lang="zh-CN" altLang="en-US" dirty="0"/>
              <a:t> </a:t>
            </a:r>
            <a:r>
              <a:rPr lang="en-US" altLang="zh-CN" dirty="0"/>
              <a:t>(B) Pudding</a:t>
            </a:r>
            <a:r>
              <a:rPr lang="zh-CN" altLang="en-US" dirty="0"/>
              <a:t> </a:t>
            </a:r>
            <a:r>
              <a:rPr lang="en-US" altLang="zh-CN" dirty="0"/>
              <a:t>(C) James</a:t>
            </a:r>
            <a:r>
              <a:rPr lang="zh-CN" altLang="en-US" dirty="0"/>
              <a:t> </a:t>
            </a:r>
            <a:r>
              <a:rPr lang="en-US" altLang="zh-CN" dirty="0"/>
              <a:t>(D) Jane</a:t>
            </a:r>
            <a:r>
              <a:rPr lang="zh-CN" altLang="en-US" dirty="0"/>
              <a:t> </a:t>
            </a:r>
            <a:endParaRPr lang="en-US" altLang="zh-CN" dirty="0"/>
          </a:p>
          <a:p>
            <a:endParaRPr lang="en-US" altLang="zh-CN" b="1" dirty="0"/>
          </a:p>
          <a:p>
            <a:r>
              <a:rPr lang="en-US" altLang="zh-CN" b="1" dirty="0"/>
              <a:t>A: </a:t>
            </a:r>
            <a:r>
              <a:rPr lang="en-US" altLang="zh-CN" dirty="0"/>
              <a:t>James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1" y="400051"/>
            <a:ext cx="8597329" cy="1200329"/>
          </a:xfrm>
          <a:prstGeom prst="rect">
            <a:avLst/>
          </a:prstGeom>
        </p:spPr>
        <p:txBody>
          <a:bodyPr wrap="square">
            <a:spAutoFit/>
          </a:bodyPr>
          <a:lstStyle/>
          <a:p>
            <a:pPr>
              <a:spcBef>
                <a:spcPct val="0"/>
              </a:spcBef>
              <a:spcAft>
                <a:spcPct val="0"/>
              </a:spcAft>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机器阅读数据集</a:t>
            </a:r>
            <a:r>
              <a:rPr kumimoji="1" lang="en-US" altLang="zh-CN" sz="3600" b="1" dirty="0" smtClean="0">
                <a:solidFill>
                  <a:prstClr val="black"/>
                </a:solidFill>
                <a:latin typeface="微软雅黑" panose="020B0503020204020204" pitchFamily="34" charset="-122"/>
                <a:ea typeface="微软雅黑" panose="020B0503020204020204" pitchFamily="34" charset="-122"/>
              </a:rPr>
              <a:t>——</a:t>
            </a:r>
            <a:r>
              <a:rPr lang="en-US" altLang="zh-CN" sz="3600" b="1" dirty="0">
                <a:latin typeface="Arial" panose="020B0604020202020204" pitchFamily="34" charset="0"/>
              </a:rPr>
              <a:t>CNN/Daily Mail</a:t>
            </a:r>
            <a:endParaRPr lang="zh-CN" altLang="en-US" sz="36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7" name="文本框 4"/>
          <p:cNvSpPr txBox="1">
            <a:spLocks noChangeArrowheads="1"/>
          </p:cNvSpPr>
          <p:nvPr/>
        </p:nvSpPr>
        <p:spPr bwMode="auto">
          <a:xfrm>
            <a:off x="700289" y="1511634"/>
            <a:ext cx="9634118" cy="420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a:lnSpc>
                <a:spcPct val="150000"/>
              </a:lnSpc>
              <a:spcBef>
                <a:spcPct val="0"/>
              </a:spcBef>
              <a:spcAft>
                <a:spcPct val="0"/>
              </a:spcAft>
              <a:buClrTx/>
              <a:buSzTx/>
              <a:buFont typeface="Wingdings" panose="05000000000000000000" pitchFamily="2" charset="2"/>
              <a:buChar char="u"/>
            </a:pPr>
            <a:r>
              <a:rPr lang="zh-CN" altLang="en-US" b="1" dirty="0">
                <a:solidFill>
                  <a:srgbClr val="CC0099"/>
                </a:solidFill>
                <a:latin typeface="微软雅黑" panose="020B0503020204020204" pitchFamily="34" charset="-122"/>
                <a:ea typeface="微软雅黑" panose="020B0503020204020204" pitchFamily="34" charset="-122"/>
              </a:rPr>
              <a:t>问题描述</a:t>
            </a:r>
            <a:endParaRPr lang="en-US" altLang="zh-CN" b="1" dirty="0">
              <a:solidFill>
                <a:srgbClr val="CC0099"/>
              </a:solidFill>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smtClean="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a:latin typeface="微软雅黑" panose="020B0503020204020204" pitchFamily="34" charset="-122"/>
              <a:ea typeface="微软雅黑" panose="020B0503020204020204" pitchFamily="34" charset="-122"/>
            </a:endParaRPr>
          </a:p>
          <a:p>
            <a:pPr marL="457200" lvl="1" indent="0">
              <a:lnSpc>
                <a:spcPct val="150000"/>
              </a:lnSpc>
              <a:spcBef>
                <a:spcPct val="0"/>
              </a:spcBef>
              <a:spcAft>
                <a:spcPct val="0"/>
              </a:spcAft>
              <a:buClrTx/>
              <a:buSzTx/>
              <a:buNone/>
            </a:pPr>
            <a:endParaRPr lang="en-US" altLang="zh-CN" sz="1800" b="1" dirty="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Ø"/>
            </a:pPr>
            <a:endParaRPr lang="en-US" altLang="zh-CN" b="1" dirty="0" smtClean="0">
              <a:solidFill>
                <a:srgbClr val="00B0F0"/>
              </a:solidFill>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Ø"/>
            </a:pPr>
            <a:r>
              <a:rPr lang="zh-CN" altLang="en-US" b="1" dirty="0" smtClean="0">
                <a:solidFill>
                  <a:srgbClr val="00B0F0"/>
                </a:solidFill>
                <a:latin typeface="微软雅黑" panose="020B0503020204020204" pitchFamily="34" charset="-122"/>
                <a:ea typeface="微软雅黑" panose="020B0503020204020204" pitchFamily="34" charset="-122"/>
              </a:rPr>
              <a:t>给定</a:t>
            </a:r>
            <a:r>
              <a:rPr lang="zh-CN" altLang="en-US" b="1" dirty="0">
                <a:solidFill>
                  <a:srgbClr val="00B0F0"/>
                </a:solidFill>
                <a:latin typeface="微软雅黑" panose="020B0503020204020204" pitchFamily="34" charset="-122"/>
                <a:ea typeface="微软雅黑" panose="020B0503020204020204" pitchFamily="34" charset="-122"/>
              </a:rPr>
              <a:t>一篇文章和一个问题，预测问题中被</a:t>
            </a:r>
            <a:r>
              <a:rPr lang="en-US" altLang="zh-CN" b="1" dirty="0">
                <a:solidFill>
                  <a:srgbClr val="00B0F0"/>
                </a:solidFill>
                <a:latin typeface="微软雅黑" panose="020B0503020204020204" pitchFamily="34" charset="-122"/>
                <a:ea typeface="微软雅黑" panose="020B0503020204020204" pitchFamily="34" charset="-122"/>
              </a:rPr>
              <a:t>X</a:t>
            </a:r>
            <a:r>
              <a:rPr lang="zh-CN" altLang="en-US" b="1" dirty="0">
                <a:solidFill>
                  <a:srgbClr val="00B0F0"/>
                </a:solidFill>
                <a:latin typeface="微软雅黑" panose="020B0503020204020204" pitchFamily="34" charset="-122"/>
                <a:ea typeface="微软雅黑" panose="020B0503020204020204" pitchFamily="34" charset="-122"/>
              </a:rPr>
              <a:t>替换的实体是文章中的哪个实体</a:t>
            </a:r>
          </a:p>
        </p:txBody>
      </p:sp>
      <p:sp>
        <p:nvSpPr>
          <p:cNvPr id="338" name="文本框 5"/>
          <p:cNvSpPr txBox="1">
            <a:spLocks noChangeArrowheads="1"/>
          </p:cNvSpPr>
          <p:nvPr/>
        </p:nvSpPr>
        <p:spPr bwMode="auto">
          <a:xfrm>
            <a:off x="1490331" y="2181048"/>
            <a:ext cx="805403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t>P:</a:t>
            </a:r>
            <a:r>
              <a:rPr lang="zh-CN" altLang="en-US" b="1" dirty="0"/>
              <a:t> </a:t>
            </a:r>
            <a:r>
              <a:rPr lang="en-US" altLang="zh-CN" dirty="0"/>
              <a:t>the ent381 producer allegedly struck by ent212 will not press charges against the “ ent153 ” host , his lawyer said </a:t>
            </a:r>
            <a:r>
              <a:rPr lang="en-US" altLang="zh-CN" dirty="0" err="1"/>
              <a:t>friday</a:t>
            </a:r>
            <a:r>
              <a:rPr lang="en-US" altLang="zh-CN" dirty="0"/>
              <a:t> . ent212 , who hosted one of the most - watched television shows in the world , was dropped by the ent381 </a:t>
            </a:r>
            <a:r>
              <a:rPr lang="en-US" altLang="zh-CN" dirty="0" err="1"/>
              <a:t>wednesday</a:t>
            </a:r>
            <a:r>
              <a:rPr lang="en-US" altLang="zh-CN" dirty="0"/>
              <a:t> after an internal investigation by the ent180 broadcaster found </a:t>
            </a:r>
            <a:r>
              <a:rPr lang="en-US" altLang="zh-CN" dirty="0">
                <a:solidFill>
                  <a:srgbClr val="0070C0"/>
                </a:solidFill>
              </a:rPr>
              <a:t>he had</a:t>
            </a:r>
            <a:r>
              <a:rPr lang="zh-CN" altLang="en-US" dirty="0">
                <a:solidFill>
                  <a:srgbClr val="0070C0"/>
                </a:solidFill>
              </a:rPr>
              <a:t> </a:t>
            </a:r>
            <a:r>
              <a:rPr lang="en-US" altLang="zh-CN" dirty="0">
                <a:solidFill>
                  <a:srgbClr val="0070C0"/>
                </a:solidFill>
              </a:rPr>
              <a:t>subjected</a:t>
            </a:r>
            <a:r>
              <a:rPr lang="zh-CN" altLang="en-US" dirty="0">
                <a:solidFill>
                  <a:srgbClr val="0070C0"/>
                </a:solidFill>
              </a:rPr>
              <a:t> </a:t>
            </a:r>
            <a:r>
              <a:rPr lang="en-US" altLang="zh-CN" dirty="0">
                <a:solidFill>
                  <a:srgbClr val="0070C0"/>
                </a:solidFill>
              </a:rPr>
              <a:t>producer</a:t>
            </a:r>
            <a:r>
              <a:rPr lang="zh-CN" altLang="en-US" dirty="0">
                <a:solidFill>
                  <a:srgbClr val="0070C0"/>
                </a:solidFill>
              </a:rPr>
              <a:t> </a:t>
            </a:r>
            <a:r>
              <a:rPr lang="en-US" altLang="zh-CN" dirty="0">
                <a:solidFill>
                  <a:srgbClr val="C00000"/>
                </a:solidFill>
              </a:rPr>
              <a:t>ent193</a:t>
            </a:r>
            <a:r>
              <a:rPr lang="zh-CN" altLang="en-US" dirty="0">
                <a:solidFill>
                  <a:srgbClr val="0070C0"/>
                </a:solidFill>
              </a:rPr>
              <a:t> </a:t>
            </a:r>
            <a:r>
              <a:rPr lang="en-US" altLang="zh-CN" dirty="0">
                <a:solidFill>
                  <a:srgbClr val="0070C0"/>
                </a:solidFill>
              </a:rPr>
              <a:t>“</a:t>
            </a:r>
            <a:r>
              <a:rPr lang="zh-CN" altLang="en-US" dirty="0">
                <a:solidFill>
                  <a:srgbClr val="0070C0"/>
                </a:solidFill>
              </a:rPr>
              <a:t> </a:t>
            </a:r>
            <a:r>
              <a:rPr lang="en-US" altLang="zh-CN" dirty="0">
                <a:solidFill>
                  <a:srgbClr val="0070C0"/>
                </a:solidFill>
              </a:rPr>
              <a:t>to</a:t>
            </a:r>
            <a:r>
              <a:rPr lang="zh-CN" altLang="en-US" dirty="0">
                <a:solidFill>
                  <a:srgbClr val="0070C0"/>
                </a:solidFill>
              </a:rPr>
              <a:t> </a:t>
            </a:r>
            <a:r>
              <a:rPr lang="en-US" altLang="zh-CN" dirty="0">
                <a:solidFill>
                  <a:srgbClr val="0070C0"/>
                </a:solidFill>
              </a:rPr>
              <a:t>an</a:t>
            </a:r>
            <a:r>
              <a:rPr lang="zh-CN" altLang="en-US" dirty="0">
                <a:solidFill>
                  <a:srgbClr val="0070C0"/>
                </a:solidFill>
              </a:rPr>
              <a:t> </a:t>
            </a:r>
            <a:r>
              <a:rPr lang="en-US" altLang="zh-CN" dirty="0">
                <a:solidFill>
                  <a:srgbClr val="0070C0"/>
                </a:solidFill>
              </a:rPr>
              <a:t>unprovoked physical and verbal attack . ” </a:t>
            </a:r>
          </a:p>
          <a:p>
            <a:endParaRPr lang="en-US" altLang="zh-CN" dirty="0"/>
          </a:p>
          <a:p>
            <a:r>
              <a:rPr lang="en-US" altLang="zh-CN" b="1" dirty="0"/>
              <a:t>Q:</a:t>
            </a:r>
            <a:r>
              <a:rPr lang="zh-CN" altLang="en-US" b="1" dirty="0"/>
              <a:t> </a:t>
            </a:r>
            <a:r>
              <a:rPr lang="en-US" altLang="zh-CN" dirty="0"/>
              <a:t>producer X will not press charges against ent212 , his lawyer says . </a:t>
            </a:r>
          </a:p>
          <a:p>
            <a:endParaRPr lang="en-US" altLang="zh-CN" dirty="0"/>
          </a:p>
          <a:p>
            <a:r>
              <a:rPr lang="en-US" altLang="zh-CN" b="1" dirty="0"/>
              <a:t>A:</a:t>
            </a:r>
            <a:r>
              <a:rPr lang="zh-CN" altLang="en-US" b="1" dirty="0"/>
              <a:t> </a:t>
            </a:r>
            <a:r>
              <a:rPr lang="en-US" altLang="zh-CN" dirty="0"/>
              <a:t>ent193 </a:t>
            </a:r>
            <a:endParaRPr lang="en-US" altLang="zh-CN"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1" y="400051"/>
            <a:ext cx="8597329" cy="646331"/>
          </a:xfrm>
          <a:prstGeom prst="rect">
            <a:avLst/>
          </a:prstGeom>
        </p:spPr>
        <p:txBody>
          <a:bodyPr wrap="square">
            <a:spAutoFit/>
          </a:bodyPr>
          <a:lstStyle/>
          <a:p>
            <a:pPr>
              <a:spcBef>
                <a:spcPct val="0"/>
              </a:spcBef>
              <a:spcAft>
                <a:spcPct val="0"/>
              </a:spcAft>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机器阅读数据集</a:t>
            </a:r>
            <a:r>
              <a:rPr kumimoji="1" lang="en-US" altLang="zh-CN" sz="3600" b="1" dirty="0" smtClean="0">
                <a:solidFill>
                  <a:prstClr val="black"/>
                </a:solidFill>
                <a:latin typeface="微软雅黑" panose="020B0503020204020204" pitchFamily="34" charset="-122"/>
                <a:ea typeface="微软雅黑" panose="020B0503020204020204" pitchFamily="34" charset="-122"/>
              </a:rPr>
              <a:t>——</a:t>
            </a:r>
            <a:r>
              <a:rPr lang="en-US" altLang="zh-CN" sz="3600" b="1" dirty="0" err="1" smtClean="0"/>
              <a:t>SQuAD</a:t>
            </a:r>
            <a:endParaRPr lang="en-US" altLang="zh-CN" sz="3600" b="1" dirty="0"/>
          </a:p>
        </p:txBody>
      </p:sp>
      <p:sp>
        <p:nvSpPr>
          <p:cNvPr id="337" name="文本框 4"/>
          <p:cNvSpPr txBox="1">
            <a:spLocks noChangeArrowheads="1"/>
          </p:cNvSpPr>
          <p:nvPr/>
        </p:nvSpPr>
        <p:spPr bwMode="auto">
          <a:xfrm>
            <a:off x="700289" y="1436683"/>
            <a:ext cx="9634118" cy="420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a:lnSpc>
                <a:spcPct val="150000"/>
              </a:lnSpc>
              <a:spcBef>
                <a:spcPct val="0"/>
              </a:spcBef>
              <a:spcAft>
                <a:spcPct val="0"/>
              </a:spcAft>
              <a:buClrTx/>
              <a:buSzTx/>
              <a:buFont typeface="Wingdings" panose="05000000000000000000" pitchFamily="2" charset="2"/>
              <a:buChar char="u"/>
            </a:pPr>
            <a:r>
              <a:rPr lang="zh-CN" altLang="en-US" b="1" dirty="0">
                <a:solidFill>
                  <a:srgbClr val="CC0099"/>
                </a:solidFill>
                <a:latin typeface="微软雅黑" panose="020B0503020204020204" pitchFamily="34" charset="-122"/>
                <a:ea typeface="微软雅黑" panose="020B0503020204020204" pitchFamily="34" charset="-122"/>
              </a:rPr>
              <a:t>问题描述</a:t>
            </a:r>
            <a:endParaRPr lang="en-US" altLang="zh-CN" b="1" dirty="0">
              <a:solidFill>
                <a:srgbClr val="CC0099"/>
              </a:solidFill>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smtClean="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a:latin typeface="微软雅黑" panose="020B0503020204020204" pitchFamily="34" charset="-122"/>
              <a:ea typeface="微软雅黑" panose="020B0503020204020204" pitchFamily="34" charset="-122"/>
            </a:endParaRPr>
          </a:p>
          <a:p>
            <a:pPr marL="457200" lvl="1" indent="0">
              <a:lnSpc>
                <a:spcPct val="150000"/>
              </a:lnSpc>
              <a:spcBef>
                <a:spcPct val="0"/>
              </a:spcBef>
              <a:spcAft>
                <a:spcPct val="0"/>
              </a:spcAft>
              <a:buClrTx/>
              <a:buSzTx/>
              <a:buNone/>
            </a:pPr>
            <a:endParaRPr lang="en-US" altLang="zh-CN" sz="1800" b="1" dirty="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Ø"/>
            </a:pPr>
            <a:endParaRPr lang="en-US" altLang="zh-CN" b="1" dirty="0" smtClean="0">
              <a:solidFill>
                <a:srgbClr val="00B0F0"/>
              </a:solidFill>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Ø"/>
            </a:pPr>
            <a:r>
              <a:rPr lang="zh-CN" altLang="en-US" b="1" dirty="0" smtClean="0">
                <a:solidFill>
                  <a:srgbClr val="00B0F0"/>
                </a:solidFill>
                <a:latin typeface="微软雅黑" panose="020B0503020204020204" pitchFamily="34" charset="-122"/>
                <a:ea typeface="微软雅黑" panose="020B0503020204020204" pitchFamily="34" charset="-122"/>
              </a:rPr>
              <a:t>给定</a:t>
            </a:r>
            <a:r>
              <a:rPr lang="zh-CN" altLang="en-US" b="1" dirty="0">
                <a:solidFill>
                  <a:srgbClr val="00B0F0"/>
                </a:solidFill>
                <a:latin typeface="微软雅黑" panose="020B0503020204020204" pitchFamily="34" charset="-122"/>
                <a:ea typeface="微软雅黑" panose="020B0503020204020204" pitchFamily="34" charset="-122"/>
              </a:rPr>
              <a:t>一篇文章、一个问题，预测文章中的一个区间（一个或几个词）作为答案</a:t>
            </a:r>
          </a:p>
        </p:txBody>
      </p:sp>
      <p:sp>
        <p:nvSpPr>
          <p:cNvPr id="338" name="文本框 5"/>
          <p:cNvSpPr txBox="1">
            <a:spLocks noChangeArrowheads="1"/>
          </p:cNvSpPr>
          <p:nvPr/>
        </p:nvSpPr>
        <p:spPr bwMode="auto">
          <a:xfrm>
            <a:off x="1490331" y="2106097"/>
            <a:ext cx="805403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t>P:</a:t>
            </a:r>
            <a:r>
              <a:rPr lang="zh-CN" altLang="en-US" b="1" dirty="0"/>
              <a:t> </a:t>
            </a:r>
            <a:r>
              <a:rPr lang="en-US" altLang="zh-CN" dirty="0"/>
              <a:t>In meteorology, </a:t>
            </a:r>
            <a:r>
              <a:rPr lang="en-US" altLang="zh-CN" dirty="0">
                <a:solidFill>
                  <a:srgbClr val="0070C0"/>
                </a:solidFill>
              </a:rPr>
              <a:t>precipitation is any product of the condensation of atmospheric water vapor that falls under </a:t>
            </a:r>
            <a:r>
              <a:rPr lang="en-US" altLang="zh-CN" dirty="0">
                <a:solidFill>
                  <a:srgbClr val="C00000"/>
                </a:solidFill>
              </a:rPr>
              <a:t>gravity</a:t>
            </a:r>
            <a:r>
              <a:rPr lang="en-US" altLang="zh-CN" dirty="0">
                <a:solidFill>
                  <a:srgbClr val="0070C0"/>
                </a:solidFill>
              </a:rPr>
              <a:t>. </a:t>
            </a:r>
            <a:r>
              <a:rPr lang="en-US" altLang="zh-CN" dirty="0"/>
              <a:t>The main forms of precipitation include drizzle, rain, sleet, snow, </a:t>
            </a:r>
            <a:r>
              <a:rPr lang="en-US" altLang="zh-CN" dirty="0" err="1"/>
              <a:t>graupel</a:t>
            </a:r>
            <a:r>
              <a:rPr lang="en-US" altLang="zh-CN" dirty="0"/>
              <a:t> and hail... Precipitation forms as smaller droplets coalesce via collision with other rain drops or ice crystals within a cloud. Short, in- tense periods of rain in scattered locations are called “showers”. </a:t>
            </a:r>
          </a:p>
          <a:p>
            <a:endParaRPr lang="en-US" altLang="zh-CN" dirty="0"/>
          </a:p>
          <a:p>
            <a:r>
              <a:rPr lang="en-US" altLang="zh-CN" b="1" dirty="0"/>
              <a:t>Q: </a:t>
            </a:r>
            <a:r>
              <a:rPr lang="en-US" altLang="zh-CN" dirty="0"/>
              <a:t>What causes precipitation to fall? </a:t>
            </a:r>
          </a:p>
          <a:p>
            <a:endParaRPr lang="en-US" altLang="zh-CN" dirty="0"/>
          </a:p>
          <a:p>
            <a:r>
              <a:rPr lang="en-US" altLang="zh-CN" b="1" dirty="0"/>
              <a:t>A: </a:t>
            </a:r>
            <a:r>
              <a:rPr lang="en-US" altLang="zh-CN" dirty="0"/>
              <a:t>gravity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1" y="400051"/>
            <a:ext cx="8597329" cy="646331"/>
          </a:xfrm>
          <a:prstGeom prst="rect">
            <a:avLst/>
          </a:prstGeom>
        </p:spPr>
        <p:txBody>
          <a:bodyPr wrap="square">
            <a:spAutoFit/>
          </a:bodyPr>
          <a:lstStyle/>
          <a:p>
            <a:pPr>
              <a:spcBef>
                <a:spcPct val="0"/>
              </a:spcBef>
              <a:spcAft>
                <a:spcPct val="0"/>
              </a:spcAft>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机器阅读数据集</a:t>
            </a:r>
            <a:r>
              <a:rPr kumimoji="1" lang="en-US" altLang="zh-CN" sz="3600" b="1" dirty="0" smtClean="0">
                <a:solidFill>
                  <a:prstClr val="black"/>
                </a:solidFill>
                <a:latin typeface="微软雅黑" panose="020B0503020204020204" pitchFamily="34" charset="-122"/>
                <a:ea typeface="微软雅黑" panose="020B0503020204020204" pitchFamily="34" charset="-122"/>
              </a:rPr>
              <a:t>——</a:t>
            </a:r>
            <a:r>
              <a:rPr lang="en-US" altLang="zh-CN" sz="3600" b="1" dirty="0"/>
              <a:t>Quasar-T</a:t>
            </a:r>
          </a:p>
        </p:txBody>
      </p:sp>
      <p:sp>
        <p:nvSpPr>
          <p:cNvPr id="337" name="文本框 4"/>
          <p:cNvSpPr txBox="1">
            <a:spLocks noChangeArrowheads="1"/>
          </p:cNvSpPr>
          <p:nvPr/>
        </p:nvSpPr>
        <p:spPr bwMode="auto">
          <a:xfrm>
            <a:off x="700289" y="1295666"/>
            <a:ext cx="9634118" cy="466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a:lnSpc>
                <a:spcPct val="150000"/>
              </a:lnSpc>
              <a:spcBef>
                <a:spcPct val="0"/>
              </a:spcBef>
              <a:spcAft>
                <a:spcPct val="0"/>
              </a:spcAft>
              <a:buClrTx/>
              <a:buSzTx/>
              <a:buFont typeface="Wingdings" panose="05000000000000000000" pitchFamily="2" charset="2"/>
              <a:buChar char="u"/>
            </a:pPr>
            <a:r>
              <a:rPr lang="zh-CN" altLang="en-US" b="1" dirty="0">
                <a:solidFill>
                  <a:srgbClr val="CC0099"/>
                </a:solidFill>
                <a:latin typeface="微软雅黑" panose="020B0503020204020204" pitchFamily="34" charset="-122"/>
                <a:ea typeface="微软雅黑" panose="020B0503020204020204" pitchFamily="34" charset="-122"/>
              </a:rPr>
              <a:t>问题描述</a:t>
            </a:r>
            <a:endParaRPr lang="en-US" altLang="zh-CN" b="1" dirty="0">
              <a:solidFill>
                <a:srgbClr val="CC0099"/>
              </a:solidFill>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a:lnSpc>
                <a:spcPct val="150000"/>
              </a:lnSpc>
              <a:spcBef>
                <a:spcPct val="0"/>
              </a:spcBef>
              <a:spcAft>
                <a:spcPct val="0"/>
              </a:spcAft>
              <a:buClrTx/>
              <a:buSzTx/>
              <a:buFont typeface="Wingdings" panose="05000000000000000000" pitchFamily="2" charset="2"/>
              <a:buChar char="u"/>
            </a:pPr>
            <a:endParaRPr lang="en-US" altLang="zh-CN" sz="1800" b="1" dirty="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smtClean="0">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u"/>
            </a:pPr>
            <a:endParaRPr lang="en-US" altLang="zh-CN" sz="1400" b="1" dirty="0">
              <a:latin typeface="微软雅黑" panose="020B0503020204020204" pitchFamily="34" charset="-122"/>
              <a:ea typeface="微软雅黑" panose="020B0503020204020204" pitchFamily="34" charset="-122"/>
            </a:endParaRPr>
          </a:p>
          <a:p>
            <a:pPr marL="457200" lvl="1" indent="0">
              <a:lnSpc>
                <a:spcPct val="150000"/>
              </a:lnSpc>
              <a:spcBef>
                <a:spcPct val="0"/>
              </a:spcBef>
              <a:spcAft>
                <a:spcPct val="0"/>
              </a:spcAft>
              <a:buClrTx/>
              <a:buSzTx/>
              <a:buNone/>
            </a:pPr>
            <a:endParaRPr lang="en-US" altLang="zh-CN" sz="1800" b="1" dirty="0">
              <a:latin typeface="微软雅黑" panose="020B0503020204020204" pitchFamily="34" charset="-122"/>
              <a:ea typeface="微软雅黑" panose="020B0503020204020204" pitchFamily="34" charset="-122"/>
            </a:endParaRPr>
          </a:p>
          <a:p>
            <a:pPr marL="457200" lvl="1" indent="0">
              <a:lnSpc>
                <a:spcPct val="150000"/>
              </a:lnSpc>
              <a:spcBef>
                <a:spcPct val="0"/>
              </a:spcBef>
              <a:spcAft>
                <a:spcPct val="0"/>
              </a:spcAft>
              <a:buClrTx/>
              <a:buSzTx/>
              <a:buNone/>
            </a:pPr>
            <a:endParaRPr lang="en-US" altLang="zh-CN" b="1" dirty="0">
              <a:solidFill>
                <a:srgbClr val="FF0000"/>
              </a:solidFill>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Ø"/>
            </a:pPr>
            <a:endParaRPr lang="en-US" altLang="zh-CN" b="1" dirty="0" smtClean="0">
              <a:solidFill>
                <a:srgbClr val="00B0F0"/>
              </a:solidFill>
              <a:latin typeface="微软雅黑" panose="020B0503020204020204" pitchFamily="34" charset="-122"/>
              <a:ea typeface="微软雅黑" panose="020B0503020204020204" pitchFamily="34" charset="-122"/>
            </a:endParaRPr>
          </a:p>
          <a:p>
            <a:pPr lvl="1">
              <a:lnSpc>
                <a:spcPct val="150000"/>
              </a:lnSpc>
              <a:spcBef>
                <a:spcPct val="0"/>
              </a:spcBef>
              <a:spcAft>
                <a:spcPct val="0"/>
              </a:spcAft>
              <a:buClrTx/>
              <a:buSzTx/>
              <a:buFont typeface="Wingdings" panose="05000000000000000000" pitchFamily="2" charset="2"/>
              <a:buChar char="Ø"/>
            </a:pPr>
            <a:r>
              <a:rPr lang="zh-CN" altLang="en-US" b="1" dirty="0" smtClean="0">
                <a:solidFill>
                  <a:srgbClr val="00B0F0"/>
                </a:solidFill>
                <a:latin typeface="微软雅黑" panose="020B0503020204020204" pitchFamily="34" charset="-122"/>
                <a:ea typeface="微软雅黑" panose="020B0503020204020204" pitchFamily="34" charset="-122"/>
              </a:rPr>
              <a:t>给定</a:t>
            </a:r>
            <a:r>
              <a:rPr lang="zh-CN" altLang="en-US" b="1" dirty="0">
                <a:solidFill>
                  <a:srgbClr val="00B0F0"/>
                </a:solidFill>
                <a:latin typeface="微软雅黑" panose="020B0503020204020204" pitchFamily="34" charset="-122"/>
                <a:ea typeface="微软雅黑" panose="020B0503020204020204" pitchFamily="34" charset="-122"/>
              </a:rPr>
              <a:t>几篇文章、一个问题，预测文章中的一个区间（一个或几个词）作为答案</a:t>
            </a:r>
          </a:p>
        </p:txBody>
      </p:sp>
      <p:sp>
        <p:nvSpPr>
          <p:cNvPr id="338" name="文本框 5"/>
          <p:cNvSpPr txBox="1">
            <a:spLocks noChangeArrowheads="1"/>
          </p:cNvSpPr>
          <p:nvPr/>
        </p:nvSpPr>
        <p:spPr bwMode="auto">
          <a:xfrm>
            <a:off x="1490331" y="1918914"/>
            <a:ext cx="805403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t>P1:</a:t>
            </a:r>
            <a:r>
              <a:rPr lang="zh-CN" altLang="en-US" b="1" dirty="0"/>
              <a:t> </a:t>
            </a:r>
            <a:r>
              <a:rPr lang="en-US" altLang="zh-CN" dirty="0"/>
              <a:t>In July 2007 , </a:t>
            </a:r>
            <a:r>
              <a:rPr lang="en-US" altLang="zh-CN" dirty="0">
                <a:solidFill>
                  <a:srgbClr val="0070C0"/>
                </a:solidFill>
              </a:rPr>
              <a:t>7-Eleven redesigned some stores to look like Kwik-E-Marts in select cities to promote </a:t>
            </a:r>
            <a:r>
              <a:rPr lang="en-US" altLang="zh-CN" dirty="0">
                <a:solidFill>
                  <a:srgbClr val="C00000"/>
                </a:solidFill>
              </a:rPr>
              <a:t>The Simpsons Movie</a:t>
            </a:r>
            <a:r>
              <a:rPr lang="en-US" altLang="zh-CN" dirty="0">
                <a:solidFill>
                  <a:srgbClr val="0070C0"/>
                </a:solidFill>
              </a:rPr>
              <a:t>.</a:t>
            </a:r>
          </a:p>
          <a:p>
            <a:r>
              <a:rPr lang="en-US" altLang="zh-CN" dirty="0"/>
              <a:t/>
            </a:r>
            <a:br>
              <a:rPr lang="en-US" altLang="zh-CN" dirty="0"/>
            </a:br>
            <a:r>
              <a:rPr lang="en-US" altLang="zh-CN" b="1" dirty="0"/>
              <a:t>P2:</a:t>
            </a:r>
            <a:r>
              <a:rPr lang="zh-CN" altLang="en-US" b="1" dirty="0"/>
              <a:t> </a:t>
            </a:r>
            <a:r>
              <a:rPr lang="en-US" altLang="zh-CN" dirty="0"/>
              <a:t>Tie-in promotions were made with several companies, including 7-Eleven, which transformed se- </a:t>
            </a:r>
            <a:r>
              <a:rPr lang="en-US" altLang="zh-CN" dirty="0" err="1"/>
              <a:t>lected</a:t>
            </a:r>
            <a:r>
              <a:rPr lang="en-US" altLang="zh-CN" dirty="0"/>
              <a:t> stores into Kwik-E-Marts. </a:t>
            </a:r>
          </a:p>
          <a:p>
            <a:endParaRPr lang="en-US" altLang="zh-CN" dirty="0"/>
          </a:p>
          <a:p>
            <a:r>
              <a:rPr lang="en-US" altLang="zh-CN" b="1" dirty="0"/>
              <a:t>P3:</a:t>
            </a:r>
            <a:r>
              <a:rPr lang="zh-CN" altLang="en-US" b="1" dirty="0"/>
              <a:t> </a:t>
            </a:r>
            <a:r>
              <a:rPr lang="en-US" altLang="zh-CN" dirty="0"/>
              <a:t>“ </a:t>
            </a:r>
            <a:r>
              <a:rPr lang="en-US" altLang="zh-CN" dirty="0">
                <a:solidFill>
                  <a:srgbClr val="0070C0"/>
                </a:solidFill>
              </a:rPr>
              <a:t>7-Eleven Becomes Kwik-E-Mart for ‘ </a:t>
            </a:r>
            <a:r>
              <a:rPr lang="en-US" altLang="zh-CN" dirty="0">
                <a:solidFill>
                  <a:srgbClr val="FF0000"/>
                </a:solidFill>
              </a:rPr>
              <a:t>Simpsons Movie </a:t>
            </a:r>
            <a:r>
              <a:rPr lang="en-US" altLang="zh-CN" dirty="0">
                <a:solidFill>
                  <a:srgbClr val="0070C0"/>
                </a:solidFill>
              </a:rPr>
              <a:t>’ Promotion ” .</a:t>
            </a:r>
          </a:p>
          <a:p>
            <a:endParaRPr lang="en-US" altLang="zh-CN" b="1" dirty="0"/>
          </a:p>
          <a:p>
            <a:r>
              <a:rPr lang="en-US" altLang="zh-CN" b="1" dirty="0"/>
              <a:t>Q: </a:t>
            </a:r>
            <a:r>
              <a:rPr lang="en-US" altLang="zh-CN" dirty="0"/>
              <a:t>7-Eleven stores were temporarily converted into Kwik E-marts to promote the release of what movie? </a:t>
            </a:r>
          </a:p>
          <a:p>
            <a:endParaRPr lang="en-US" altLang="zh-CN" dirty="0"/>
          </a:p>
          <a:p>
            <a:r>
              <a:rPr lang="en-US" altLang="zh-CN" b="1" dirty="0"/>
              <a:t>A: </a:t>
            </a:r>
            <a:r>
              <a:rPr lang="en-US" altLang="zh-CN" dirty="0"/>
              <a:t>the </a:t>
            </a:r>
            <a:r>
              <a:rPr lang="en-US" altLang="zh-CN" dirty="0" err="1"/>
              <a:t>simpsons</a:t>
            </a:r>
            <a:r>
              <a:rPr lang="en-US" altLang="zh-CN" dirty="0"/>
              <a:t> movie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机器阅读模型（</a:t>
            </a:r>
            <a:r>
              <a:rPr kumimoji="1" lang="en-US" altLang="zh-CN" sz="3600" b="1" dirty="0" err="1" smtClean="0">
                <a:solidFill>
                  <a:prstClr val="black"/>
                </a:solidFill>
                <a:latin typeface="微软雅黑" panose="020B0503020204020204" pitchFamily="34" charset="-122"/>
                <a:ea typeface="微软雅黑" panose="020B0503020204020204" pitchFamily="34" charset="-122"/>
              </a:rPr>
              <a:t>BiDAF</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Text Box 5"/>
          <p:cNvSpPr txBox="1">
            <a:spLocks noChangeArrowheads="1"/>
          </p:cNvSpPr>
          <p:nvPr/>
        </p:nvSpPr>
        <p:spPr bwMode="auto">
          <a:xfrm>
            <a:off x="691335" y="1332971"/>
            <a:ext cx="111387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eaLnBrk="1" hangingPunct="1">
              <a:spcBef>
                <a:spcPct val="0"/>
              </a:spcBef>
              <a:spcAft>
                <a:spcPct val="0"/>
              </a:spcAft>
              <a:buClrTx/>
              <a:buSzTx/>
              <a:buFont typeface="Wingdings" panose="05000000000000000000" pitchFamily="2" charset="2"/>
              <a:buChar char="u"/>
            </a:pPr>
            <a:r>
              <a:rPr lang="en-US" altLang="zh-CN" b="1" dirty="0" smtClean="0">
                <a:solidFill>
                  <a:srgbClr val="CC0099"/>
                </a:solidFill>
                <a:latin typeface="微软雅黑" panose="020B0503020204020204" pitchFamily="34" charset="-122"/>
                <a:ea typeface="微软雅黑" panose="020B0503020204020204" pitchFamily="34" charset="-122"/>
              </a:rPr>
              <a:t>Bidirectional </a:t>
            </a:r>
            <a:r>
              <a:rPr lang="en-US" altLang="zh-CN" b="1" dirty="0">
                <a:solidFill>
                  <a:srgbClr val="CC0099"/>
                </a:solidFill>
                <a:latin typeface="微软雅黑" panose="020B0503020204020204" pitchFamily="34" charset="-122"/>
                <a:ea typeface="微软雅黑" panose="020B0503020204020204" pitchFamily="34" charset="-122"/>
              </a:rPr>
              <a:t>Attention Flow For Machine </a:t>
            </a:r>
            <a:r>
              <a:rPr lang="en-US" altLang="zh-CN" b="1" dirty="0" smtClean="0">
                <a:solidFill>
                  <a:srgbClr val="CC0099"/>
                </a:solidFill>
                <a:latin typeface="微软雅黑" panose="020B0503020204020204" pitchFamily="34" charset="-122"/>
                <a:ea typeface="微软雅黑" panose="020B0503020204020204" pitchFamily="34" charset="-122"/>
              </a:rPr>
              <a:t>Comprehension, ICLR 2017</a:t>
            </a:r>
            <a:endParaRPr lang="en-US" altLang="zh-CN" b="1" dirty="0">
              <a:solidFill>
                <a:srgbClr val="CC0099"/>
              </a:solidFill>
              <a:latin typeface="微软雅黑" panose="020B0503020204020204" pitchFamily="34" charset="-122"/>
              <a:ea typeface="微软雅黑" panose="020B0503020204020204" pitchFamily="34" charset="-122"/>
            </a:endParaRPr>
          </a:p>
        </p:txBody>
      </p:sp>
      <p:grpSp>
        <p:nvGrpSpPr>
          <p:cNvPr id="4" name="组 2"/>
          <p:cNvGrpSpPr/>
          <p:nvPr/>
        </p:nvGrpSpPr>
        <p:grpSpPr bwMode="auto">
          <a:xfrm>
            <a:off x="2000883" y="2729647"/>
            <a:ext cx="7250470" cy="3914024"/>
            <a:chOff x="617538" y="1844675"/>
            <a:chExt cx="7517519" cy="4378325"/>
          </a:xfrm>
        </p:grpSpPr>
        <p:pic>
          <p:nvPicPr>
            <p:cNvPr id="5"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538" y="1844675"/>
              <a:ext cx="7516812"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a:spLocks noRot="1" noChangeAspect="1" noMove="1" noResize="1" noEditPoints="1" noAdjustHandles="1" noChangeArrowheads="1" noChangeShapeType="1" noTextEdit="1"/>
            </p:cNvSpPr>
            <p:nvPr/>
          </p:nvSpPr>
          <p:spPr>
            <a:xfrm>
              <a:off x="7919033" y="2348880"/>
              <a:ext cx="216024" cy="289951"/>
            </a:xfrm>
            <a:prstGeom prst="rect">
              <a:avLst/>
            </a:prstGeom>
            <a:blipFill rotWithShape="0">
              <a:blip r:embed="rId3"/>
              <a:stretch>
                <a:fillRect r="-28571" b="-2083"/>
              </a:stretch>
            </a:blipFill>
          </p:spPr>
          <p:txBody>
            <a:bodyPr/>
            <a:lstStyle/>
            <a:p>
              <a:pPr>
                <a:defRPr/>
              </a:pPr>
              <a:r>
                <a:rPr lang="zh-CN" altLang="en-US">
                  <a:noFill/>
                  <a:latin typeface="微软雅黑" panose="020B0503020204020204" pitchFamily="34" charset="-122"/>
                  <a:ea typeface="微软雅黑" panose="020B0503020204020204" pitchFamily="34" charset="-122"/>
                </a:rPr>
                <a:t> </a:t>
              </a:r>
            </a:p>
          </p:txBody>
        </p:sp>
        <p:sp>
          <p:nvSpPr>
            <p:cNvPr id="7" name="文本框 6"/>
            <p:cNvSpPr txBox="1">
              <a:spLocks noRot="1" noChangeAspect="1" noMove="1" noResize="1" noEditPoints="1" noAdjustHandles="1" noChangeArrowheads="1" noChangeShapeType="1" noTextEdit="1"/>
            </p:cNvSpPr>
            <p:nvPr/>
          </p:nvSpPr>
          <p:spPr>
            <a:xfrm>
              <a:off x="7919033" y="4094490"/>
              <a:ext cx="216024" cy="289951"/>
            </a:xfrm>
            <a:prstGeom prst="rect">
              <a:avLst/>
            </a:prstGeom>
            <a:blipFill rotWithShape="0">
              <a:blip r:embed="rId4"/>
              <a:stretch>
                <a:fillRect r="-28571" b="-2128"/>
              </a:stretch>
            </a:blipFill>
          </p:spPr>
          <p:txBody>
            <a:bodyPr/>
            <a:lstStyle/>
            <a:p>
              <a:pPr>
                <a:defRPr/>
              </a:pPr>
              <a:r>
                <a:rPr lang="zh-CN" altLang="en-US">
                  <a:noFill/>
                  <a:latin typeface="微软雅黑" panose="020B0503020204020204" pitchFamily="34" charset="-122"/>
                  <a:ea typeface="微软雅黑" panose="020B0503020204020204" pitchFamily="34" charset="-122"/>
                </a:rPr>
                <a:t> </a:t>
              </a:r>
            </a:p>
          </p:txBody>
        </p:sp>
        <p:sp>
          <p:nvSpPr>
            <p:cNvPr id="8" name="文本框 7"/>
            <p:cNvSpPr txBox="1">
              <a:spLocks noRot="1" noChangeAspect="1" noMove="1" noResize="1" noEditPoints="1" noAdjustHandles="1" noChangeArrowheads="1" noChangeShapeType="1" noTextEdit="1"/>
            </p:cNvSpPr>
            <p:nvPr/>
          </p:nvSpPr>
          <p:spPr>
            <a:xfrm>
              <a:off x="5580112" y="4450687"/>
              <a:ext cx="216024" cy="289951"/>
            </a:xfrm>
            <a:prstGeom prst="rect">
              <a:avLst/>
            </a:prstGeom>
            <a:blipFill rotWithShape="0">
              <a:blip r:embed="rId5"/>
              <a:stretch>
                <a:fillRect r="-25000" b="-2083"/>
              </a:stretch>
            </a:blipFill>
          </p:spPr>
          <p:txBody>
            <a:bodyPr/>
            <a:lstStyle/>
            <a:p>
              <a:pPr>
                <a:defRPr/>
              </a:pPr>
              <a:r>
                <a:rPr lang="zh-CN" altLang="en-US">
                  <a:noFill/>
                  <a:latin typeface="微软雅黑" panose="020B0503020204020204" pitchFamily="34" charset="-122"/>
                  <a:ea typeface="微软雅黑" panose="020B0503020204020204" pitchFamily="34" charset="-122"/>
                </a:rPr>
                <a:t> </a:t>
              </a:r>
            </a:p>
          </p:txBody>
        </p:sp>
        <p:sp>
          <p:nvSpPr>
            <p:cNvPr id="9" name="文本框 8"/>
            <p:cNvSpPr txBox="1">
              <a:spLocks noRot="1" noChangeAspect="1" noMove="1" noResize="1" noEditPoints="1" noAdjustHandles="1" noChangeArrowheads="1" noChangeShapeType="1" noTextEdit="1"/>
            </p:cNvSpPr>
            <p:nvPr/>
          </p:nvSpPr>
          <p:spPr>
            <a:xfrm>
              <a:off x="4860032" y="4459086"/>
              <a:ext cx="216024" cy="276999"/>
            </a:xfrm>
            <a:prstGeom prst="rect">
              <a:avLst/>
            </a:prstGeom>
            <a:blipFill rotWithShape="0">
              <a:blip r:embed="rId6"/>
              <a:stretch>
                <a:fillRect r="-19444"/>
              </a:stretch>
            </a:blipFill>
          </p:spPr>
          <p:txBody>
            <a:bodyPr/>
            <a:lstStyle/>
            <a:p>
              <a:pPr>
                <a:defRPr/>
              </a:pPr>
              <a:r>
                <a:rPr lang="zh-CN" altLang="en-US">
                  <a:noFill/>
                  <a:latin typeface="微软雅黑" panose="020B0503020204020204" pitchFamily="34" charset="-122"/>
                  <a:ea typeface="微软雅黑" panose="020B0503020204020204" pitchFamily="34" charset="-122"/>
                </a:rPr>
                <a:t> </a:t>
              </a:r>
            </a:p>
          </p:txBody>
        </p:sp>
        <p:sp>
          <p:nvSpPr>
            <p:cNvPr id="10" name="文本框 9"/>
            <p:cNvSpPr txBox="1">
              <a:spLocks noRot="1" noChangeAspect="1" noMove="1" noResize="1" noEditPoints="1" noAdjustHandles="1" noChangeArrowheads="1" noChangeShapeType="1" noTextEdit="1"/>
            </p:cNvSpPr>
            <p:nvPr/>
          </p:nvSpPr>
          <p:spPr>
            <a:xfrm>
              <a:off x="5001385" y="5686106"/>
              <a:ext cx="216024" cy="276999"/>
            </a:xfrm>
            <a:prstGeom prst="rect">
              <a:avLst/>
            </a:prstGeom>
            <a:blipFill rotWithShape="0">
              <a:blip r:embed="rId7"/>
              <a:stretch>
                <a:fillRect r="-19444"/>
              </a:stretch>
            </a:blipFill>
          </p:spPr>
          <p:txBody>
            <a:bodyPr/>
            <a:lstStyle/>
            <a:p>
              <a:pPr>
                <a:defRPr/>
              </a:pPr>
              <a:r>
                <a:rPr lang="zh-CN" altLang="en-US">
                  <a:noFill/>
                  <a:latin typeface="微软雅黑" panose="020B0503020204020204" pitchFamily="34" charset="-122"/>
                  <a:ea typeface="微软雅黑" panose="020B0503020204020204" pitchFamily="34" charset="-122"/>
                </a:rPr>
                <a:t> </a:t>
              </a:r>
            </a:p>
          </p:txBody>
        </p:sp>
        <p:sp>
          <p:nvSpPr>
            <p:cNvPr id="11" name="文本框 10"/>
            <p:cNvSpPr txBox="1">
              <a:spLocks noRot="1" noChangeAspect="1" noMove="1" noResize="1" noEditPoints="1" noAdjustHandles="1" noChangeArrowheads="1" noChangeShapeType="1" noTextEdit="1"/>
            </p:cNvSpPr>
            <p:nvPr/>
          </p:nvSpPr>
          <p:spPr>
            <a:xfrm>
              <a:off x="5726792" y="5686106"/>
              <a:ext cx="216024" cy="289951"/>
            </a:xfrm>
            <a:prstGeom prst="rect">
              <a:avLst/>
            </a:prstGeom>
            <a:blipFill rotWithShape="0">
              <a:blip r:embed="rId8"/>
              <a:stretch>
                <a:fillRect r="-22222" b="-2128"/>
              </a:stretch>
            </a:blipFill>
          </p:spPr>
          <p:txBody>
            <a:bodyPr/>
            <a:lstStyle/>
            <a:p>
              <a:pPr>
                <a:defRPr/>
              </a:pPr>
              <a:r>
                <a:rPr lang="zh-CN" altLang="en-US">
                  <a:noFill/>
                  <a:latin typeface="微软雅黑" panose="020B0503020204020204" pitchFamily="34" charset="-122"/>
                  <a:ea typeface="微软雅黑" panose="020B0503020204020204" pitchFamily="34" charset="-122"/>
                </a:rPr>
                <a:t> </a:t>
              </a:r>
            </a:p>
          </p:txBody>
        </p:sp>
        <p:sp>
          <p:nvSpPr>
            <p:cNvPr id="12" name="文本框 11"/>
            <p:cNvSpPr txBox="1">
              <a:spLocks noRot="1" noChangeAspect="1" noMove="1" noResize="1" noEditPoints="1" noAdjustHandles="1" noChangeArrowheads="1" noChangeShapeType="1" noTextEdit="1"/>
            </p:cNvSpPr>
            <p:nvPr/>
          </p:nvSpPr>
          <p:spPr>
            <a:xfrm>
              <a:off x="7917028" y="3000744"/>
              <a:ext cx="216024" cy="284583"/>
            </a:xfrm>
            <a:prstGeom prst="rect">
              <a:avLst/>
            </a:prstGeom>
            <a:blipFill rotWithShape="0">
              <a:blip r:embed="rId9"/>
              <a:stretch>
                <a:fillRect r="-22857"/>
              </a:stretch>
            </a:blipFill>
          </p:spPr>
          <p:txBody>
            <a:bodyPr/>
            <a:lstStyle/>
            <a:p>
              <a:r>
                <a:rPr lang="zh-CN" altLang="en-US">
                  <a:noFill/>
                  <a:latin typeface="微软雅黑" panose="020B0503020204020204" pitchFamily="34" charset="-122"/>
                  <a:ea typeface="微软雅黑" panose="020B0503020204020204" pitchFamily="34" charset="-122"/>
                </a:rPr>
                <a:t> </a:t>
              </a:r>
            </a:p>
          </p:txBody>
        </p:sp>
        <p:sp>
          <p:nvSpPr>
            <p:cNvPr id="13" name="文本框 12"/>
            <p:cNvSpPr txBox="1">
              <a:spLocks noRot="1" noChangeAspect="1" noMove="1" noResize="1" noEditPoints="1" noAdjustHandles="1" noChangeArrowheads="1" noChangeShapeType="1" noTextEdit="1"/>
            </p:cNvSpPr>
            <p:nvPr/>
          </p:nvSpPr>
          <p:spPr>
            <a:xfrm>
              <a:off x="7915730" y="2716161"/>
              <a:ext cx="216024" cy="284583"/>
            </a:xfrm>
            <a:prstGeom prst="rect">
              <a:avLst/>
            </a:prstGeom>
            <a:blipFill rotWithShape="0">
              <a:blip r:embed="rId10"/>
              <a:stretch>
                <a:fillRect r="-25714"/>
              </a:stretch>
            </a:blipFill>
          </p:spPr>
          <p:txBody>
            <a:bodyPr/>
            <a:lstStyle/>
            <a:p>
              <a:r>
                <a:rPr lang="zh-CN" altLang="en-US">
                  <a:noFill/>
                  <a:latin typeface="微软雅黑" panose="020B0503020204020204" pitchFamily="34" charset="-122"/>
                  <a:ea typeface="微软雅黑" panose="020B0503020204020204" pitchFamily="34" charset="-122"/>
                </a:rPr>
                <a:t> </a:t>
              </a:r>
            </a:p>
          </p:txBody>
        </p:sp>
        <p:sp>
          <p:nvSpPr>
            <p:cNvPr id="14" name="文本框 13"/>
            <p:cNvSpPr txBox="1">
              <a:spLocks noRot="1" noChangeAspect="1" noMove="1" noResize="1" noEditPoints="1" noAdjustHandles="1" noChangeArrowheads="1" noChangeShapeType="1" noTextEdit="1"/>
            </p:cNvSpPr>
            <p:nvPr/>
          </p:nvSpPr>
          <p:spPr>
            <a:xfrm>
              <a:off x="7918031" y="4730521"/>
              <a:ext cx="216024" cy="284583"/>
            </a:xfrm>
            <a:prstGeom prst="rect">
              <a:avLst/>
            </a:prstGeom>
            <a:blipFill rotWithShape="0">
              <a:blip r:embed="rId6"/>
              <a:stretch>
                <a:fillRect r="-19444"/>
              </a:stretch>
            </a:blipFill>
          </p:spPr>
          <p:txBody>
            <a:bodyPr/>
            <a:lstStyle/>
            <a:p>
              <a:r>
                <a:rPr lang="zh-CN" altLang="en-US">
                  <a:noFill/>
                  <a:latin typeface="微软雅黑" panose="020B0503020204020204" pitchFamily="34" charset="-122"/>
                  <a:ea typeface="微软雅黑" panose="020B0503020204020204" pitchFamily="34" charset="-122"/>
                </a:rPr>
                <a:t> </a:t>
              </a:r>
            </a:p>
          </p:txBody>
        </p:sp>
        <p:sp>
          <p:nvSpPr>
            <p:cNvPr id="15" name="文本框 14"/>
            <p:cNvSpPr txBox="1">
              <a:spLocks noRot="1" noChangeAspect="1" noMove="1" noResize="1" noEditPoints="1" noAdjustHandles="1" noChangeArrowheads="1" noChangeShapeType="1" noTextEdit="1"/>
            </p:cNvSpPr>
            <p:nvPr/>
          </p:nvSpPr>
          <p:spPr>
            <a:xfrm>
              <a:off x="7916733" y="4442479"/>
              <a:ext cx="216024" cy="284583"/>
            </a:xfrm>
            <a:prstGeom prst="rect">
              <a:avLst/>
            </a:prstGeom>
            <a:blipFill rotWithShape="0">
              <a:blip r:embed="rId11"/>
              <a:stretch>
                <a:fillRect r="-25714"/>
              </a:stretch>
            </a:blipFill>
          </p:spPr>
          <p:txBody>
            <a:bodyPr/>
            <a:lstStyle/>
            <a:p>
              <a:r>
                <a:rPr lang="zh-CN" altLang="en-US">
                  <a:noFill/>
                  <a:latin typeface="微软雅黑" panose="020B0503020204020204" pitchFamily="34" charset="-122"/>
                  <a:ea typeface="微软雅黑" panose="020B0503020204020204" pitchFamily="34" charset="-122"/>
                </a:rPr>
                <a:t> </a:t>
              </a:r>
            </a:p>
          </p:txBody>
        </p:sp>
      </p:grpSp>
      <p:sp>
        <p:nvSpPr>
          <p:cNvPr id="16" name="文本框 4"/>
          <p:cNvSpPr txBox="1">
            <a:spLocks noChangeArrowheads="1"/>
          </p:cNvSpPr>
          <p:nvPr/>
        </p:nvSpPr>
        <p:spPr bwMode="auto">
          <a:xfrm>
            <a:off x="1014453" y="1765434"/>
            <a:ext cx="72933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kumimoji="1" lang="zh-CN" altLang="en-US" dirty="0">
                <a:solidFill>
                  <a:srgbClr val="00B0F0"/>
                </a:solidFill>
                <a:latin typeface="微软雅黑" panose="020B0503020204020204" pitchFamily="34" charset="-122"/>
                <a:ea typeface="微软雅黑" panose="020B0503020204020204" pitchFamily="34" charset="-122"/>
              </a:rPr>
              <a:t>输入：一篇文章</a:t>
            </a:r>
            <a:r>
              <a:rPr kumimoji="1" lang="en-US" altLang="zh-CN" dirty="0">
                <a:solidFill>
                  <a:srgbClr val="00B0F0"/>
                </a:solidFill>
                <a:latin typeface="微软雅黑" panose="020B0503020204020204" pitchFamily="34" charset="-122"/>
                <a:ea typeface="微软雅黑" panose="020B0503020204020204" pitchFamily="34" charset="-122"/>
              </a:rPr>
              <a:t>X</a:t>
            </a:r>
            <a:r>
              <a:rPr kumimoji="1" lang="zh-CN" altLang="en-US" dirty="0">
                <a:solidFill>
                  <a:srgbClr val="00B0F0"/>
                </a:solidFill>
                <a:latin typeface="微软雅黑" panose="020B0503020204020204" pitchFamily="34" charset="-122"/>
                <a:ea typeface="微软雅黑" panose="020B0503020204020204" pitchFamily="34" charset="-122"/>
              </a:rPr>
              <a:t>和一个问题</a:t>
            </a:r>
            <a:r>
              <a:rPr kumimoji="1" lang="en-US" altLang="zh-CN" dirty="0">
                <a:solidFill>
                  <a:srgbClr val="00B0F0"/>
                </a:solidFill>
                <a:latin typeface="微软雅黑" panose="020B0503020204020204" pitchFamily="34" charset="-122"/>
                <a:ea typeface="微软雅黑" panose="020B0503020204020204" pitchFamily="34" charset="-122"/>
              </a:rPr>
              <a:t>Y</a:t>
            </a:r>
          </a:p>
          <a:p>
            <a:pPr marL="285750" indent="-285750">
              <a:lnSpc>
                <a:spcPct val="150000"/>
              </a:lnSpc>
              <a:buFont typeface="Wingdings" panose="05000000000000000000" pitchFamily="2" charset="2"/>
              <a:buChar char="Ø"/>
            </a:pPr>
            <a:r>
              <a:rPr kumimoji="1" lang="zh-CN" altLang="en-US" dirty="0">
                <a:solidFill>
                  <a:srgbClr val="00B0F0"/>
                </a:solidFill>
                <a:latin typeface="微软雅黑" panose="020B0503020204020204" pitchFamily="34" charset="-122"/>
                <a:ea typeface="微软雅黑" panose="020B0503020204020204" pitchFamily="34" charset="-122"/>
              </a:rPr>
              <a:t>输出：文章中每一个词作为答案开始的概率和答案结束的概率</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lvl="0">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机器阅读模型（</a:t>
            </a:r>
            <a:r>
              <a:rPr kumimoji="1" lang="en-US" altLang="zh-CN" sz="3600" b="1" dirty="0">
                <a:solidFill>
                  <a:prstClr val="black"/>
                </a:solidFill>
                <a:latin typeface="微软雅黑" panose="020B0503020204020204" pitchFamily="34" charset="-122"/>
                <a:ea typeface="微软雅黑" panose="020B0503020204020204" pitchFamily="34" charset="-122"/>
              </a:rPr>
              <a:t> </a:t>
            </a:r>
            <a:r>
              <a:rPr kumimoji="1" lang="en-US" altLang="zh-CN" sz="3600" b="1" dirty="0" err="1">
                <a:solidFill>
                  <a:prstClr val="black"/>
                </a:solidFill>
                <a:latin typeface="微软雅黑" panose="020B0503020204020204" pitchFamily="34" charset="-122"/>
                <a:ea typeface="微软雅黑" panose="020B0503020204020204" pitchFamily="34" charset="-122"/>
              </a:rPr>
              <a:t>BiDAF</a:t>
            </a:r>
            <a:r>
              <a:rPr kumimoji="1" lang="en-US" altLang="zh-CN" sz="3600" b="1" dirty="0">
                <a:solidFill>
                  <a:prstClr val="black"/>
                </a:solidFill>
                <a:latin typeface="微软雅黑" panose="020B0503020204020204" pitchFamily="34" charset="-122"/>
                <a:ea typeface="微软雅黑" panose="020B0503020204020204" pitchFamily="34" charset="-122"/>
              </a:rPr>
              <a:t> </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内容占位符 2"/>
          <p:cNvSpPr txBox="1">
            <a:spLocks noRot="1" noChangeAspect="1" noMove="1" noResize="1" noEditPoints="1" noAdjustHandles="1" noChangeArrowheads="1" noChangeShapeType="1" noTextEdit="1"/>
          </p:cNvSpPr>
          <p:nvPr/>
        </p:nvSpPr>
        <p:spPr>
          <a:xfrm>
            <a:off x="2135560" y="1700808"/>
            <a:ext cx="8784976" cy="1728192"/>
          </a:xfrm>
          <a:prstGeom prst="rect">
            <a:avLst/>
          </a:prstGeom>
          <a:blipFill rotWithShape="0">
            <a:blip r:embed="rId2"/>
            <a:stretch>
              <a:fillRect l="-555" t="-20423"/>
            </a:stretch>
          </a:blipFill>
        </p:spPr>
        <p:txBody>
          <a:bodyPr/>
          <a:lstStyle/>
          <a:p>
            <a:r>
              <a:rPr lang="zh-CN" altLang="en-US">
                <a:noFill/>
              </a:rPr>
              <a:t> </a:t>
            </a:r>
          </a:p>
        </p:txBody>
      </p:sp>
      <p:sp>
        <p:nvSpPr>
          <p:cNvPr id="4" name="文本框 1"/>
          <p:cNvSpPr txBox="1">
            <a:spLocks noChangeArrowheads="1"/>
          </p:cNvSpPr>
          <p:nvPr/>
        </p:nvSpPr>
        <p:spPr bwMode="auto">
          <a:xfrm>
            <a:off x="739842" y="3799341"/>
            <a:ext cx="4696358"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kumimoji="1" lang="zh-CN" altLang="en-US" sz="2000" dirty="0">
                <a:latin typeface="微软雅黑" panose="020B0503020204020204" pitchFamily="34" charset="-122"/>
                <a:ea typeface="微软雅黑" panose="020B0503020204020204" pitchFamily="34" charset="-122"/>
              </a:rPr>
              <a:t>拼接每一个词对应的</a:t>
            </a:r>
            <a:r>
              <a:rPr kumimoji="1" lang="en-US" altLang="zh-CN" sz="2000" dirty="0">
                <a:solidFill>
                  <a:srgbClr val="00B0F0"/>
                </a:solidFill>
                <a:latin typeface="微软雅黑" panose="020B0503020204020204" pitchFamily="34" charset="-122"/>
                <a:ea typeface="微软雅黑" panose="020B0503020204020204" pitchFamily="34" charset="-122"/>
              </a:rPr>
              <a:t>GLOVE</a:t>
            </a:r>
            <a:r>
              <a:rPr kumimoji="1" lang="zh-CN" altLang="en-US" sz="2000" dirty="0">
                <a:solidFill>
                  <a:srgbClr val="00B0F0"/>
                </a:solidFill>
                <a:latin typeface="微软雅黑" panose="020B0503020204020204" pitchFamily="34" charset="-122"/>
                <a:ea typeface="微软雅黑" panose="020B0503020204020204" pitchFamily="34" charset="-122"/>
              </a:rPr>
              <a:t>词向量</a:t>
            </a:r>
            <a:r>
              <a:rPr kumimoji="1" lang="zh-CN" altLang="en-US" sz="2000" dirty="0">
                <a:latin typeface="微软雅黑" panose="020B0503020204020204" pitchFamily="34" charset="-122"/>
                <a:ea typeface="微软雅黑" panose="020B0503020204020204" pitchFamily="34" charset="-122"/>
              </a:rPr>
              <a:t>和</a:t>
            </a:r>
            <a:r>
              <a:rPr kumimoji="1" lang="en-US" altLang="zh-CN" sz="2000" dirty="0">
                <a:solidFill>
                  <a:srgbClr val="00B0F0"/>
                </a:solidFill>
                <a:latin typeface="微软雅黑" panose="020B0503020204020204" pitchFamily="34" charset="-122"/>
                <a:ea typeface="微软雅黑" panose="020B0503020204020204" pitchFamily="34" charset="-122"/>
              </a:rPr>
              <a:t>Char-CNN</a:t>
            </a:r>
            <a:r>
              <a:rPr kumimoji="1" lang="zh-CN" altLang="en-US" sz="2000" dirty="0">
                <a:solidFill>
                  <a:srgbClr val="00B0F0"/>
                </a:solidFill>
                <a:latin typeface="微软雅黑" panose="020B0503020204020204" pitchFamily="34" charset="-122"/>
                <a:ea typeface="微软雅黑" panose="020B0503020204020204" pitchFamily="34" charset="-122"/>
              </a:rPr>
              <a:t>词</a:t>
            </a:r>
            <a:r>
              <a:rPr kumimoji="1" lang="zh-CN" altLang="en-US" sz="2000" dirty="0" smtClean="0">
                <a:solidFill>
                  <a:srgbClr val="00B0F0"/>
                </a:solidFill>
                <a:latin typeface="微软雅黑" panose="020B0503020204020204" pitchFamily="34" charset="-122"/>
                <a:ea typeface="微软雅黑" panose="020B0503020204020204" pitchFamily="34" charset="-122"/>
              </a:rPr>
              <a:t>向量</a:t>
            </a:r>
            <a:endParaRPr kumimoji="1"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kumimoji="1" lang="zh-CN" altLang="en-US" sz="2000" dirty="0" smtClean="0">
                <a:latin typeface="微软雅黑" panose="020B0503020204020204" pitchFamily="34" charset="-122"/>
                <a:ea typeface="微软雅黑" panose="020B0503020204020204" pitchFamily="34" charset="-122"/>
              </a:rPr>
              <a:t>经过</a:t>
            </a:r>
            <a:r>
              <a:rPr kumimoji="1" lang="zh-CN" altLang="en-US" sz="2000" dirty="0">
                <a:latin typeface="微软雅黑" panose="020B0503020204020204" pitchFamily="34" charset="-122"/>
                <a:ea typeface="微软雅黑" panose="020B0503020204020204" pitchFamily="34" charset="-122"/>
              </a:rPr>
              <a:t>一层</a:t>
            </a:r>
            <a:r>
              <a:rPr kumimoji="1" lang="en-US" altLang="zh-CN" sz="2000" dirty="0" err="1">
                <a:latin typeface="微软雅黑" panose="020B0503020204020204" pitchFamily="34" charset="-122"/>
                <a:ea typeface="微软雅黑" panose="020B0503020204020204" pitchFamily="34" charset="-122"/>
              </a:rPr>
              <a:t>BiLSTM</a:t>
            </a:r>
            <a:r>
              <a:rPr kumimoji="1" lang="zh-CN" altLang="en-US" sz="2000" dirty="0">
                <a:latin typeface="微软雅黑" panose="020B0503020204020204" pitchFamily="34" charset="-122"/>
                <a:ea typeface="微软雅黑" panose="020B0503020204020204" pitchFamily="34" charset="-122"/>
              </a:rPr>
              <a:t>层得到</a:t>
            </a:r>
            <a:r>
              <a:rPr kumimoji="1" lang="en-US" altLang="zh-CN" sz="2000" dirty="0">
                <a:solidFill>
                  <a:srgbClr val="00B0F0"/>
                </a:solidFill>
                <a:latin typeface="微软雅黑" panose="020B0503020204020204" pitchFamily="34" charset="-122"/>
                <a:ea typeface="微软雅黑" panose="020B0503020204020204" pitchFamily="34" charset="-122"/>
              </a:rPr>
              <a:t>Context</a:t>
            </a:r>
            <a:r>
              <a:rPr kumimoji="1" lang="zh-CN" altLang="en-US" sz="2000" dirty="0">
                <a:solidFill>
                  <a:srgbClr val="00B0F0"/>
                </a:solidFill>
                <a:latin typeface="微软雅黑" panose="020B0503020204020204" pitchFamily="34" charset="-122"/>
                <a:ea typeface="微软雅黑" panose="020B0503020204020204" pitchFamily="34" charset="-122"/>
              </a:rPr>
              <a:t>和</a:t>
            </a:r>
            <a:r>
              <a:rPr kumimoji="1" lang="en-US" altLang="zh-CN" sz="2000" dirty="0">
                <a:solidFill>
                  <a:srgbClr val="00B0F0"/>
                </a:solidFill>
                <a:latin typeface="微软雅黑" panose="020B0503020204020204" pitchFamily="34" charset="-122"/>
                <a:ea typeface="微软雅黑" panose="020B0503020204020204" pitchFamily="34" charset="-122"/>
              </a:rPr>
              <a:t>Query</a:t>
            </a:r>
            <a:r>
              <a:rPr kumimoji="1" lang="zh-CN" altLang="en-US" sz="2000" dirty="0">
                <a:latin typeface="微软雅黑" panose="020B0503020204020204" pitchFamily="34" charset="-122"/>
                <a:ea typeface="微软雅黑" panose="020B0503020204020204" pitchFamily="34" charset="-122"/>
              </a:rPr>
              <a:t>的向量表示。</a:t>
            </a:r>
            <a:endParaRPr kumimoji="1" lang="en-US" altLang="zh-CN"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7206" y="1518518"/>
            <a:ext cx="41941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p:cNvSpPr txBox="1">
            <a:spLocks noRot="1" noChangeAspect="1" noMove="1" noResize="1" noEditPoints="1" noAdjustHandles="1" noChangeArrowheads="1" noChangeShapeType="1" noTextEdit="1"/>
          </p:cNvSpPr>
          <p:nvPr/>
        </p:nvSpPr>
        <p:spPr>
          <a:xfrm>
            <a:off x="2135188" y="2520600"/>
            <a:ext cx="8784976" cy="1728192"/>
          </a:xfrm>
          <a:prstGeom prst="rect">
            <a:avLst/>
          </a:prstGeom>
          <a:blipFill rotWithShape="0">
            <a:blip r:embed="rId4"/>
            <a:stretch>
              <a:fillRect l="-555" t="-20070"/>
            </a:stretch>
          </a:blipFill>
        </p:spPr>
        <p:txBody>
          <a:bodyPr/>
          <a:lstStyle/>
          <a:p>
            <a:r>
              <a:rPr lang="zh-CN" altLang="en-US">
                <a:noFill/>
              </a:rPr>
              <a:t> </a:t>
            </a: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27676" y="4365547"/>
            <a:ext cx="2738438"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34251" y="1330467"/>
            <a:ext cx="2136038"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dirty="0" smtClean="0">
                <a:solidFill>
                  <a:srgbClr val="CC0099"/>
                </a:solidFill>
                <a:latin typeface="微软雅黑" panose="020B0503020204020204" pitchFamily="34" charset="-122"/>
                <a:ea typeface="微软雅黑" panose="020B0503020204020204" pitchFamily="34" charset="-122"/>
              </a:rPr>
              <a:t>输入部分</a:t>
            </a:r>
            <a:endParaRPr lang="en-US" sz="2400" dirty="0">
              <a:solidFill>
                <a:srgbClr val="CC00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lvl="0">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机器阅读模型（</a:t>
            </a:r>
            <a:r>
              <a:rPr kumimoji="1" lang="en-US" altLang="zh-CN" sz="3600" b="1" dirty="0">
                <a:solidFill>
                  <a:prstClr val="black"/>
                </a:solidFill>
                <a:latin typeface="微软雅黑" panose="020B0503020204020204" pitchFamily="34" charset="-122"/>
                <a:ea typeface="微软雅黑" panose="020B0503020204020204" pitchFamily="34" charset="-122"/>
              </a:rPr>
              <a:t> </a:t>
            </a:r>
            <a:r>
              <a:rPr kumimoji="1" lang="en-US" altLang="zh-CN" sz="3600" b="1" dirty="0" err="1">
                <a:solidFill>
                  <a:prstClr val="black"/>
                </a:solidFill>
                <a:latin typeface="微软雅黑" panose="020B0503020204020204" pitchFamily="34" charset="-122"/>
                <a:ea typeface="微软雅黑" panose="020B0503020204020204" pitchFamily="34" charset="-122"/>
              </a:rPr>
              <a:t>BiDAF</a:t>
            </a:r>
            <a:r>
              <a:rPr kumimoji="1" lang="en-US" altLang="zh-CN" sz="3600" b="1" dirty="0">
                <a:solidFill>
                  <a:prstClr val="black"/>
                </a:solidFill>
                <a:latin typeface="微软雅黑" panose="020B0503020204020204" pitchFamily="34" charset="-122"/>
                <a:ea typeface="微软雅黑" panose="020B0503020204020204" pitchFamily="34" charset="-122"/>
              </a:rPr>
              <a:t> </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482273" y="1266714"/>
            <a:ext cx="2136038" cy="461665"/>
          </a:xfrm>
          <a:prstGeom prst="rect">
            <a:avLst/>
          </a:prstGeom>
          <a:noFill/>
        </p:spPr>
        <p:txBody>
          <a:bodyPr wrap="square" rtlCol="0">
            <a:spAutoFit/>
          </a:bodyPr>
          <a:lstStyle>
            <a:defPPr>
              <a:defRPr lang="zh-CN"/>
            </a:defPPr>
            <a:lvl1pPr marL="342900" indent="-342900">
              <a:buFont typeface="Wingdings" panose="05000000000000000000" pitchFamily="2" charset="2"/>
              <a:buChar char="u"/>
              <a:defRPr sz="2400">
                <a:solidFill>
                  <a:srgbClr val="CC0099"/>
                </a:solidFill>
                <a:latin typeface="微软雅黑" panose="020B0503020204020204" pitchFamily="34" charset="-122"/>
                <a:ea typeface="微软雅黑" panose="020B0503020204020204" pitchFamily="34" charset="-122"/>
              </a:defRPr>
            </a:lvl1pPr>
          </a:lstStyle>
          <a:p>
            <a:r>
              <a:rPr lang="zh-CN" altLang="en-US" dirty="0"/>
              <a:t>双向注意力</a:t>
            </a:r>
            <a:endParaRPr lang="en-US" dirty="0"/>
          </a:p>
        </p:txBody>
      </p:sp>
      <p:pic>
        <p:nvPicPr>
          <p:cNvPr id="9"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6998" y="4298950"/>
            <a:ext cx="14351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3506789"/>
            <a:ext cx="18351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6998" y="3003550"/>
            <a:ext cx="41211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 11"/>
          <p:cNvGrpSpPr/>
          <p:nvPr/>
        </p:nvGrpSpPr>
        <p:grpSpPr bwMode="auto">
          <a:xfrm>
            <a:off x="6609728" y="2012984"/>
            <a:ext cx="3490912" cy="3241675"/>
            <a:chOff x="5508104" y="1347614"/>
            <a:chExt cx="3491149" cy="3240359"/>
          </a:xfrm>
        </p:grpSpPr>
        <p:pic>
          <p:nvPicPr>
            <p:cNvPr id="13"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1347614"/>
              <a:ext cx="3463832" cy="324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a:spLocks noChangeArrowheads="1"/>
            </p:cNvSpPr>
            <p:nvPr/>
          </p:nvSpPr>
          <p:spPr bwMode="auto">
            <a:xfrm>
              <a:off x="8486787" y="3452683"/>
              <a:ext cx="512466" cy="576064"/>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a:latin typeface="Gulim" panose="020B0600000101010101" charset="-127"/>
                  <a:ea typeface="Gulim" panose="020B0600000101010101" charset="-127"/>
                  <a:cs typeface="Gulim" panose="020B0600000101010101" charset="-127"/>
                </a:rPr>
                <a:t>q</a:t>
              </a:r>
              <a:r>
                <a:rPr lang="en-US" altLang="zh-CN" sz="1100">
                  <a:latin typeface="Gulim" panose="020B0600000101010101" charset="-127"/>
                  <a:ea typeface="Gulim" panose="020B0600000101010101" charset="-127"/>
                  <a:cs typeface="Gulim" panose="020B0600000101010101" charset="-127"/>
                </a:rPr>
                <a:t>1</a:t>
              </a:r>
              <a:endParaRPr kumimoji="1" lang="en-US" altLang="zh-CN" sz="2400">
                <a:latin typeface="Gulim" panose="020B0600000101010101" charset="-127"/>
                <a:ea typeface="Gulim" panose="020B0600000101010101" charset="-127"/>
                <a:cs typeface="Gulim" panose="020B0600000101010101" charset="-127"/>
              </a:endParaRPr>
            </a:p>
          </p:txBody>
        </p:sp>
        <p:sp>
          <p:nvSpPr>
            <p:cNvPr id="15" name="矩形 14"/>
            <p:cNvSpPr>
              <a:spLocks noChangeArrowheads="1"/>
            </p:cNvSpPr>
            <p:nvPr/>
          </p:nvSpPr>
          <p:spPr bwMode="auto">
            <a:xfrm>
              <a:off x="8478087" y="2966255"/>
              <a:ext cx="512466" cy="576064"/>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a:latin typeface="Gulim" panose="020B0600000101010101" charset="-127"/>
                  <a:ea typeface="Gulim" panose="020B0600000101010101" charset="-127"/>
                  <a:cs typeface="Gulim" panose="020B0600000101010101" charset="-127"/>
                </a:rPr>
                <a:t>q</a:t>
              </a:r>
              <a:r>
                <a:rPr lang="en-US" altLang="zh-CN" sz="1100">
                  <a:latin typeface="Gulim" panose="020B0600000101010101" charset="-127"/>
                  <a:ea typeface="Gulim" panose="020B0600000101010101" charset="-127"/>
                  <a:cs typeface="Gulim" panose="020B0600000101010101" charset="-127"/>
                </a:rPr>
                <a:t>2</a:t>
              </a:r>
              <a:endParaRPr kumimoji="1" lang="en-US" altLang="zh-CN" sz="2400">
                <a:latin typeface="Gulim" panose="020B0600000101010101" charset="-127"/>
                <a:ea typeface="Gulim" panose="020B0600000101010101" charset="-127"/>
                <a:cs typeface="Gulim" panose="020B0600000101010101" charset="-127"/>
              </a:endParaRPr>
            </a:p>
          </p:txBody>
        </p:sp>
        <p:sp>
          <p:nvSpPr>
            <p:cNvPr id="16" name="矩形 15"/>
            <p:cNvSpPr>
              <a:spLocks noChangeArrowheads="1"/>
            </p:cNvSpPr>
            <p:nvPr/>
          </p:nvSpPr>
          <p:spPr bwMode="auto">
            <a:xfrm>
              <a:off x="8486787" y="2205980"/>
              <a:ext cx="512466" cy="576064"/>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a:latin typeface="Gulim" panose="020B0600000101010101" charset="-127"/>
                  <a:ea typeface="Gulim" panose="020B0600000101010101" charset="-127"/>
                  <a:cs typeface="Gulim" panose="020B0600000101010101" charset="-127"/>
                </a:rPr>
                <a:t>q</a:t>
              </a:r>
              <a:r>
                <a:rPr lang="en-US" altLang="zh-CN" sz="1100">
                  <a:latin typeface="Gulim" panose="020B0600000101010101" charset="-127"/>
                  <a:ea typeface="Gulim" panose="020B0600000101010101" charset="-127"/>
                  <a:cs typeface="Gulim" panose="020B0600000101010101" charset="-127"/>
                </a:rPr>
                <a:t>J</a:t>
              </a:r>
              <a:endParaRPr kumimoji="1" lang="en-US" altLang="zh-CN" sz="2400">
                <a:latin typeface="Gulim" panose="020B0600000101010101" charset="-127"/>
                <a:ea typeface="Gulim" panose="020B0600000101010101" charset="-127"/>
                <a:cs typeface="Gulim" panose="020B0600000101010101" charset="-127"/>
              </a:endParaRPr>
            </a:p>
          </p:txBody>
        </p:sp>
      </p:grpSp>
      <p:sp>
        <p:nvSpPr>
          <p:cNvPr id="17" name="内容占位符 2"/>
          <p:cNvSpPr txBox="1">
            <a:spLocks noRot="1" noChangeAspect="1" noMove="1" noResize="1" noEditPoints="1" noAdjustHandles="1" noChangeArrowheads="1" noChangeShapeType="1" noTextEdit="1"/>
          </p:cNvSpPr>
          <p:nvPr/>
        </p:nvSpPr>
        <p:spPr>
          <a:xfrm>
            <a:off x="2135560" y="1700808"/>
            <a:ext cx="8784976" cy="1728192"/>
          </a:xfrm>
          <a:prstGeom prst="rect">
            <a:avLst/>
          </a:prstGeom>
          <a:blipFill rotWithShape="0">
            <a:blip r:embed="rId6"/>
            <a:stretch>
              <a:fillRect l="-555" t="-20423"/>
            </a:stretch>
          </a:blipFill>
        </p:spPr>
        <p:txBody>
          <a:bodyPr/>
          <a:lstStyle/>
          <a:p>
            <a:r>
              <a:rPr lang="zh-CN" altLang="en-US">
                <a:noFill/>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lvl="0">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机器阅读模型（</a:t>
            </a:r>
            <a:r>
              <a:rPr kumimoji="1" lang="en-US" altLang="zh-CN" sz="3600" b="1" dirty="0">
                <a:solidFill>
                  <a:prstClr val="black"/>
                </a:solidFill>
                <a:latin typeface="微软雅黑" panose="020B0503020204020204" pitchFamily="34" charset="-122"/>
                <a:ea typeface="微软雅黑" panose="020B0503020204020204" pitchFamily="34" charset="-122"/>
              </a:rPr>
              <a:t> </a:t>
            </a:r>
            <a:r>
              <a:rPr kumimoji="1" lang="en-US" altLang="zh-CN" sz="3600" b="1" dirty="0" err="1">
                <a:solidFill>
                  <a:prstClr val="black"/>
                </a:solidFill>
                <a:latin typeface="微软雅黑" panose="020B0503020204020204" pitchFamily="34" charset="-122"/>
                <a:ea typeface="微软雅黑" panose="020B0503020204020204" pitchFamily="34" charset="-122"/>
              </a:rPr>
              <a:t>BiDAF</a:t>
            </a:r>
            <a:r>
              <a:rPr kumimoji="1" lang="en-US" altLang="zh-CN" sz="3600" b="1" dirty="0">
                <a:solidFill>
                  <a:prstClr val="black"/>
                </a:solidFill>
                <a:latin typeface="微软雅黑" panose="020B0503020204020204" pitchFamily="34" charset="-122"/>
                <a:ea typeface="微软雅黑" panose="020B0503020204020204" pitchFamily="34" charset="-122"/>
              </a:rPr>
              <a:t> </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564230" y="1276361"/>
            <a:ext cx="2136038" cy="461665"/>
          </a:xfrm>
          <a:prstGeom prst="rect">
            <a:avLst/>
          </a:prstGeom>
          <a:noFill/>
        </p:spPr>
        <p:txBody>
          <a:bodyPr wrap="square" rtlCol="0">
            <a:spAutoFit/>
          </a:bodyPr>
          <a:lstStyle>
            <a:defPPr>
              <a:defRPr lang="zh-CN"/>
            </a:defPPr>
            <a:lvl1pPr marL="342900" indent="-342900">
              <a:buFont typeface="Wingdings" panose="05000000000000000000" pitchFamily="2" charset="2"/>
              <a:buChar char="u"/>
              <a:defRPr sz="2400">
                <a:solidFill>
                  <a:srgbClr val="CC0099"/>
                </a:solidFill>
                <a:latin typeface="微软雅黑" panose="020B0503020204020204" pitchFamily="34" charset="-122"/>
                <a:ea typeface="微软雅黑" panose="020B0503020204020204" pitchFamily="34" charset="-122"/>
              </a:defRPr>
            </a:lvl1pPr>
          </a:lstStyle>
          <a:p>
            <a:r>
              <a:rPr lang="zh-CN" altLang="en-US" dirty="0"/>
              <a:t>双向注意力</a:t>
            </a:r>
            <a:endParaRPr lang="en-US" dirty="0"/>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2559050"/>
            <a:ext cx="411956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3913" y="3206750"/>
            <a:ext cx="18161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19313" y="3783014"/>
            <a:ext cx="15748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16138" y="4532314"/>
            <a:ext cx="1471612"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 28"/>
          <p:cNvGrpSpPr/>
          <p:nvPr/>
        </p:nvGrpSpPr>
        <p:grpSpPr bwMode="auto">
          <a:xfrm>
            <a:off x="6515101" y="1943101"/>
            <a:ext cx="3635375" cy="3286125"/>
            <a:chOff x="5364088" y="1301455"/>
            <a:chExt cx="3635165" cy="3286519"/>
          </a:xfrm>
        </p:grpSpPr>
        <p:pic>
          <p:nvPicPr>
            <p:cNvPr id="23" name="图片 2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64088" y="1301455"/>
              <a:ext cx="3600400" cy="3286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30"/>
            <p:cNvSpPr>
              <a:spLocks noChangeArrowheads="1"/>
            </p:cNvSpPr>
            <p:nvPr/>
          </p:nvSpPr>
          <p:spPr bwMode="auto">
            <a:xfrm>
              <a:off x="8486787" y="3452683"/>
              <a:ext cx="512466" cy="576064"/>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a:latin typeface="Gulim" panose="020B0600000101010101" charset="-127"/>
                  <a:ea typeface="Gulim" panose="020B0600000101010101" charset="-127"/>
                  <a:cs typeface="Gulim" panose="020B0600000101010101" charset="-127"/>
                </a:rPr>
                <a:t>q</a:t>
              </a:r>
              <a:r>
                <a:rPr lang="en-US" altLang="zh-CN" sz="1100">
                  <a:latin typeface="Gulim" panose="020B0600000101010101" charset="-127"/>
                  <a:ea typeface="Gulim" panose="020B0600000101010101" charset="-127"/>
                  <a:cs typeface="Gulim" panose="020B0600000101010101" charset="-127"/>
                </a:rPr>
                <a:t>1</a:t>
              </a:r>
              <a:endParaRPr kumimoji="1" lang="en-US" altLang="zh-CN" sz="2400">
                <a:latin typeface="Gulim" panose="020B0600000101010101" charset="-127"/>
                <a:ea typeface="Gulim" panose="020B0600000101010101" charset="-127"/>
                <a:cs typeface="Gulim" panose="020B0600000101010101" charset="-127"/>
              </a:endParaRPr>
            </a:p>
          </p:txBody>
        </p:sp>
        <p:sp>
          <p:nvSpPr>
            <p:cNvPr id="25" name="矩形 31"/>
            <p:cNvSpPr>
              <a:spLocks noChangeArrowheads="1"/>
            </p:cNvSpPr>
            <p:nvPr/>
          </p:nvSpPr>
          <p:spPr bwMode="auto">
            <a:xfrm>
              <a:off x="8478087" y="2966255"/>
              <a:ext cx="512466" cy="576064"/>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a:latin typeface="Gulim" panose="020B0600000101010101" charset="-127"/>
                  <a:ea typeface="Gulim" panose="020B0600000101010101" charset="-127"/>
                  <a:cs typeface="Gulim" panose="020B0600000101010101" charset="-127"/>
                </a:rPr>
                <a:t>q</a:t>
              </a:r>
              <a:r>
                <a:rPr lang="en-US" altLang="zh-CN" sz="1100">
                  <a:latin typeface="Gulim" panose="020B0600000101010101" charset="-127"/>
                  <a:ea typeface="Gulim" panose="020B0600000101010101" charset="-127"/>
                  <a:cs typeface="Gulim" panose="020B0600000101010101" charset="-127"/>
                </a:rPr>
                <a:t>2</a:t>
              </a:r>
              <a:endParaRPr kumimoji="1" lang="en-US" altLang="zh-CN" sz="2400">
                <a:latin typeface="Gulim" panose="020B0600000101010101" charset="-127"/>
                <a:ea typeface="Gulim" panose="020B0600000101010101" charset="-127"/>
                <a:cs typeface="Gulim" panose="020B0600000101010101" charset="-127"/>
              </a:endParaRPr>
            </a:p>
          </p:txBody>
        </p:sp>
        <p:sp>
          <p:nvSpPr>
            <p:cNvPr id="26" name="矩形 32"/>
            <p:cNvSpPr>
              <a:spLocks noChangeArrowheads="1"/>
            </p:cNvSpPr>
            <p:nvPr/>
          </p:nvSpPr>
          <p:spPr bwMode="auto">
            <a:xfrm>
              <a:off x="8486787" y="2205980"/>
              <a:ext cx="512466" cy="576064"/>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a:latin typeface="Gulim" panose="020B0600000101010101" charset="-127"/>
                  <a:ea typeface="Gulim" panose="020B0600000101010101" charset="-127"/>
                  <a:cs typeface="Gulim" panose="020B0600000101010101" charset="-127"/>
                </a:rPr>
                <a:t>q</a:t>
              </a:r>
              <a:r>
                <a:rPr lang="en-US" altLang="zh-CN" sz="1100">
                  <a:latin typeface="Gulim" panose="020B0600000101010101" charset="-127"/>
                  <a:ea typeface="Gulim" panose="020B0600000101010101" charset="-127"/>
                  <a:cs typeface="Gulim" panose="020B0600000101010101" charset="-127"/>
                </a:rPr>
                <a:t>J</a:t>
              </a:r>
              <a:endParaRPr kumimoji="1" lang="en-US" altLang="zh-CN" sz="2400">
                <a:latin typeface="Gulim" panose="020B0600000101010101" charset="-127"/>
                <a:ea typeface="Gulim" panose="020B0600000101010101" charset="-127"/>
                <a:cs typeface="Gulim" panose="020B0600000101010101" charset="-127"/>
              </a:endParaRPr>
            </a:p>
          </p:txBody>
        </p:sp>
      </p:grpSp>
      <p:sp>
        <p:nvSpPr>
          <p:cNvPr id="27" name="内容占位符 2"/>
          <p:cNvSpPr txBox="1">
            <a:spLocks noRot="1" noChangeAspect="1" noMove="1" noResize="1" noEditPoints="1" noAdjustHandles="1" noChangeArrowheads="1" noChangeShapeType="1" noTextEdit="1"/>
          </p:cNvSpPr>
          <p:nvPr/>
        </p:nvSpPr>
        <p:spPr>
          <a:xfrm>
            <a:off x="2135560" y="1700809"/>
            <a:ext cx="8784976" cy="924459"/>
          </a:xfrm>
          <a:prstGeom prst="rect">
            <a:avLst/>
          </a:prstGeom>
          <a:blipFill rotWithShape="0">
            <a:blip r:embed="rId7"/>
            <a:stretch>
              <a:fillRect l="-555" t="-38158" b="-26974"/>
            </a:stretch>
          </a:blipFill>
        </p:spPr>
        <p:txBody>
          <a:bodyPr/>
          <a:lstStyle/>
          <a:p>
            <a:r>
              <a:rPr lang="zh-CN" altLang="en-US">
                <a:noFill/>
              </a:rPr>
              <a:t> </a:t>
            </a:r>
          </a:p>
        </p:txBody>
      </p:sp>
      <p:sp>
        <p:nvSpPr>
          <p:cNvPr id="28" name="矩形 27"/>
          <p:cNvSpPr>
            <a:spLocks noRot="1" noChangeAspect="1" noMove="1" noResize="1" noEditPoints="1" noAdjustHandles="1" noChangeArrowheads="1" noChangeShapeType="1" noTextEdit="1"/>
          </p:cNvSpPr>
          <p:nvPr/>
        </p:nvSpPr>
        <p:spPr>
          <a:xfrm>
            <a:off x="2135188" y="5460283"/>
            <a:ext cx="6193060" cy="369332"/>
          </a:xfrm>
          <a:prstGeom prst="rect">
            <a:avLst/>
          </a:prstGeom>
          <a:blipFill rotWithShape="0">
            <a:blip r:embed="rId8"/>
            <a:stretch>
              <a:fillRect l="-787" t="-96667" b="-125000"/>
            </a:stretch>
          </a:blipFill>
        </p:spPr>
        <p:txBody>
          <a:bodyPr/>
          <a:lstStyle/>
          <a:p>
            <a:r>
              <a:rPr lang="zh-CN" altLang="en-US">
                <a:noFill/>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71916"/>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5" name="圆角矩形 24"/>
          <p:cNvSpPr/>
          <p:nvPr/>
        </p:nvSpPr>
        <p:spPr>
          <a:xfrm>
            <a:off x="2092044" y="1769460"/>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自然语言处理概述</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6" name="椭圆 25"/>
          <p:cNvSpPr/>
          <p:nvPr/>
        </p:nvSpPr>
        <p:spPr>
          <a:xfrm>
            <a:off x="1742922" y="1716086"/>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7" name="圆角矩形 26"/>
          <p:cNvSpPr/>
          <p:nvPr/>
        </p:nvSpPr>
        <p:spPr>
          <a:xfrm>
            <a:off x="2092043" y="285803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自然语言处理进阶</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8" name="椭圆 27"/>
          <p:cNvSpPr/>
          <p:nvPr/>
        </p:nvSpPr>
        <p:spPr>
          <a:xfrm>
            <a:off x="1742922" y="280465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9" name="圆角矩形 28"/>
          <p:cNvSpPr/>
          <p:nvPr/>
        </p:nvSpPr>
        <p:spPr>
          <a:xfrm>
            <a:off x="2092044" y="399997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多模态融合</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0" name="椭圆 29"/>
          <p:cNvSpPr/>
          <p:nvPr/>
        </p:nvSpPr>
        <p:spPr>
          <a:xfrm>
            <a:off x="1742922" y="394660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31" name="圆角矩形 30"/>
          <p:cNvSpPr/>
          <p:nvPr/>
        </p:nvSpPr>
        <p:spPr>
          <a:xfrm>
            <a:off x="2092044" y="508855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应用与实践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2" name="椭圆 31"/>
          <p:cNvSpPr/>
          <p:nvPr/>
        </p:nvSpPr>
        <p:spPr>
          <a:xfrm>
            <a:off x="1742922" y="503517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3" name="文本框 32"/>
          <p:cNvSpPr txBox="1"/>
          <p:nvPr/>
        </p:nvSpPr>
        <p:spPr>
          <a:xfrm>
            <a:off x="6352540" y="4184650"/>
            <a:ext cx="5655310" cy="398780"/>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smtClean="0"/>
              <a:t>多模态分类、多模态检索、命名实体识别</a:t>
            </a:r>
            <a:endParaRPr lang="en-US" altLang="zh-CN" dirty="0" smtClean="0"/>
          </a:p>
        </p:txBody>
      </p:sp>
      <p:sp>
        <p:nvSpPr>
          <p:cNvPr id="34" name="文本框 33"/>
          <p:cNvSpPr txBox="1"/>
          <p:nvPr/>
        </p:nvSpPr>
        <p:spPr>
          <a:xfrm>
            <a:off x="6363976" y="1927573"/>
            <a:ext cx="3946995" cy="400110"/>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基本概念、</a:t>
            </a:r>
            <a:r>
              <a:rPr lang="zh-CN" altLang="en-US" sz="2000" dirty="0" smtClean="0">
                <a:solidFill>
                  <a:srgbClr val="FF0000"/>
                </a:solidFill>
                <a:latin typeface="微软雅黑" panose="020B0503020204020204" pitchFamily="34" charset="-122"/>
                <a:ea typeface="微软雅黑" panose="020B0503020204020204" pitchFamily="34" charset="-122"/>
              </a:rPr>
              <a:t>技术概览</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352780" y="3044215"/>
            <a:ext cx="5157902"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情感分析、机器阅读、自动问答、文本生成</a:t>
            </a:r>
            <a:endParaRPr lang="zh-CN" altLang="en-US" sz="20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363976" y="5119462"/>
            <a:ext cx="4888961"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smtClean="0"/>
              <a:t>优化方法、调参方法</a:t>
            </a:r>
            <a:endParaRPr lang="en-US" altLang="zh-CN" dirty="0" smtClean="0"/>
          </a:p>
          <a:p>
            <a:r>
              <a:rPr lang="zh-CN" altLang="en-US" dirty="0" smtClean="0"/>
              <a:t>实践：机器翻译</a:t>
            </a:r>
            <a:endParaRPr lang="en-US" altLang="zh-CN" dirty="0"/>
          </a:p>
        </p:txBody>
      </p:sp>
    </p:spTree>
    <p:extLst>
      <p:ext uri="{BB962C8B-B14F-4D97-AF65-F5344CB8AC3E}">
        <p14:creationId xmlns:p14="http://schemas.microsoft.com/office/powerpoint/2010/main" val="5025239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lvl="0">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机器阅读模型（</a:t>
            </a:r>
            <a:r>
              <a:rPr kumimoji="1" lang="en-US" altLang="zh-CN" sz="3600" b="1" dirty="0">
                <a:solidFill>
                  <a:prstClr val="black"/>
                </a:solidFill>
                <a:latin typeface="微软雅黑" panose="020B0503020204020204" pitchFamily="34" charset="-122"/>
                <a:ea typeface="微软雅黑" panose="020B0503020204020204" pitchFamily="34" charset="-122"/>
              </a:rPr>
              <a:t> </a:t>
            </a:r>
            <a:r>
              <a:rPr kumimoji="1" lang="en-US" altLang="zh-CN" sz="3600" b="1" dirty="0" err="1">
                <a:solidFill>
                  <a:prstClr val="black"/>
                </a:solidFill>
                <a:latin typeface="微软雅黑" panose="020B0503020204020204" pitchFamily="34" charset="-122"/>
                <a:ea typeface="微软雅黑" panose="020B0503020204020204" pitchFamily="34" charset="-122"/>
              </a:rPr>
              <a:t>BiDAF</a:t>
            </a:r>
            <a:r>
              <a:rPr kumimoji="1" lang="en-US" altLang="zh-CN" sz="3600" b="1" dirty="0">
                <a:solidFill>
                  <a:prstClr val="black"/>
                </a:solidFill>
                <a:latin typeface="微软雅黑" panose="020B0503020204020204" pitchFamily="34" charset="-122"/>
                <a:ea typeface="微软雅黑" panose="020B0503020204020204" pitchFamily="34" charset="-122"/>
              </a:rPr>
              <a:t> </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534251" y="1312327"/>
            <a:ext cx="2136038" cy="461665"/>
          </a:xfrm>
          <a:prstGeom prst="rect">
            <a:avLst/>
          </a:prstGeom>
          <a:noFill/>
        </p:spPr>
        <p:txBody>
          <a:bodyPr wrap="square" rtlCol="0">
            <a:spAutoFit/>
          </a:bodyPr>
          <a:lstStyle>
            <a:defPPr>
              <a:defRPr lang="zh-CN"/>
            </a:defPPr>
            <a:lvl1pPr marL="342900" indent="-342900">
              <a:buFont typeface="Wingdings" panose="05000000000000000000" pitchFamily="2" charset="2"/>
              <a:buChar char="u"/>
              <a:defRPr sz="2400">
                <a:solidFill>
                  <a:srgbClr val="CC0099"/>
                </a:solidFill>
                <a:latin typeface="微软雅黑" panose="020B0503020204020204" pitchFamily="34" charset="-122"/>
                <a:ea typeface="微软雅黑" panose="020B0503020204020204" pitchFamily="34" charset="-122"/>
              </a:defRPr>
            </a:lvl1pPr>
          </a:lstStyle>
          <a:p>
            <a:r>
              <a:rPr lang="zh-CN" altLang="en-US" dirty="0"/>
              <a:t>输出部分</a:t>
            </a:r>
            <a:endParaRPr lang="en-US" dirty="0"/>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2488" y="3602039"/>
            <a:ext cx="257016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4141789"/>
            <a:ext cx="24987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内容占位符 2"/>
          <p:cNvSpPr txBox="1">
            <a:spLocks noRot="1" noChangeAspect="1" noMove="1" noResize="1" noEditPoints="1" noAdjustHandles="1" noChangeArrowheads="1" noChangeShapeType="1" noTextEdit="1"/>
          </p:cNvSpPr>
          <p:nvPr/>
        </p:nvSpPr>
        <p:spPr>
          <a:xfrm>
            <a:off x="2135560" y="1700808"/>
            <a:ext cx="3168352" cy="907675"/>
          </a:xfrm>
          <a:prstGeom prst="rect">
            <a:avLst/>
          </a:prstGeom>
          <a:blipFill rotWithShape="0">
            <a:blip r:embed="rId4"/>
            <a:stretch>
              <a:fillRect l="-1538" t="-38926" b="-29530"/>
            </a:stretch>
          </a:blipFill>
        </p:spPr>
        <p:txBody>
          <a:bodyPr/>
          <a:lstStyle/>
          <a:p>
            <a:r>
              <a:rPr lang="zh-CN" altLang="en-US">
                <a:noFill/>
              </a:rPr>
              <a:t> </a:t>
            </a:r>
          </a:p>
        </p:txBody>
      </p:sp>
      <p:pic>
        <p:nvPicPr>
          <p:cNvPr id="29" name="图片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7107" y="1742110"/>
            <a:ext cx="395922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p:cNvSpPr txBox="1">
            <a:spLocks noRot="1" noChangeAspect="1" noMove="1" noResize="1" noEditPoints="1" noAdjustHandles="1" noChangeArrowheads="1" noChangeShapeType="1" noTextEdit="1"/>
          </p:cNvSpPr>
          <p:nvPr/>
        </p:nvSpPr>
        <p:spPr>
          <a:xfrm>
            <a:off x="2121954" y="2636912"/>
            <a:ext cx="2498725" cy="369332"/>
          </a:xfrm>
          <a:prstGeom prst="rect">
            <a:avLst/>
          </a:prstGeom>
          <a:blipFill rotWithShape="0">
            <a:blip r:embed="rId6"/>
            <a:stretch>
              <a:fillRect/>
            </a:stretch>
          </a:blipFill>
        </p:spPr>
        <p:txBody>
          <a:bodyPr/>
          <a:lstStyle/>
          <a:p>
            <a:r>
              <a:rPr lang="zh-CN" altLang="en-US">
                <a:noFill/>
              </a:rPr>
              <a:t> </a:t>
            </a:r>
          </a:p>
        </p:txBody>
      </p:sp>
      <p:sp>
        <p:nvSpPr>
          <p:cNvPr id="31" name="矩形 30"/>
          <p:cNvSpPr>
            <a:spLocks noRot="1" noChangeAspect="1" noMove="1" noResize="1" noEditPoints="1" noAdjustHandles="1" noChangeArrowheads="1" noChangeShapeType="1" noTextEdit="1"/>
          </p:cNvSpPr>
          <p:nvPr/>
        </p:nvSpPr>
        <p:spPr>
          <a:xfrm>
            <a:off x="2050516" y="3111607"/>
            <a:ext cx="2053832" cy="369332"/>
          </a:xfrm>
          <a:prstGeom prst="rect">
            <a:avLst/>
          </a:prstGeom>
          <a:blipFill rotWithShape="0">
            <a:blip r:embed="rId7"/>
            <a:stretch>
              <a:fillRect l="-1187" t="-93443" b="-122951"/>
            </a:stretch>
          </a:blipFill>
        </p:spPr>
        <p:txBody>
          <a:bodyPr/>
          <a:lstStyle/>
          <a:p>
            <a:r>
              <a:rPr lang="zh-CN" altLang="en-US">
                <a:noFill/>
              </a:rPr>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lvl="0">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机器阅读最新进展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57175" y="1312327"/>
            <a:ext cx="11772899" cy="400110"/>
          </a:xfrm>
          <a:prstGeom prst="rect">
            <a:avLst/>
          </a:prstGeom>
          <a:noFill/>
        </p:spPr>
        <p:txBody>
          <a:bodyPr wrap="square" rtlCol="0">
            <a:spAutoFit/>
          </a:bodyPr>
          <a:lstStyle>
            <a:defPPr>
              <a:defRPr lang="zh-CN"/>
            </a:defPPr>
            <a:lvl1pPr marL="342900" indent="-342900">
              <a:buFont typeface="Wingdings" panose="05000000000000000000" pitchFamily="2" charset="2"/>
              <a:buChar char="u"/>
              <a:defRPr sz="2400">
                <a:solidFill>
                  <a:srgbClr val="CC0099"/>
                </a:solidFill>
                <a:latin typeface="微软雅黑" panose="020B0503020204020204" pitchFamily="34" charset="-122"/>
                <a:ea typeface="微软雅黑" panose="020B0503020204020204" pitchFamily="34" charset="-122"/>
              </a:defRPr>
            </a:lvl1pPr>
          </a:lstStyle>
          <a:p>
            <a:r>
              <a:rPr lang="en-US" altLang="zh-CN" sz="2000" dirty="0"/>
              <a:t>Improving Machine Reading Comprehension with General Reading </a:t>
            </a:r>
            <a:r>
              <a:rPr lang="en-US" altLang="zh-CN" sz="2000" dirty="0" smtClean="0"/>
              <a:t>Strategies</a:t>
            </a:r>
            <a:r>
              <a:rPr lang="zh-CN" altLang="en-US" sz="2000" dirty="0" smtClean="0"/>
              <a:t>，</a:t>
            </a:r>
            <a:r>
              <a:rPr lang="en-US" altLang="zh-CN" sz="2000" dirty="0" smtClean="0"/>
              <a:t>NAACL2019</a:t>
            </a:r>
            <a:endParaRPr lang="en-US" sz="2000" dirty="0"/>
          </a:p>
        </p:txBody>
      </p:sp>
      <p:pic>
        <p:nvPicPr>
          <p:cNvPr id="3" name="图片 2"/>
          <p:cNvPicPr>
            <a:picLocks noChangeAspect="1"/>
          </p:cNvPicPr>
          <p:nvPr/>
        </p:nvPicPr>
        <p:blipFill>
          <a:blip r:embed="rId2"/>
          <a:stretch>
            <a:fillRect/>
          </a:stretch>
        </p:blipFill>
        <p:spPr>
          <a:xfrm>
            <a:off x="4071937" y="1833129"/>
            <a:ext cx="7784701" cy="4662815"/>
          </a:xfrm>
          <a:prstGeom prst="rect">
            <a:avLst/>
          </a:prstGeom>
        </p:spPr>
      </p:pic>
      <p:sp>
        <p:nvSpPr>
          <p:cNvPr id="5" name="矩形 4"/>
          <p:cNvSpPr/>
          <p:nvPr/>
        </p:nvSpPr>
        <p:spPr>
          <a:xfrm>
            <a:off x="357188" y="1833129"/>
            <a:ext cx="3714749" cy="466281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阅读策略被证明可以提高阅读理解的水平，本文受此启发提出三种阅读策略</a:t>
            </a:r>
            <a:endParaRPr lang="en-US" altLang="zh-CN" dirty="0" smtClean="0">
              <a:latin typeface="microsoft yahei" panose="020B0503020204020204" pitchFamily="34" charset="-122"/>
              <a:ea typeface="microsoft yahei" panose="020B0503020204020204" pitchFamily="34" charset="-122"/>
            </a:endParaRPr>
          </a:p>
          <a:p>
            <a:pPr marL="742950" lvl="1" indent="-285750">
              <a:lnSpc>
                <a:spcPct val="150000"/>
              </a:lnSpc>
              <a:buFont typeface="Wingdings" panose="05000000000000000000" pitchFamily="2" charset="2"/>
              <a:buChar char="Ø"/>
            </a:pPr>
            <a:r>
              <a:rPr lang="en-US" altLang="zh-CN" dirty="0" smtClean="0">
                <a:latin typeface="microsoft yahei" panose="020B0503020204020204" pitchFamily="34" charset="-122"/>
                <a:ea typeface="microsoft yahei" panose="020B0503020204020204" pitchFamily="34" charset="-122"/>
              </a:rPr>
              <a:t>Back and Forth Reading</a:t>
            </a:r>
          </a:p>
          <a:p>
            <a:pPr marL="742950" lvl="1" indent="-285750">
              <a:lnSpc>
                <a:spcPct val="150000"/>
              </a:lnSpc>
              <a:buFont typeface="Wingdings" panose="05000000000000000000" pitchFamily="2" charset="2"/>
              <a:buChar char="Ø"/>
            </a:pPr>
            <a:r>
              <a:rPr lang="en-US" altLang="zh-CN" dirty="0" smtClean="0">
                <a:latin typeface="microsoft yahei" panose="020B0503020204020204" pitchFamily="34" charset="-122"/>
                <a:ea typeface="microsoft yahei" panose="020B0503020204020204" pitchFamily="34" charset="-122"/>
              </a:rPr>
              <a:t>Highlighting</a:t>
            </a:r>
          </a:p>
          <a:p>
            <a:pPr marL="742950" lvl="1" indent="-285750">
              <a:lnSpc>
                <a:spcPct val="150000"/>
              </a:lnSpc>
              <a:buFont typeface="Wingdings" panose="05000000000000000000" pitchFamily="2" charset="2"/>
              <a:buChar char="Ø"/>
            </a:pPr>
            <a:r>
              <a:rPr lang="en-US" altLang="zh-CN" dirty="0" smtClean="0">
                <a:latin typeface="microsoft yahei" panose="020B0503020204020204" pitchFamily="34" charset="-122"/>
                <a:ea typeface="microsoft yahei" panose="020B0503020204020204" pitchFamily="34" charset="-122"/>
              </a:rPr>
              <a:t>Self-Assessment</a:t>
            </a:r>
          </a:p>
          <a:p>
            <a:pPr marL="285750" indent="-285750">
              <a:lnSpc>
                <a:spcPct val="150000"/>
              </a:lnSpc>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该工作的创新之</a:t>
            </a:r>
            <a:r>
              <a:rPr lang="zh-CN" altLang="en-US" dirty="0" smtClean="0">
                <a:latin typeface="microsoft yahei" panose="020B0503020204020204" pitchFamily="34" charset="-122"/>
                <a:ea typeface="microsoft yahei" panose="020B0503020204020204" pitchFamily="34" charset="-122"/>
              </a:rPr>
              <a:t>处是提出三种阅读策略，因此其阅读模型是基于已有模型的改进。</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该模型用到了</a:t>
            </a:r>
            <a:r>
              <a:rPr lang="en-US" altLang="zh-CN" dirty="0" smtClean="0">
                <a:latin typeface="microsoft yahei" panose="020B0503020204020204" pitchFamily="34" charset="-122"/>
                <a:ea typeface="microsoft yahei" panose="020B0503020204020204" pitchFamily="34" charset="-122"/>
              </a:rPr>
              <a:t>GPT</a:t>
            </a:r>
            <a:r>
              <a:rPr lang="zh-CN" altLang="en-US" dirty="0" smtClean="0">
                <a:latin typeface="microsoft yahei" panose="020B0503020204020204" pitchFamily="34" charset="-122"/>
                <a:ea typeface="microsoft yahei" panose="020B0503020204020204" pitchFamily="34" charset="-122"/>
              </a:rPr>
              <a:t>（</a:t>
            </a:r>
            <a:r>
              <a:rPr lang="en-US" altLang="zh-CN" b="1" dirty="0" smtClean="0">
                <a:latin typeface="microsoft yahei" panose="020B0503020204020204" pitchFamily="34" charset="-122"/>
                <a:ea typeface="microsoft yahei" panose="020B0503020204020204" pitchFamily="34" charset="-122"/>
              </a:rPr>
              <a:t>G</a:t>
            </a:r>
            <a:r>
              <a:rPr lang="en-US" altLang="zh-CN" dirty="0" smtClean="0">
                <a:latin typeface="microsoft yahei" panose="020B0503020204020204" pitchFamily="34" charset="-122"/>
                <a:ea typeface="microsoft yahei" panose="020B0503020204020204" pitchFamily="34" charset="-122"/>
              </a:rPr>
              <a:t>enerative </a:t>
            </a:r>
            <a:r>
              <a:rPr lang="en-US" altLang="zh-CN" b="1" dirty="0" smtClean="0">
                <a:latin typeface="microsoft yahei" panose="020B0503020204020204" pitchFamily="34" charset="-122"/>
                <a:ea typeface="microsoft yahei" panose="020B0503020204020204" pitchFamily="34" charset="-122"/>
              </a:rPr>
              <a:t>P</a:t>
            </a:r>
            <a:r>
              <a:rPr lang="en-US" altLang="zh-CN" dirty="0" smtClean="0">
                <a:latin typeface="microsoft yahei" panose="020B0503020204020204" pitchFamily="34" charset="-122"/>
                <a:ea typeface="microsoft yahei" panose="020B0503020204020204" pitchFamily="34" charset="-122"/>
              </a:rPr>
              <a:t>re-trained </a:t>
            </a:r>
            <a:r>
              <a:rPr lang="en-US" altLang="zh-CN" b="1" dirty="0" smtClean="0">
                <a:latin typeface="microsoft yahei" panose="020B0503020204020204" pitchFamily="34" charset="-122"/>
                <a:ea typeface="microsoft yahei" panose="020B0503020204020204" pitchFamily="34" charset="-122"/>
              </a:rPr>
              <a:t>T</a:t>
            </a:r>
            <a:r>
              <a:rPr lang="en-US" altLang="zh-CN" dirty="0" smtClean="0">
                <a:latin typeface="microsoft yahei" panose="020B0503020204020204" pitchFamily="34" charset="-122"/>
                <a:ea typeface="microsoft yahei" panose="020B0503020204020204" pitchFamily="34" charset="-122"/>
              </a:rPr>
              <a:t>ransformer</a:t>
            </a:r>
            <a:r>
              <a:rPr lang="zh-CN" altLang="en-US" dirty="0" smtClean="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584325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lvl="0">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机器阅读新问题</a:t>
            </a:r>
            <a:r>
              <a:rPr kumimoji="1" lang="en-US" altLang="zh-CN" sz="3600" b="1" dirty="0" smtClean="0">
                <a:solidFill>
                  <a:prstClr val="black"/>
                </a:solidFill>
                <a:latin typeface="微软雅黑" panose="020B0503020204020204" pitchFamily="34" charset="-122"/>
                <a:ea typeface="微软雅黑" panose="020B0503020204020204" pitchFamily="34" charset="-122"/>
              </a:rPr>
              <a:t>—</a:t>
            </a:r>
            <a:r>
              <a:rPr kumimoji="1" lang="zh-CN" altLang="en-US" sz="3600" b="1" dirty="0" smtClean="0">
                <a:solidFill>
                  <a:prstClr val="black"/>
                </a:solidFill>
                <a:latin typeface="微软雅黑" panose="020B0503020204020204" pitchFamily="34" charset="-122"/>
                <a:ea typeface="微软雅黑" panose="020B0503020204020204" pitchFamily="34" charset="-122"/>
              </a:rPr>
              <a:t>对抗阅读</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57175" y="1312327"/>
            <a:ext cx="11772899" cy="400110"/>
          </a:xfrm>
          <a:prstGeom prst="rect">
            <a:avLst/>
          </a:prstGeom>
          <a:noFill/>
        </p:spPr>
        <p:txBody>
          <a:bodyPr wrap="square" rtlCol="0">
            <a:spAutoFit/>
          </a:bodyPr>
          <a:lstStyle>
            <a:defPPr>
              <a:defRPr lang="zh-CN"/>
            </a:defPPr>
            <a:lvl1pPr marL="342900" indent="-342900">
              <a:buFont typeface="Wingdings" panose="05000000000000000000" pitchFamily="2" charset="2"/>
              <a:buChar char="u"/>
              <a:defRPr sz="2400">
                <a:solidFill>
                  <a:srgbClr val="CC0099"/>
                </a:solidFill>
                <a:latin typeface="微软雅黑" panose="020B0503020204020204" pitchFamily="34" charset="-122"/>
                <a:ea typeface="微软雅黑" panose="020B0503020204020204" pitchFamily="34" charset="-122"/>
              </a:defRPr>
            </a:lvl1pPr>
          </a:lstStyle>
          <a:p>
            <a:r>
              <a:rPr lang="en-US" altLang="zh-CN" sz="2000" dirty="0" smtClean="0"/>
              <a:t>Adversarial Examples for Evaluating Reading Comprehension Systems</a:t>
            </a:r>
            <a:r>
              <a:rPr lang="zh-CN" altLang="en-US" sz="2000" dirty="0" smtClean="0"/>
              <a:t>，</a:t>
            </a:r>
            <a:r>
              <a:rPr lang="en-US" altLang="zh-CN" sz="2000" dirty="0" smtClean="0"/>
              <a:t>EMNLP2017</a:t>
            </a:r>
            <a:endParaRPr lang="en-US" sz="2000" dirty="0"/>
          </a:p>
        </p:txBody>
      </p:sp>
      <p:sp>
        <p:nvSpPr>
          <p:cNvPr id="4" name="矩形 3"/>
          <p:cNvSpPr/>
          <p:nvPr/>
        </p:nvSpPr>
        <p:spPr>
          <a:xfrm>
            <a:off x="357188" y="1890594"/>
            <a:ext cx="5922389" cy="38318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文本</a:t>
            </a:r>
            <a:r>
              <a:rPr lang="zh-CN" altLang="en-US" dirty="0" smtClean="0">
                <a:latin typeface="microsoft yahei" panose="020B0503020204020204" pitchFamily="34" charset="-122"/>
                <a:ea typeface="microsoft yahei" panose="020B0503020204020204" pitchFamily="34" charset="-122"/>
              </a:rPr>
              <a:t>针对</a:t>
            </a:r>
            <a:r>
              <a:rPr lang="zh-CN" altLang="en-US" dirty="0">
                <a:latin typeface="microsoft yahei" panose="020B0503020204020204" pitchFamily="34" charset="-122"/>
                <a:ea typeface="microsoft yahei" panose="020B0503020204020204" pitchFamily="34" charset="-122"/>
              </a:rPr>
              <a:t>斯坦福问答数据集 </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SQuAD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提出一个对抗评估</a:t>
            </a:r>
            <a:r>
              <a:rPr lang="zh-CN" altLang="en-US" dirty="0" smtClean="0">
                <a:latin typeface="microsoft yahei" panose="020B0503020204020204" pitchFamily="34" charset="-122"/>
                <a:ea typeface="microsoft yahei" panose="020B0503020204020204" pitchFamily="34" charset="-122"/>
              </a:rPr>
              <a:t>方案</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自动</a:t>
            </a:r>
            <a:r>
              <a:rPr lang="zh-CN" altLang="en-US" dirty="0">
                <a:latin typeface="microsoft yahei" panose="020B0503020204020204" pitchFamily="34" charset="-122"/>
                <a:ea typeface="microsoft yahei" panose="020B0503020204020204" pitchFamily="34" charset="-122"/>
              </a:rPr>
              <a:t>生成并在段落中插入对抗语句，然后测试系统是否能围绕这一段落回答</a:t>
            </a:r>
            <a:r>
              <a:rPr lang="zh-CN" altLang="en-US" dirty="0" smtClean="0">
                <a:latin typeface="microsoft yahei" panose="020B0503020204020204" pitchFamily="34" charset="-122"/>
                <a:ea typeface="microsoft yahei" panose="020B0503020204020204" pitchFamily="34" charset="-122"/>
              </a:rPr>
              <a:t>问题</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这些</a:t>
            </a:r>
            <a:r>
              <a:rPr lang="zh-CN" altLang="en-US" dirty="0">
                <a:latin typeface="microsoft yahei" panose="020B0503020204020204" pitchFamily="34" charset="-122"/>
                <a:ea typeface="microsoft yahei" panose="020B0503020204020204" pitchFamily="34" charset="-122"/>
              </a:rPr>
              <a:t>对抗语句的目的在于干扰计算机回答系统，但并不会改变问题的正确答案，也不会对</a:t>
            </a:r>
            <a:r>
              <a:rPr lang="zh-CN" altLang="en-US" dirty="0" smtClean="0">
                <a:latin typeface="microsoft yahei" panose="020B0503020204020204" pitchFamily="34" charset="-122"/>
                <a:ea typeface="microsoft yahei" panose="020B0503020204020204" pitchFamily="34" charset="-122"/>
              </a:rPr>
              <a:t>人类造成干扰</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在</a:t>
            </a:r>
            <a:r>
              <a:rPr lang="zh-CN" altLang="en-US" dirty="0">
                <a:latin typeface="microsoft yahei" panose="020B0503020204020204" pitchFamily="34" charset="-122"/>
                <a:ea typeface="microsoft yahei" panose="020B0503020204020204" pitchFamily="34" charset="-122"/>
              </a:rPr>
              <a:t>这种对抗方案中，</a:t>
            </a:r>
            <a:r>
              <a:rPr lang="en-US" altLang="zh-CN" dirty="0">
                <a:latin typeface="microsoft yahei" panose="020B0503020204020204" pitchFamily="34" charset="-122"/>
                <a:ea typeface="microsoft yahei" panose="020B0503020204020204" pitchFamily="34" charset="-122"/>
              </a:rPr>
              <a:t>16 </a:t>
            </a:r>
            <a:r>
              <a:rPr lang="zh-CN" altLang="en-US" dirty="0">
                <a:latin typeface="microsoft yahei" panose="020B0503020204020204" pitchFamily="34" charset="-122"/>
                <a:ea typeface="microsoft yahei" panose="020B0503020204020204" pitchFamily="34" charset="-122"/>
              </a:rPr>
              <a:t>个已发表模型的精确度从 </a:t>
            </a:r>
            <a:r>
              <a:rPr lang="en-US" altLang="zh-CN" dirty="0">
                <a:latin typeface="microsoft yahei" panose="020B0503020204020204" pitchFamily="34" charset="-122"/>
                <a:ea typeface="microsoft yahei" panose="020B0503020204020204" pitchFamily="34" charset="-122"/>
              </a:rPr>
              <a:t>75%</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F1 </a:t>
            </a:r>
            <a:r>
              <a:rPr lang="zh-CN" altLang="en-US" dirty="0">
                <a:latin typeface="microsoft yahei" panose="020B0503020204020204" pitchFamily="34" charset="-122"/>
                <a:ea typeface="microsoft yahei" panose="020B0503020204020204" pitchFamily="34" charset="-122"/>
              </a:rPr>
              <a:t>分数）降到了 </a:t>
            </a:r>
            <a:r>
              <a:rPr lang="en-US" altLang="zh-CN" dirty="0">
                <a:latin typeface="microsoft yahei" panose="020B0503020204020204" pitchFamily="34" charset="-122"/>
                <a:ea typeface="microsoft yahei" panose="020B0503020204020204" pitchFamily="34" charset="-122"/>
              </a:rPr>
              <a:t>36%</a:t>
            </a:r>
            <a:r>
              <a:rPr lang="zh-CN" altLang="en-US" dirty="0">
                <a:latin typeface="microsoft yahei" panose="020B0503020204020204" pitchFamily="34" charset="-122"/>
                <a:ea typeface="microsoft yahei" panose="020B0503020204020204" pitchFamily="34" charset="-122"/>
              </a:rPr>
              <a:t>。当对抗系统被允许加入不符合语法的短语串，有四个模型的平均精度下降到了 </a:t>
            </a:r>
            <a:r>
              <a:rPr lang="en-US" altLang="zh-CN" dirty="0">
                <a:latin typeface="microsoft yahei" panose="020B0503020204020204" pitchFamily="34" charset="-122"/>
                <a:ea typeface="microsoft yahei" panose="020B0503020204020204" pitchFamily="34" charset="-122"/>
              </a:rPr>
              <a:t>7%</a:t>
            </a:r>
            <a:r>
              <a:rPr lang="zh-CN" altLang="en-US" dirty="0" smtClean="0">
                <a:latin typeface="microsoft yahei" panose="020B0503020204020204" pitchFamily="34" charset="-122"/>
                <a:ea typeface="microsoft yahei" panose="020B0503020204020204" pitchFamily="34" charset="-122"/>
              </a:rPr>
              <a:t>。</a:t>
            </a:r>
            <a:endParaRPr lang="zh-CN" altLang="en-US" dirty="0"/>
          </a:p>
        </p:txBody>
      </p:sp>
      <p:pic>
        <p:nvPicPr>
          <p:cNvPr id="5" name="图片 4"/>
          <p:cNvPicPr>
            <a:picLocks noChangeAspect="1"/>
          </p:cNvPicPr>
          <p:nvPr/>
        </p:nvPicPr>
        <p:blipFill>
          <a:blip r:embed="rId2"/>
          <a:stretch>
            <a:fillRect/>
          </a:stretch>
        </p:blipFill>
        <p:spPr>
          <a:xfrm>
            <a:off x="6179564" y="1712437"/>
            <a:ext cx="5811395" cy="4245451"/>
          </a:xfrm>
          <a:prstGeom prst="rect">
            <a:avLst/>
          </a:prstGeom>
        </p:spPr>
      </p:pic>
    </p:spTree>
    <p:extLst>
      <p:ext uri="{BB962C8B-B14F-4D97-AF65-F5344CB8AC3E}">
        <p14:creationId xmlns:p14="http://schemas.microsoft.com/office/powerpoint/2010/main" val="8352421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93128" y="1667591"/>
            <a:ext cx="5030967" cy="769711"/>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情感分析</a:t>
            </a:r>
          </a:p>
        </p:txBody>
      </p:sp>
      <p:sp>
        <p:nvSpPr>
          <p:cNvPr id="3" name="圆角矩形 2"/>
          <p:cNvSpPr/>
          <p:nvPr/>
        </p:nvSpPr>
        <p:spPr>
          <a:xfrm>
            <a:off x="3393128" y="3831053"/>
            <a:ext cx="5030967"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自动问答</a:t>
            </a:r>
          </a:p>
        </p:txBody>
      </p:sp>
      <p:sp>
        <p:nvSpPr>
          <p:cNvPr id="4" name="圆角矩形 3"/>
          <p:cNvSpPr/>
          <p:nvPr/>
        </p:nvSpPr>
        <p:spPr>
          <a:xfrm>
            <a:off x="3393128" y="274932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机器阅读</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自然语言</a:t>
            </a:r>
            <a:r>
              <a:rPr kumimoji="1" lang="zh-CN" altLang="en-US" sz="3600" b="1" dirty="0" smtClean="0">
                <a:solidFill>
                  <a:prstClr val="black"/>
                </a:solidFill>
                <a:latin typeface="微软雅黑" panose="020B0503020204020204" pitchFamily="34" charset="-122"/>
                <a:ea typeface="微软雅黑" panose="020B0503020204020204" pitchFamily="34" charset="-122"/>
              </a:rPr>
              <a:t>处理</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3393128" y="491278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文本生成</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4262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什么是问答系统</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图片 8"/>
          <p:cNvPicPr>
            <a:picLocks noChangeAspect="1"/>
          </p:cNvPicPr>
          <p:nvPr/>
        </p:nvPicPr>
        <p:blipFill>
          <a:blip r:embed="rId2"/>
          <a:stretch>
            <a:fillRect/>
          </a:stretch>
        </p:blipFill>
        <p:spPr>
          <a:xfrm>
            <a:off x="655454" y="2469002"/>
            <a:ext cx="6586917" cy="4322663"/>
          </a:xfrm>
          <a:prstGeom prst="rect">
            <a:avLst/>
          </a:prstGeom>
        </p:spPr>
      </p:pic>
      <p:pic>
        <p:nvPicPr>
          <p:cNvPr id="10" name="图片 9"/>
          <p:cNvPicPr>
            <a:picLocks noChangeAspect="1"/>
          </p:cNvPicPr>
          <p:nvPr/>
        </p:nvPicPr>
        <p:blipFill>
          <a:blip r:embed="rId3"/>
          <a:stretch>
            <a:fillRect/>
          </a:stretch>
        </p:blipFill>
        <p:spPr>
          <a:xfrm>
            <a:off x="7331385" y="4238799"/>
            <a:ext cx="4585795" cy="1345464"/>
          </a:xfrm>
          <a:prstGeom prst="rect">
            <a:avLst/>
          </a:prstGeom>
        </p:spPr>
      </p:pic>
      <p:sp>
        <p:nvSpPr>
          <p:cNvPr id="6" name="文本框 5"/>
          <p:cNvSpPr txBox="1"/>
          <p:nvPr/>
        </p:nvSpPr>
        <p:spPr>
          <a:xfrm>
            <a:off x="655454" y="1263812"/>
            <a:ext cx="7870233" cy="1200329"/>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lang="zh-CN" altLang="en-US" sz="2400" dirty="0">
                <a:solidFill>
                  <a:srgbClr val="CC0099"/>
                </a:solidFill>
                <a:latin typeface="微软雅黑" panose="020B0503020204020204" pitchFamily="34" charset="-122"/>
                <a:ea typeface="微软雅黑" panose="020B0503020204020204" pitchFamily="34" charset="-122"/>
              </a:rPr>
              <a:t>问答系统</a:t>
            </a:r>
            <a:r>
              <a:rPr lang="zh-CN" altLang="en-US" sz="2000" dirty="0">
                <a:latin typeface="微软雅黑" panose="020B0503020204020204" pitchFamily="34" charset="-122"/>
                <a:ea typeface="微软雅黑" panose="020B0503020204020204" pitchFamily="34" charset="-122"/>
              </a:rPr>
              <a:t>被认为是图灵测试的原始</a:t>
            </a:r>
            <a:r>
              <a:rPr lang="zh-CN" altLang="en-US" sz="2000" dirty="0" smtClean="0">
                <a:latin typeface="微软雅黑" panose="020B0503020204020204" pitchFamily="34" charset="-122"/>
                <a:ea typeface="微软雅黑" panose="020B0503020204020204" pitchFamily="34" charset="-122"/>
              </a:rPr>
              <a:t>形式</a:t>
            </a:r>
            <a:endParaRPr lang="zh-CN" altLang="en-US" sz="20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u"/>
            </a:pPr>
            <a:r>
              <a:rPr lang="zh-CN" altLang="en-US" sz="2400" dirty="0" smtClean="0">
                <a:solidFill>
                  <a:srgbClr val="CC0099"/>
                </a:solidFill>
                <a:latin typeface="微软雅黑" panose="020B0503020204020204" pitchFamily="34" charset="-122"/>
                <a:ea typeface="微软雅黑" panose="020B0503020204020204" pitchFamily="34" charset="-122"/>
              </a:rPr>
              <a:t>问答系统</a:t>
            </a:r>
            <a:r>
              <a:rPr lang="zh-CN" altLang="en-US" sz="2000" dirty="0" smtClean="0">
                <a:latin typeface="微软雅黑" panose="020B0503020204020204" pitchFamily="34" charset="-122"/>
                <a:ea typeface="微软雅黑" panose="020B0503020204020204" pitchFamily="34" charset="-122"/>
              </a:rPr>
              <a:t>是下一代搜索引擎的基本形态</a:t>
            </a:r>
            <a:endParaRPr lang="zh-CN" altLang="en-US" sz="2000" dirty="0">
              <a:latin typeface="微软雅黑" panose="020B0503020204020204" pitchFamily="34" charset="-122"/>
              <a:ea typeface="微软雅黑" panose="020B0503020204020204" pitchFamily="34" charset="-122"/>
            </a:endParaRPr>
          </a:p>
        </p:txBody>
      </p:sp>
      <p:pic>
        <p:nvPicPr>
          <p:cNvPr id="13" name="Picture 2" descr="https://timgsa.baidu.com/timg?image&amp;quality=80&amp;size=b9999_10000&amp;sec=1525859656084&amp;di=fdd983396c0e3ac88c1f4389fcd358fb&amp;imgtype=0&amp;src=http%3A%2F%2Fimage.tianjimedia.com%2FuploadImages%2F2016%2F049%2F56%2FGYVPJF0MD59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2706" y="1408030"/>
            <a:ext cx="1858273" cy="2391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基于知识图谱的问答系统</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2"/>
          <a:stretch>
            <a:fillRect/>
          </a:stretch>
        </p:blipFill>
        <p:spPr>
          <a:xfrm>
            <a:off x="5173612" y="1320719"/>
            <a:ext cx="5630779" cy="3596409"/>
          </a:xfrm>
          <a:prstGeom prst="rect">
            <a:avLst/>
          </a:prstGeom>
        </p:spPr>
      </p:pic>
      <p:sp>
        <p:nvSpPr>
          <p:cNvPr id="4" name="文本框 3"/>
          <p:cNvSpPr txBox="1"/>
          <p:nvPr/>
        </p:nvSpPr>
        <p:spPr>
          <a:xfrm>
            <a:off x="620631" y="2474816"/>
            <a:ext cx="3441031" cy="2031325"/>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我国有两个省接壤的省份最多，与它们接壤的省分别有哪些？</a:t>
            </a:r>
          </a:p>
          <a:p>
            <a:endParaRPr lang="zh-CN" altLang="en-US" dirty="0">
              <a:latin typeface="微软雅黑" panose="020B0503020204020204" pitchFamily="34" charset="-122"/>
              <a:ea typeface="微软雅黑" panose="020B0503020204020204" pitchFamily="34" charset="-122"/>
            </a:endParaRPr>
          </a:p>
        </p:txBody>
      </p:sp>
      <p:sp>
        <p:nvSpPr>
          <p:cNvPr id="5" name="左箭头 4"/>
          <p:cNvSpPr/>
          <p:nvPr/>
        </p:nvSpPr>
        <p:spPr>
          <a:xfrm rot="10800000">
            <a:off x="4061662" y="3061811"/>
            <a:ext cx="782051" cy="4933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3414874" y="5568605"/>
            <a:ext cx="765499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solidFill>
                  <a:srgbClr val="CC0099"/>
                </a:solidFill>
                <a:latin typeface="微软雅黑" panose="020B0503020204020204" pitchFamily="34" charset="-122"/>
                <a:ea typeface="微软雅黑" panose="020B0503020204020204" pitchFamily="34" charset="-122"/>
              </a:rPr>
              <a:t>内蒙古：</a:t>
            </a:r>
            <a:r>
              <a:rPr lang="zh-CN" altLang="en-US" dirty="0">
                <a:latin typeface="微软雅黑" panose="020B0503020204020204" pitchFamily="34" charset="-122"/>
                <a:ea typeface="微软雅黑" panose="020B0503020204020204" pitchFamily="34" charset="-122"/>
              </a:rPr>
              <a:t>黑龙江、吉林、辽宁、河北、山西、陕西、宁夏、甘肃</a:t>
            </a:r>
          </a:p>
          <a:p>
            <a:pPr marL="285750" indent="-285750">
              <a:lnSpc>
                <a:spcPct val="150000"/>
              </a:lnSpc>
              <a:buFont typeface="Wingdings" panose="05000000000000000000" pitchFamily="2" charset="2"/>
              <a:buChar char="Ø"/>
            </a:pPr>
            <a:r>
              <a:rPr lang="zh-CN" altLang="en-US" dirty="0">
                <a:solidFill>
                  <a:srgbClr val="CC0099"/>
                </a:solidFill>
                <a:latin typeface="微软雅黑" panose="020B0503020204020204" pitchFamily="34" charset="-122"/>
                <a:ea typeface="微软雅黑" panose="020B0503020204020204" pitchFamily="34" charset="-122"/>
              </a:rPr>
              <a:t>陕西：</a:t>
            </a:r>
            <a:r>
              <a:rPr lang="zh-CN" altLang="en-US" dirty="0">
                <a:latin typeface="微软雅黑" panose="020B0503020204020204" pitchFamily="34" charset="-122"/>
                <a:ea typeface="微软雅黑" panose="020B0503020204020204" pitchFamily="34" charset="-122"/>
              </a:rPr>
              <a:t>内蒙古、宁夏、甘肃、四川、重庆、湖北、河南、</a:t>
            </a:r>
            <a:r>
              <a:rPr lang="zh-CN" altLang="en-US" dirty="0" smtClean="0">
                <a:latin typeface="微软雅黑" panose="020B0503020204020204" pitchFamily="34" charset="-122"/>
                <a:ea typeface="微软雅黑" panose="020B0503020204020204" pitchFamily="34" charset="-122"/>
              </a:rPr>
              <a:t>山西</a:t>
            </a:r>
            <a:endParaRPr lang="zh-CN" altLang="en-US" dirty="0">
              <a:latin typeface="微软雅黑" panose="020B0503020204020204" pitchFamily="34" charset="-122"/>
              <a:ea typeface="微软雅黑" panose="020B0503020204020204" pitchFamily="34" charset="-122"/>
            </a:endParaRPr>
          </a:p>
        </p:txBody>
      </p:sp>
      <p:sp>
        <p:nvSpPr>
          <p:cNvPr id="8" name="下箭头 7"/>
          <p:cNvSpPr/>
          <p:nvPr/>
        </p:nvSpPr>
        <p:spPr>
          <a:xfrm>
            <a:off x="7025803" y="4984185"/>
            <a:ext cx="433137" cy="5173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702" y="1596460"/>
            <a:ext cx="878356" cy="8783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906168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基于知识图谱的问答</a:t>
            </a:r>
            <a:r>
              <a:rPr kumimoji="1" lang="en-US" altLang="zh-CN" sz="3600" b="1" dirty="0" smtClean="0">
                <a:solidFill>
                  <a:prstClr val="black"/>
                </a:solidFill>
                <a:latin typeface="微软雅黑" panose="020B0503020204020204" pitchFamily="34" charset="-122"/>
                <a:ea typeface="微软雅黑" panose="020B0503020204020204" pitchFamily="34" charset="-122"/>
              </a:rPr>
              <a:t>——</a:t>
            </a:r>
            <a:r>
              <a:rPr kumimoji="1" lang="zh-CN" altLang="en-US" sz="3600" b="1" dirty="0" smtClean="0">
                <a:solidFill>
                  <a:prstClr val="black"/>
                </a:solidFill>
                <a:latin typeface="微软雅黑" panose="020B0503020204020204" pitchFamily="34" charset="-122"/>
                <a:ea typeface="微软雅黑" panose="020B0503020204020204" pitchFamily="34" charset="-122"/>
              </a:rPr>
              <a:t>深度学习方法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内容占位符 3"/>
          <p:cNvPicPr>
            <a:picLocks noChangeAspect="1"/>
          </p:cNvPicPr>
          <p:nvPr/>
        </p:nvPicPr>
        <p:blipFill>
          <a:blip r:embed="rId2"/>
          <a:stretch>
            <a:fillRect/>
          </a:stretch>
        </p:blipFill>
        <p:spPr>
          <a:xfrm>
            <a:off x="5696756" y="1512955"/>
            <a:ext cx="4855258" cy="3825631"/>
          </a:xfrm>
          <a:prstGeom prst="rect">
            <a:avLst/>
          </a:prstGeom>
        </p:spPr>
      </p:pic>
      <p:sp>
        <p:nvSpPr>
          <p:cNvPr id="2" name="文本框 1"/>
          <p:cNvSpPr txBox="1"/>
          <p:nvPr/>
        </p:nvSpPr>
        <p:spPr>
          <a:xfrm>
            <a:off x="605912" y="1512955"/>
            <a:ext cx="4745577" cy="2031325"/>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solidFill>
                  <a:srgbClr val="CC0099"/>
                </a:solidFill>
                <a:latin typeface="微软雅黑" panose="020B0503020204020204" pitchFamily="34" charset="-122"/>
                <a:ea typeface="微软雅黑" panose="020B0503020204020204" pitchFamily="34" charset="-122"/>
              </a:rPr>
              <a:t>深度学习方法的关键</a:t>
            </a:r>
            <a:r>
              <a:rPr lang="zh-CN" altLang="en-US" sz="2400" dirty="0" smtClean="0">
                <a:solidFill>
                  <a:srgbClr val="CC0099"/>
                </a:solidFill>
                <a:latin typeface="微软雅黑" panose="020B0503020204020204" pitchFamily="34" charset="-122"/>
                <a:ea typeface="微软雅黑" panose="020B0503020204020204" pitchFamily="34" charset="-122"/>
              </a:rPr>
              <a:t>问题</a:t>
            </a:r>
            <a:endParaRPr lang="en-US" altLang="zh-CN" sz="2400" dirty="0" smtClean="0">
              <a:solidFill>
                <a:srgbClr val="CC0099"/>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对</a:t>
            </a:r>
            <a:r>
              <a:rPr lang="zh-CN" altLang="en-US" sz="2000" dirty="0">
                <a:latin typeface="微软雅黑" panose="020B0503020204020204" pitchFamily="34" charset="-122"/>
                <a:ea typeface="微软雅黑" panose="020B0503020204020204" pitchFamily="34" charset="-122"/>
              </a:rPr>
              <a:t>问题的</a:t>
            </a:r>
            <a:r>
              <a:rPr lang="zh-CN" altLang="en-US" sz="2000" dirty="0" smtClean="0">
                <a:latin typeface="微软雅黑" panose="020B0503020204020204" pitchFamily="34" charset="-122"/>
                <a:ea typeface="微软雅黑" panose="020B0503020204020204" pitchFamily="34" charset="-122"/>
              </a:rPr>
              <a:t>表示</a:t>
            </a:r>
            <a:endParaRPr lang="en-US" altLang="zh-CN" sz="2000"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对</a:t>
            </a:r>
            <a:r>
              <a:rPr lang="zh-CN" altLang="en-US" sz="2000" dirty="0">
                <a:latin typeface="微软雅黑" panose="020B0503020204020204" pitchFamily="34" charset="-122"/>
                <a:ea typeface="微软雅黑" panose="020B0503020204020204" pitchFamily="34" charset="-122"/>
              </a:rPr>
              <a:t>答案的</a:t>
            </a:r>
            <a:r>
              <a:rPr lang="zh-CN" altLang="en-US" sz="2000" dirty="0" smtClean="0">
                <a:latin typeface="微软雅黑" panose="020B0503020204020204" pitchFamily="34" charset="-122"/>
                <a:ea typeface="微软雅黑" panose="020B0503020204020204" pitchFamily="34" charset="-122"/>
              </a:rPr>
              <a:t>表示</a:t>
            </a:r>
            <a:endParaRPr lang="en-US" altLang="zh-CN" sz="2000"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建立</a:t>
            </a:r>
            <a:r>
              <a:rPr lang="zh-CN" altLang="en-US" sz="2000" dirty="0">
                <a:latin typeface="微软雅黑" panose="020B0503020204020204" pitchFamily="34" charset="-122"/>
                <a:ea typeface="微软雅黑" panose="020B0503020204020204" pitchFamily="34" charset="-122"/>
              </a:rPr>
              <a:t>问题和答案之间的语义</a:t>
            </a:r>
            <a:r>
              <a:rPr lang="zh-CN" altLang="en-US" sz="2000" dirty="0" smtClean="0">
                <a:latin typeface="微软雅黑" panose="020B0503020204020204" pitchFamily="34" charset="-122"/>
                <a:ea typeface="微软雅黑" panose="020B0503020204020204" pitchFamily="34" charset="-122"/>
              </a:rPr>
              <a:t>关联</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906168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文本、知识的深度表示</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内容占位符 2"/>
          <p:cNvSpPr txBox="1"/>
          <p:nvPr/>
        </p:nvSpPr>
        <p:spPr>
          <a:xfrm>
            <a:off x="763373" y="1400147"/>
            <a:ext cx="10515600" cy="528546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 typeface="Wingdings" panose="05000000000000000000" pitchFamily="2" charset="2"/>
              <a:buChar char="u"/>
            </a:pPr>
            <a:r>
              <a:rPr lang="zh-CN" altLang="en-US" dirty="0" smtClean="0">
                <a:solidFill>
                  <a:srgbClr val="CC0099"/>
                </a:solidFill>
                <a:latin typeface="微软雅黑" panose="020B0503020204020204" pitchFamily="34" charset="-122"/>
                <a:ea typeface="微软雅黑" panose="020B0503020204020204" pitchFamily="34" charset="-122"/>
              </a:rPr>
              <a:t>词的向量化</a:t>
            </a:r>
          </a:p>
          <a:p>
            <a:pPr lvl="1">
              <a:lnSpc>
                <a:spcPct val="160000"/>
              </a:lnSpc>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rPr>
              <a:t>NNLM, C&amp;W, Skip-gram</a:t>
            </a:r>
          </a:p>
          <a:p>
            <a:pPr>
              <a:lnSpc>
                <a:spcPct val="160000"/>
              </a:lnSpc>
              <a:buFont typeface="Wingdings" panose="05000000000000000000" pitchFamily="2" charset="2"/>
              <a:buChar char="u"/>
            </a:pPr>
            <a:r>
              <a:rPr lang="zh-CN" altLang="en-US" sz="2900" dirty="0">
                <a:solidFill>
                  <a:srgbClr val="CC0099"/>
                </a:solidFill>
                <a:latin typeface="微软雅黑" panose="020B0503020204020204" pitchFamily="34" charset="-122"/>
                <a:ea typeface="微软雅黑" panose="020B0503020204020204" pitchFamily="34" charset="-122"/>
              </a:rPr>
              <a:t>句子（文本）的向量化</a:t>
            </a:r>
          </a:p>
          <a:p>
            <a:pPr lvl="1">
              <a:lnSpc>
                <a:spcPct val="16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直接累加</a:t>
            </a:r>
          </a:p>
          <a:p>
            <a:pPr lvl="1">
              <a:lnSpc>
                <a:spcPct val="16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卷积神经网络（</a:t>
            </a:r>
            <a:r>
              <a:rPr lang="en-US" altLang="zh-CN" dirty="0" smtClean="0">
                <a:latin typeface="微软雅黑" panose="020B0503020204020204" pitchFamily="34" charset="-122"/>
                <a:ea typeface="微软雅黑" panose="020B0503020204020204" pitchFamily="34" charset="-122"/>
              </a:rPr>
              <a:t>Convolutional Neural Network</a:t>
            </a:r>
            <a:r>
              <a:rPr lang="zh-CN" altLang="en-US" dirty="0" smtClean="0">
                <a:latin typeface="微软雅黑" panose="020B0503020204020204" pitchFamily="34" charset="-122"/>
                <a:ea typeface="微软雅黑" panose="020B0503020204020204" pitchFamily="34" charset="-122"/>
              </a:rPr>
              <a:t>）</a:t>
            </a:r>
          </a:p>
          <a:p>
            <a:pPr lvl="1">
              <a:lnSpc>
                <a:spcPct val="16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递归神经网络（</a:t>
            </a:r>
            <a:r>
              <a:rPr lang="en-US" altLang="zh-CN" dirty="0" smtClean="0">
                <a:latin typeface="微软雅黑" panose="020B0503020204020204" pitchFamily="34" charset="-122"/>
                <a:ea typeface="微软雅黑" panose="020B0503020204020204" pitchFamily="34" charset="-122"/>
              </a:rPr>
              <a:t>Recursive neural network</a:t>
            </a:r>
            <a:r>
              <a:rPr lang="zh-CN" altLang="en-US" dirty="0" smtClean="0">
                <a:latin typeface="微软雅黑" panose="020B0503020204020204" pitchFamily="34" charset="-122"/>
                <a:ea typeface="微软雅黑" panose="020B0503020204020204" pitchFamily="34" charset="-122"/>
              </a:rPr>
              <a:t>）</a:t>
            </a:r>
          </a:p>
          <a:p>
            <a:pPr lvl="1">
              <a:lnSpc>
                <a:spcPct val="16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循环神经网络（</a:t>
            </a:r>
            <a:r>
              <a:rPr lang="en-US" altLang="zh-CN" dirty="0" smtClean="0">
                <a:latin typeface="微软雅黑" panose="020B0503020204020204" pitchFamily="34" charset="-122"/>
                <a:ea typeface="微软雅黑" panose="020B0503020204020204" pitchFamily="34" charset="-122"/>
              </a:rPr>
              <a:t>Recurrent neural network </a:t>
            </a:r>
            <a:r>
              <a:rPr lang="zh-CN" altLang="en-US" dirty="0" smtClean="0">
                <a:latin typeface="微软雅黑" panose="020B0503020204020204" pitchFamily="34" charset="-122"/>
                <a:ea typeface="微软雅黑" panose="020B0503020204020204" pitchFamily="34" charset="-122"/>
              </a:rPr>
              <a:t>）</a:t>
            </a:r>
          </a:p>
          <a:p>
            <a:pPr>
              <a:lnSpc>
                <a:spcPct val="160000"/>
              </a:lnSpc>
              <a:buFont typeface="Wingdings" panose="05000000000000000000" pitchFamily="2" charset="2"/>
              <a:buChar char="u"/>
            </a:pPr>
            <a:r>
              <a:rPr lang="zh-CN" altLang="en-US" sz="2900" dirty="0">
                <a:solidFill>
                  <a:srgbClr val="CC0099"/>
                </a:solidFill>
                <a:latin typeface="微软雅黑" panose="020B0503020204020204" pitchFamily="34" charset="-122"/>
                <a:ea typeface="微软雅黑" panose="020B0503020204020204" pitchFamily="34" charset="-122"/>
              </a:rPr>
              <a:t>知识（事实、命题）的向量化</a:t>
            </a:r>
          </a:p>
          <a:p>
            <a:pPr lvl="1">
              <a:lnSpc>
                <a:spcPct val="160000"/>
              </a:lnSpc>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rPr>
              <a:t>REACAL</a:t>
            </a:r>
          </a:p>
          <a:p>
            <a:pPr lvl="1">
              <a:lnSpc>
                <a:spcPct val="160000"/>
              </a:lnSpc>
              <a:buFont typeface="Wingdings" panose="05000000000000000000" pitchFamily="2" charset="2"/>
              <a:buChar char="Ø"/>
            </a:pPr>
            <a:r>
              <a:rPr lang="en-US" altLang="zh-CN" dirty="0" err="1" smtClean="0">
                <a:latin typeface="微软雅黑" panose="020B0503020204020204" pitchFamily="34" charset="-122"/>
                <a:ea typeface="微软雅黑" panose="020B0503020204020204" pitchFamily="34" charset="-122"/>
              </a:rPr>
              <a:t>TransE</a:t>
            </a:r>
            <a:endParaRPr lang="en-US" altLang="zh-CN" dirty="0" smtClean="0">
              <a:latin typeface="微软雅黑" panose="020B0503020204020204" pitchFamily="34" charset="-122"/>
              <a:ea typeface="微软雅黑" panose="020B0503020204020204" pitchFamily="34" charset="-122"/>
            </a:endParaRPr>
          </a:p>
          <a:p>
            <a:pPr lvl="1">
              <a:lnSpc>
                <a:spcPct val="160000"/>
              </a:lnSpc>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rPr>
              <a:t>NTN </a:t>
            </a:r>
            <a:endParaRPr lang="zh-CN" altLang="en-US" dirty="0" smtClean="0"/>
          </a:p>
          <a:p>
            <a:endParaRPr lang="zh-CN" altLang="en-US" dirty="0" smtClean="0"/>
          </a:p>
          <a:p>
            <a:endParaRPr lang="zh-CN" altLang="en-US" dirty="0"/>
          </a:p>
        </p:txBody>
      </p:sp>
      <p:pic>
        <p:nvPicPr>
          <p:cNvPr id="6" name="图片 5"/>
          <p:cNvPicPr>
            <a:picLocks noChangeAspect="1"/>
          </p:cNvPicPr>
          <p:nvPr/>
        </p:nvPicPr>
        <p:blipFill>
          <a:blip r:embed="rId2"/>
          <a:stretch>
            <a:fillRect/>
          </a:stretch>
        </p:blipFill>
        <p:spPr>
          <a:xfrm>
            <a:off x="7504014" y="1995562"/>
            <a:ext cx="3048000" cy="1410317"/>
          </a:xfrm>
          <a:prstGeom prst="rect">
            <a:avLst/>
          </a:prstGeom>
        </p:spPr>
      </p:pic>
      <p:pic>
        <p:nvPicPr>
          <p:cNvPr id="7" name="图片 6"/>
          <p:cNvPicPr>
            <a:picLocks noChangeAspect="1"/>
          </p:cNvPicPr>
          <p:nvPr/>
        </p:nvPicPr>
        <p:blipFill>
          <a:blip r:embed="rId3"/>
          <a:stretch>
            <a:fillRect/>
          </a:stretch>
        </p:blipFill>
        <p:spPr>
          <a:xfrm>
            <a:off x="4763873" y="1580029"/>
            <a:ext cx="1257300" cy="1381872"/>
          </a:xfrm>
          <a:prstGeom prst="rect">
            <a:avLst/>
          </a:prstGeom>
        </p:spPr>
      </p:pic>
      <p:pic>
        <p:nvPicPr>
          <p:cNvPr id="8" name="图片 7"/>
          <p:cNvPicPr>
            <a:picLocks noChangeAspect="1"/>
          </p:cNvPicPr>
          <p:nvPr/>
        </p:nvPicPr>
        <p:blipFill>
          <a:blip r:embed="rId4"/>
          <a:stretch>
            <a:fillRect/>
          </a:stretch>
        </p:blipFill>
        <p:spPr>
          <a:xfrm>
            <a:off x="8030626" y="3854294"/>
            <a:ext cx="1994775" cy="1885161"/>
          </a:xfrm>
          <a:prstGeom prst="rect">
            <a:avLst/>
          </a:prstGeom>
        </p:spPr>
      </p:pic>
      <p:pic>
        <p:nvPicPr>
          <p:cNvPr id="10" name="图片 9"/>
          <p:cNvPicPr>
            <a:picLocks noChangeAspect="1"/>
          </p:cNvPicPr>
          <p:nvPr/>
        </p:nvPicPr>
        <p:blipFill>
          <a:blip r:embed="rId5"/>
          <a:stretch>
            <a:fillRect/>
          </a:stretch>
        </p:blipFill>
        <p:spPr>
          <a:xfrm>
            <a:off x="4911361" y="4943873"/>
            <a:ext cx="1828800" cy="159116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9061682"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基于知识图谱的</a:t>
            </a:r>
            <a:r>
              <a:rPr kumimoji="1" lang="zh-CN" altLang="en-US" sz="3600" b="1" dirty="0" smtClean="0">
                <a:solidFill>
                  <a:prstClr val="black"/>
                </a:solidFill>
                <a:latin typeface="微软雅黑" panose="020B0503020204020204" pitchFamily="34" charset="-122"/>
                <a:ea typeface="微软雅黑" panose="020B0503020204020204" pitchFamily="34" charset="-122"/>
              </a:rPr>
              <a:t>问答模型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1" name="内容占位符 3"/>
          <p:cNvPicPr>
            <a:picLocks noChangeAspect="1"/>
          </p:cNvPicPr>
          <p:nvPr/>
        </p:nvPicPr>
        <p:blipFill>
          <a:blip r:embed="rId4">
            <a:clrChange>
              <a:clrFrom>
                <a:srgbClr val="FFFFFF"/>
              </a:clrFrom>
              <a:clrTo>
                <a:srgbClr val="FFFFFF">
                  <a:alpha val="0"/>
                </a:srgbClr>
              </a:clrTo>
            </a:clrChange>
          </a:blip>
          <a:stretch>
            <a:fillRect/>
          </a:stretch>
        </p:blipFill>
        <p:spPr>
          <a:xfrm>
            <a:off x="4121368" y="1287295"/>
            <a:ext cx="7850328" cy="3105802"/>
          </a:xfrm>
          <a:prstGeom prst="rect">
            <a:avLst/>
          </a:prstGeom>
        </p:spPr>
      </p:pic>
      <p:sp>
        <p:nvSpPr>
          <p:cNvPr id="12" name="文本框 11"/>
          <p:cNvSpPr txBox="1"/>
          <p:nvPr/>
        </p:nvSpPr>
        <p:spPr>
          <a:xfrm>
            <a:off x="348325" y="1715063"/>
            <a:ext cx="3644640" cy="4401205"/>
          </a:xfrm>
          <a:prstGeom prst="rect">
            <a:avLst/>
          </a:prstGeom>
          <a:noFill/>
        </p:spPr>
        <p:txBody>
          <a:bodyPr wrap="square" rtlCol="0">
            <a:spAutoFit/>
          </a:bodyPr>
          <a:lstStyle/>
          <a:p>
            <a:pPr marL="285750" indent="-285750">
              <a:lnSpc>
                <a:spcPct val="150000"/>
              </a:lnSpc>
              <a:spcAft>
                <a:spcPts val="1200"/>
              </a:spcAft>
              <a:buFont typeface="Wingdings" panose="05000000000000000000" pitchFamily="2" charset="2"/>
              <a:buChar char="ü"/>
            </a:pPr>
            <a:r>
              <a:rPr lang="en-US" altLang="zh-CN" dirty="0" smtClean="0">
                <a:solidFill>
                  <a:srgbClr val="FF0000"/>
                </a:solidFill>
                <a:latin typeface="微软雅黑" panose="020B0503020204020204" pitchFamily="34" charset="-122"/>
                <a:ea typeface="微软雅黑" panose="020B0503020204020204" pitchFamily="34" charset="-122"/>
              </a:rPr>
              <a:t>Motivation</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一个答案是否正确，应该从这四个方面去考虑：候选实体本身、它和主题实体的关系、它的类别以及知识库当中的关联实体。</a:t>
            </a:r>
          </a:p>
          <a:p>
            <a:pPr marL="285750" indent="-285750">
              <a:lnSpc>
                <a:spcPct val="150000"/>
              </a:lnSpc>
              <a:buFont typeface="Wingdings" panose="05000000000000000000" pitchFamily="2" charset="2"/>
              <a:buChar char="ü"/>
            </a:pPr>
            <a:r>
              <a:rPr lang="zh-CN" altLang="en-US" dirty="0" smtClean="0">
                <a:solidFill>
                  <a:srgbClr val="FF0000"/>
                </a:solidFill>
                <a:latin typeface="微软雅黑" panose="020B0503020204020204" pitchFamily="34" charset="-122"/>
                <a:ea typeface="微软雅黑" panose="020B0503020204020204" pitchFamily="34" charset="-122"/>
              </a:rPr>
              <a:t>方法</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对于一个特定的候选答案，基于它的四个方面利用</a:t>
            </a:r>
            <a:r>
              <a:rPr lang="en-US" altLang="zh-CN" dirty="0">
                <a:latin typeface="微软雅黑" panose="020B0503020204020204" pitchFamily="34" charset="-122"/>
                <a:ea typeface="微软雅黑" panose="020B0503020204020204" pitchFamily="34" charset="-122"/>
              </a:rPr>
              <a:t>cross-attention</a:t>
            </a:r>
            <a:r>
              <a:rPr lang="zh-CN" altLang="en-US" dirty="0">
                <a:latin typeface="微软雅黑" panose="020B0503020204020204" pitchFamily="34" charset="-122"/>
                <a:ea typeface="微软雅黑" panose="020B0503020204020204" pitchFamily="34" charset="-122"/>
              </a:rPr>
              <a:t>的机制分别表示问句，进而计算候选答案和问题的</a:t>
            </a:r>
            <a:r>
              <a:rPr lang="zh-CN" altLang="en-US" dirty="0" smtClean="0">
                <a:latin typeface="微软雅黑" panose="020B0503020204020204" pitchFamily="34" charset="-122"/>
                <a:ea typeface="微软雅黑" panose="020B0503020204020204" pitchFamily="34" charset="-122"/>
              </a:rPr>
              <a:t>相似度</a:t>
            </a:r>
            <a:endParaRPr lang="zh-CN" altLang="en-US" dirty="0">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08357913"/>
              </p:ext>
            </p:extLst>
          </p:nvPr>
        </p:nvGraphicFramePr>
        <p:xfrm>
          <a:off x="4036507" y="4634010"/>
          <a:ext cx="8020050" cy="1524000"/>
        </p:xfrm>
        <a:graphic>
          <a:graphicData uri="http://schemas.openxmlformats.org/presentationml/2006/ole">
            <mc:AlternateContent xmlns:mc="http://schemas.openxmlformats.org/markup-compatibility/2006">
              <mc:Choice xmlns:v="urn:schemas-microsoft-com:vml" Requires="v">
                <p:oleObj spid="_x0000_s119818" name="Visio" r:id="rId5" imgW="8020174" imgH="1523930" progId="Visio.Drawing.15">
                  <p:embed/>
                </p:oleObj>
              </mc:Choice>
              <mc:Fallback>
                <p:oleObj name="Visio" r:id="rId5" imgW="8020174" imgH="1523930" progId="Visio.Drawing.15">
                  <p:embed/>
                  <p:pic>
                    <p:nvPicPr>
                      <p:cNvPr id="0" name=""/>
                      <p:cNvPicPr/>
                      <p:nvPr/>
                    </p:nvPicPr>
                    <p:blipFill>
                      <a:blip r:embed="rId6"/>
                      <a:stretch>
                        <a:fillRect/>
                      </a:stretch>
                    </p:blipFill>
                    <p:spPr>
                      <a:xfrm>
                        <a:off x="4036507" y="4634010"/>
                        <a:ext cx="8020050" cy="1524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基于推理的问答系统</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0" y="1293165"/>
            <a:ext cx="11871015" cy="1015663"/>
          </a:xfrm>
          <a:prstGeom prst="rect">
            <a:avLst/>
          </a:prstGeom>
          <a:noFill/>
        </p:spPr>
        <p:txBody>
          <a:bodyPr wrap="square" rtlCol="0">
            <a:spAutoFit/>
          </a:bodyPr>
          <a:lstStyle/>
          <a:p>
            <a:pPr>
              <a:lnSpc>
                <a:spcPct val="150000"/>
              </a:lnSpc>
            </a:pPr>
            <a:r>
              <a:rPr lang="zh-CN" altLang="zh-CN" sz="2000" dirty="0">
                <a:latin typeface="微软雅黑" panose="020B0503020204020204" pitchFamily="34" charset="-122"/>
                <a:ea typeface="微软雅黑" panose="020B0503020204020204" pitchFamily="34" charset="-122"/>
              </a:rPr>
              <a:t>推理问答主要考验机器的</a:t>
            </a:r>
            <a:r>
              <a:rPr lang="zh-CN" altLang="zh-CN" sz="2000" dirty="0">
                <a:solidFill>
                  <a:srgbClr val="CC0099"/>
                </a:solidFill>
                <a:latin typeface="微软雅黑" panose="020B0503020204020204" pitchFamily="34" charset="-122"/>
                <a:ea typeface="微软雅黑" panose="020B0503020204020204" pitchFamily="34" charset="-122"/>
              </a:rPr>
              <a:t>智能理解能力</a:t>
            </a:r>
            <a:r>
              <a:rPr lang="zh-CN" altLang="zh-CN" sz="2000" dirty="0">
                <a:latin typeface="微软雅黑" panose="020B0503020204020204" pitchFamily="34" charset="-122"/>
                <a:ea typeface="微软雅黑" panose="020B0503020204020204" pitchFamily="34" charset="-122"/>
              </a:rPr>
              <a:t>，它可以通过对已知知识的推理来得到</a:t>
            </a:r>
            <a:r>
              <a:rPr lang="zh-CN" altLang="zh-CN" sz="2000" dirty="0">
                <a:solidFill>
                  <a:srgbClr val="CC0099"/>
                </a:solidFill>
                <a:latin typeface="微软雅黑" panose="020B0503020204020204" pitchFamily="34" charset="-122"/>
                <a:ea typeface="微软雅黑" panose="020B0503020204020204" pitchFamily="34" charset="-122"/>
              </a:rPr>
              <a:t>未知的知识</a:t>
            </a:r>
            <a:r>
              <a:rPr lang="zh-CN" altLang="zh-CN" sz="2000" dirty="0" smtClean="0">
                <a:latin typeface="微软雅黑" panose="020B0503020204020204" pitchFamily="34" charset="-122"/>
                <a:ea typeface="微软雅黑" panose="020B0503020204020204" pitchFamily="34" charset="-122"/>
              </a:rPr>
              <a:t>。推理</a:t>
            </a:r>
            <a:r>
              <a:rPr lang="zh-CN" altLang="zh-CN" sz="2000" dirty="0">
                <a:latin typeface="微软雅黑" panose="020B0503020204020204" pitchFamily="34" charset="-122"/>
                <a:ea typeface="微软雅黑" panose="020B0503020204020204" pitchFamily="34" charset="-122"/>
              </a:rPr>
              <a:t>问答的输入不仅有问题，还有上下文，它能够在阅读理解上下文之后，对知识进行推理，然后得到问题的正确答案</a:t>
            </a:r>
            <a:r>
              <a:rPr lang="zh-CN"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7120048" y="2337645"/>
            <a:ext cx="3697794" cy="4098745"/>
          </a:xfrm>
          <a:prstGeom prst="rect">
            <a:avLst/>
          </a:prstGeom>
        </p:spPr>
      </p:pic>
      <p:sp>
        <p:nvSpPr>
          <p:cNvPr id="6" name="文本框 5"/>
          <p:cNvSpPr txBox="1"/>
          <p:nvPr/>
        </p:nvSpPr>
        <p:spPr>
          <a:xfrm>
            <a:off x="8132481" y="6367220"/>
            <a:ext cx="2540516" cy="461665"/>
          </a:xfrm>
          <a:prstGeom prst="rect">
            <a:avLst/>
          </a:prstGeom>
          <a:noFill/>
        </p:spPr>
        <p:txBody>
          <a:bodyPr wrap="square" rtlCol="0">
            <a:spAutoFit/>
          </a:bodyPr>
          <a:lstStyle/>
          <a:p>
            <a:r>
              <a:rPr lang="en-US" altLang="zh-CN" sz="2400" dirty="0" smtClean="0">
                <a:solidFill>
                  <a:srgbClr val="00B0F0"/>
                </a:solidFill>
                <a:latin typeface="微软雅黑" panose="020B0503020204020204" pitchFamily="34" charset="-122"/>
                <a:ea typeface="微软雅黑" panose="020B0503020204020204" pitchFamily="34" charset="-122"/>
              </a:rPr>
              <a:t>Squad</a:t>
            </a:r>
            <a:r>
              <a:rPr lang="zh-CN" altLang="en-US" sz="2400" dirty="0" smtClean="0">
                <a:solidFill>
                  <a:srgbClr val="00B0F0"/>
                </a:solidFill>
                <a:latin typeface="微软雅黑" panose="020B0503020204020204" pitchFamily="34" charset="-122"/>
                <a:ea typeface="微软雅黑" panose="020B0503020204020204" pitchFamily="34" charset="-122"/>
              </a:rPr>
              <a:t>数据集</a:t>
            </a:r>
            <a:endParaRPr lang="en-US" sz="2400" dirty="0">
              <a:solidFill>
                <a:srgbClr val="00B0F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4"/>
          <a:stretch>
            <a:fillRect/>
          </a:stretch>
        </p:blipFill>
        <p:spPr>
          <a:xfrm>
            <a:off x="1604528" y="3047557"/>
            <a:ext cx="4019696" cy="843091"/>
          </a:xfrm>
          <a:prstGeom prst="rect">
            <a:avLst/>
          </a:prstGeom>
        </p:spPr>
      </p:pic>
      <p:pic>
        <p:nvPicPr>
          <p:cNvPr id="13" name="图片 12"/>
          <p:cNvPicPr>
            <a:picLocks noChangeAspect="1"/>
          </p:cNvPicPr>
          <p:nvPr/>
        </p:nvPicPr>
        <p:blipFill>
          <a:blip r:embed="rId5"/>
          <a:stretch>
            <a:fillRect/>
          </a:stretch>
        </p:blipFill>
        <p:spPr>
          <a:xfrm>
            <a:off x="1623873" y="3890648"/>
            <a:ext cx="3954693" cy="1120520"/>
          </a:xfrm>
          <a:prstGeom prst="rect">
            <a:avLst/>
          </a:prstGeom>
        </p:spPr>
      </p:pic>
      <p:sp>
        <p:nvSpPr>
          <p:cNvPr id="14" name="文本框 13"/>
          <p:cNvSpPr txBox="1"/>
          <p:nvPr/>
        </p:nvSpPr>
        <p:spPr>
          <a:xfrm>
            <a:off x="2762657" y="5349243"/>
            <a:ext cx="2006824" cy="461665"/>
          </a:xfrm>
          <a:prstGeom prst="rect">
            <a:avLst/>
          </a:prstGeom>
          <a:noFill/>
        </p:spPr>
        <p:txBody>
          <a:bodyPr wrap="square" rtlCol="0">
            <a:spAutoFit/>
          </a:bodyPr>
          <a:lstStyle/>
          <a:p>
            <a:r>
              <a:rPr lang="en-US" altLang="zh-CN" sz="2400" dirty="0" err="1" smtClean="0">
                <a:solidFill>
                  <a:srgbClr val="00B0F0"/>
                </a:solidFill>
                <a:latin typeface="微软雅黑" panose="020B0503020204020204" pitchFamily="34" charset="-122"/>
                <a:ea typeface="微软雅黑" panose="020B0503020204020204" pitchFamily="34" charset="-122"/>
              </a:rPr>
              <a:t>bAbI</a:t>
            </a:r>
            <a:r>
              <a:rPr lang="zh-CN" altLang="en-US" sz="2400" dirty="0" smtClean="0">
                <a:solidFill>
                  <a:srgbClr val="00B0F0"/>
                </a:solidFill>
                <a:latin typeface="微软雅黑" panose="020B0503020204020204" pitchFamily="34" charset="-122"/>
                <a:ea typeface="微软雅黑" panose="020B0503020204020204" pitchFamily="34" charset="-122"/>
              </a:rPr>
              <a:t>数据集</a:t>
            </a:r>
            <a:endParaRPr lang="en-US" sz="24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什么是自然语言处理？</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TextBox 4"/>
          <p:cNvSpPr txBox="1"/>
          <p:nvPr/>
        </p:nvSpPr>
        <p:spPr>
          <a:xfrm>
            <a:off x="454153" y="1343462"/>
            <a:ext cx="11304460"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自然语言处理（</a:t>
            </a:r>
            <a:r>
              <a:rPr lang="en-US" altLang="zh-CN" sz="2000" dirty="0" smtClean="0">
                <a:latin typeface="微软雅黑" panose="020B0503020204020204" pitchFamily="34" charset="-122"/>
                <a:ea typeface="微软雅黑" panose="020B0503020204020204" pitchFamily="34" charset="-122"/>
              </a:rPr>
              <a:t>NLP</a:t>
            </a:r>
            <a:r>
              <a:rPr lang="zh-CN" altLang="en-US" sz="2000" dirty="0" smtClean="0">
                <a:latin typeface="微软雅黑" panose="020B0503020204020204" pitchFamily="34" charset="-122"/>
                <a:ea typeface="微软雅黑" panose="020B0503020204020204" pitchFamily="34" charset="-122"/>
              </a:rPr>
              <a:t>）是指机器理解并解释人类写作、说话方式的能力</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自然语言处理的目标是让计算机理解人类的语言，从而弥补人类交流（自然语言）和计算机理解（机器语言）之间的差距</a:t>
            </a:r>
            <a:endParaRPr lang="en-US" altLang="zh-CN" sz="2000" dirty="0" smtClean="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490332" y="2335994"/>
            <a:ext cx="8934782" cy="4471162"/>
            <a:chOff x="1490332" y="2335994"/>
            <a:chExt cx="8934782" cy="4471162"/>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32" y="2820790"/>
              <a:ext cx="1681163" cy="168116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950" y="2820790"/>
              <a:ext cx="1681164" cy="1681164"/>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t="13555" r="49675"/>
            <a:stretch/>
          </p:blipFill>
          <p:spPr>
            <a:xfrm>
              <a:off x="5142615" y="4702131"/>
              <a:ext cx="1927531" cy="2105025"/>
            </a:xfrm>
            <a:prstGeom prst="rect">
              <a:avLst/>
            </a:prstGeom>
          </p:spPr>
        </p:pic>
        <p:pic>
          <p:nvPicPr>
            <p:cNvPr id="9" name="图片 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64117" y="2335994"/>
              <a:ext cx="2684526" cy="1936380"/>
            </a:xfrm>
            <a:prstGeom prst="rect">
              <a:avLst/>
            </a:prstGeom>
          </p:spPr>
        </p:pic>
        <p:sp>
          <p:nvSpPr>
            <p:cNvPr id="10" name="左右箭头 9"/>
            <p:cNvSpPr/>
            <p:nvPr/>
          </p:nvSpPr>
          <p:spPr>
            <a:xfrm>
              <a:off x="3610618" y="3506094"/>
              <a:ext cx="714375" cy="3105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右箭头 10"/>
            <p:cNvSpPr/>
            <p:nvPr/>
          </p:nvSpPr>
          <p:spPr>
            <a:xfrm>
              <a:off x="7739109" y="3506094"/>
              <a:ext cx="714375" cy="3105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右箭头 11"/>
            <p:cNvSpPr/>
            <p:nvPr/>
          </p:nvSpPr>
          <p:spPr>
            <a:xfrm rot="5400000">
              <a:off x="5889168" y="4346676"/>
              <a:ext cx="471288" cy="3105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165201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3600" b="1" noProof="0" dirty="0" smtClean="0">
                <a:solidFill>
                  <a:prstClr val="black"/>
                </a:solidFill>
                <a:latin typeface="微软雅黑" panose="020B0503020204020204" pitchFamily="34" charset="-122"/>
                <a:ea typeface="微软雅黑" panose="020B0503020204020204" pitchFamily="34" charset="-122"/>
              </a:rPr>
              <a:t>Memory Network</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7" name="内容占位符 2"/>
              <p:cNvSpPr txBox="1"/>
              <p:nvPr/>
            </p:nvSpPr>
            <p:spPr>
              <a:xfrm>
                <a:off x="433589" y="1246933"/>
                <a:ext cx="7362873" cy="52854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 typeface="Wingdings" panose="05000000000000000000" pitchFamily="2" charset="2"/>
                  <a:buChar char="u"/>
                </a:pPr>
                <a:r>
                  <a:rPr lang="zh-CN" altLang="en-US" sz="2000" dirty="0" smtClean="0">
                    <a:solidFill>
                      <a:srgbClr val="CC0099"/>
                    </a:solidFill>
                    <a:latin typeface="微软雅黑" panose="020B0503020204020204" pitchFamily="34" charset="-122"/>
                    <a:ea typeface="微软雅黑" panose="020B0503020204020204" pitchFamily="34" charset="-122"/>
                  </a:rPr>
                  <a:t>使用额外的</a:t>
                </a:r>
                <a:r>
                  <a:rPr lang="en-US" altLang="zh-CN" sz="2000" dirty="0" smtClean="0">
                    <a:solidFill>
                      <a:srgbClr val="CC0099"/>
                    </a:solidFill>
                    <a:latin typeface="微软雅黑" panose="020B0503020204020204" pitchFamily="34" charset="-122"/>
                    <a:ea typeface="微软雅黑" panose="020B0503020204020204" pitchFamily="34" charset="-122"/>
                  </a:rPr>
                  <a:t>Memory</a:t>
                </a:r>
                <a:r>
                  <a:rPr lang="zh-CN" altLang="en-US" sz="2000" dirty="0" smtClean="0">
                    <a:solidFill>
                      <a:srgbClr val="CC0099"/>
                    </a:solidFill>
                    <a:latin typeface="微软雅黑" panose="020B0503020204020204" pitchFamily="34" charset="-122"/>
                    <a:ea typeface="微软雅黑" panose="020B0503020204020204" pitchFamily="34" charset="-122"/>
                  </a:rPr>
                  <a:t>保存上下文，使用</a:t>
                </a:r>
                <a:r>
                  <a:rPr lang="en-US" altLang="zh-CN" sz="2000" dirty="0" smtClean="0">
                    <a:solidFill>
                      <a:srgbClr val="CC0099"/>
                    </a:solidFill>
                    <a:latin typeface="微软雅黑" panose="020B0503020204020204" pitchFamily="34" charset="-122"/>
                    <a:ea typeface="微软雅黑" panose="020B0503020204020204" pitchFamily="34" charset="-122"/>
                  </a:rPr>
                  <a:t>Attention</a:t>
                </a:r>
                <a:r>
                  <a:rPr lang="zh-CN" altLang="en-US" sz="2000" dirty="0" smtClean="0">
                    <a:solidFill>
                      <a:srgbClr val="CC0099"/>
                    </a:solidFill>
                    <a:latin typeface="微软雅黑" panose="020B0503020204020204" pitchFamily="34" charset="-122"/>
                    <a:ea typeface="微软雅黑" panose="020B0503020204020204" pitchFamily="34" charset="-122"/>
                  </a:rPr>
                  <a:t>进行检索</a:t>
                </a:r>
                <a:r>
                  <a:rPr lang="en-US" altLang="zh-CN" sz="2000" dirty="0" smtClean="0">
                    <a:solidFill>
                      <a:srgbClr val="CC0099"/>
                    </a:solidFill>
                    <a:latin typeface="微软雅黑" panose="020B0503020204020204" pitchFamily="34" charset="-122"/>
                    <a:ea typeface="微软雅黑" panose="020B0503020204020204" pitchFamily="34" charset="-122"/>
                  </a:rPr>
                  <a:t>Memory</a:t>
                </a:r>
                <a:r>
                  <a:rPr lang="zh-CN" altLang="en-US" sz="2000" dirty="0" smtClean="0">
                    <a:solidFill>
                      <a:srgbClr val="CC0099"/>
                    </a:solidFill>
                    <a:latin typeface="微软雅黑" panose="020B0503020204020204" pitchFamily="34" charset="-122"/>
                    <a:ea typeface="微软雅黑" panose="020B0503020204020204" pitchFamily="34" charset="-122"/>
                  </a:rPr>
                  <a:t>，使用多步（</a:t>
                </a:r>
                <a:r>
                  <a:rPr lang="en-US" altLang="zh-CN" sz="2000" dirty="0" smtClean="0">
                    <a:solidFill>
                      <a:srgbClr val="CC0099"/>
                    </a:solidFill>
                    <a:latin typeface="微软雅黑" panose="020B0503020204020204" pitchFamily="34" charset="-122"/>
                    <a:ea typeface="微软雅黑" panose="020B0503020204020204" pitchFamily="34" charset="-122"/>
                  </a:rPr>
                  <a:t>multi</a:t>
                </a:r>
                <a:r>
                  <a:rPr lang="zh-CN" altLang="en-US" sz="2000" dirty="0" smtClean="0">
                    <a:solidFill>
                      <a:srgbClr val="CC0099"/>
                    </a:solidFill>
                    <a:latin typeface="微软雅黑" panose="020B0503020204020204" pitchFamily="34" charset="-122"/>
                    <a:ea typeface="微软雅黑" panose="020B0503020204020204" pitchFamily="34" charset="-122"/>
                  </a:rPr>
                  <a:t> </a:t>
                </a:r>
                <a:r>
                  <a:rPr lang="en-US" altLang="zh-CN" sz="2000" dirty="0" smtClean="0">
                    <a:solidFill>
                      <a:srgbClr val="CC0099"/>
                    </a:solidFill>
                    <a:latin typeface="微软雅黑" panose="020B0503020204020204" pitchFamily="34" charset="-122"/>
                    <a:ea typeface="微软雅黑" panose="020B0503020204020204" pitchFamily="34" charset="-122"/>
                  </a:rPr>
                  <a:t>hop</a:t>
                </a:r>
                <a:r>
                  <a:rPr lang="zh-CN" altLang="en-US" sz="2000" dirty="0" smtClean="0">
                    <a:solidFill>
                      <a:srgbClr val="CC0099"/>
                    </a:solidFill>
                    <a:latin typeface="微软雅黑" panose="020B0503020204020204" pitchFamily="34" charset="-122"/>
                    <a:ea typeface="微软雅黑" panose="020B0503020204020204" pitchFamily="34" charset="-122"/>
                  </a:rPr>
                  <a:t>）操作进行推理。</a:t>
                </a:r>
                <a:endParaRPr lang="zh-CN" altLang="en-US" sz="2000"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rPr>
                  <a:t>输入组件将上下文</a:t>
                </a:r>
                <a:r>
                  <a:rPr lang="en-US" altLang="zh-CN" sz="1800" dirty="0" smtClean="0">
                    <a:latin typeface="微软雅黑" panose="020B0503020204020204" pitchFamily="34" charset="-122"/>
                    <a:ea typeface="微软雅黑" panose="020B0503020204020204" pitchFamily="34" charset="-122"/>
                  </a:rPr>
                  <a:t>encode</a:t>
                </a:r>
                <a:r>
                  <a:rPr lang="zh-CN" altLang="en-US" sz="1800" dirty="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成多个</a:t>
                </a:r>
                <a:r>
                  <a:rPr lang="en-US" altLang="zh-CN" sz="1800" dirty="0" smtClean="0">
                    <a:latin typeface="微软雅黑" panose="020B0503020204020204" pitchFamily="34" charset="-122"/>
                    <a:ea typeface="微软雅黑" panose="020B0503020204020204" pitchFamily="34" charset="-122"/>
                  </a:rPr>
                  <a:t>Memory</a:t>
                </a:r>
                <a:r>
                  <a:rPr lang="zh-CN" altLang="en-US" sz="1800" dirty="0" smtClean="0">
                    <a:latin typeface="微软雅黑" panose="020B0503020204020204" pitchFamily="34" charset="-122"/>
                    <a:ea typeface="微软雅黑" panose="020B0503020204020204" pitchFamily="34" charset="-122"/>
                  </a:rPr>
                  <a:t> </a:t>
                </a:r>
                <a:r>
                  <a:rPr lang="en-US" altLang="zh-CN" sz="1800" dirty="0" smtClean="0">
                    <a:latin typeface="微软雅黑" panose="020B0503020204020204" pitchFamily="34" charset="-122"/>
                    <a:ea typeface="微软雅黑" panose="020B0503020204020204" pitchFamily="34" charset="-122"/>
                  </a:rPr>
                  <a:t>slot</a:t>
                </a:r>
                <a:r>
                  <a:rPr lang="zh-CN" altLang="en-US" sz="1800" dirty="0" smtClean="0">
                    <a:latin typeface="微软雅黑" panose="020B0503020204020204" pitchFamily="34" charset="-122"/>
                    <a:ea typeface="微软雅黑" panose="020B0503020204020204" pitchFamily="34" charset="-122"/>
                  </a:rPr>
                  <a:t>，存储在记忆组件中。</a:t>
                </a:r>
                <a:endParaRPr lang="en-US" altLang="zh-CN" sz="1800"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rPr>
                  <a:t>推理组件会维护一个推理状态</a:t>
                </a:r>
                <a14:m>
                  <m:oMath xmlns:m="http://schemas.openxmlformats.org/officeDocument/2006/math">
                    <m:sSub>
                      <m:sSubPr>
                        <m:ctrlPr>
                          <a:rPr lang="en-US" altLang="zh-CN" sz="1800" b="0" i="1" smtClean="0">
                            <a:latin typeface="Cambria Math" panose="02040503050406030204" pitchFamily="18" charset="0"/>
                            <a:ea typeface="微软雅黑" panose="020B0503020204020204" pitchFamily="34" charset="-122"/>
                          </a:rPr>
                        </m:ctrlPr>
                      </m:sSubPr>
                      <m:e>
                        <m:r>
                          <a:rPr lang="en-US" altLang="zh-CN" sz="1800" b="0" i="1" smtClean="0">
                            <a:latin typeface="Cambria Math" charset="0"/>
                            <a:ea typeface="微软雅黑" panose="020B0503020204020204" pitchFamily="34" charset="-122"/>
                          </a:rPr>
                          <m:t>𝑠</m:t>
                        </m:r>
                      </m:e>
                      <m:sub>
                        <m:r>
                          <a:rPr lang="en-US" altLang="zh-CN" sz="1800" b="0" i="1" smtClean="0">
                            <a:latin typeface="Cambria Math" charset="0"/>
                            <a:ea typeface="微软雅黑" panose="020B0503020204020204" pitchFamily="34" charset="-122"/>
                          </a:rPr>
                          <m:t>𝑡</m:t>
                        </m:r>
                      </m:sub>
                    </m:sSub>
                  </m:oMath>
                </a14:m>
                <a:r>
                  <a:rPr lang="zh-CN" altLang="en-US" sz="1800" dirty="0" smtClean="0">
                    <a:latin typeface="微软雅黑" panose="020B0503020204020204" pitchFamily="34" charset="-122"/>
                    <a:ea typeface="微软雅黑" panose="020B0503020204020204" pitchFamily="34" charset="-122"/>
                  </a:rPr>
                  <a:t>，首先将问题或上一次推理状态</a:t>
                </a:r>
                <a14:m>
                  <m:oMath xmlns:m="http://schemas.openxmlformats.org/officeDocument/2006/math">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charset="0"/>
                            <a:ea typeface="微软雅黑" panose="020B0503020204020204" pitchFamily="34" charset="-122"/>
                          </a:rPr>
                          <m:t>𝑠</m:t>
                        </m:r>
                      </m:e>
                      <m:sub>
                        <m:r>
                          <a:rPr lang="en-US" altLang="zh-CN" sz="1800" i="1">
                            <a:latin typeface="Cambria Math" charset="0"/>
                            <a:ea typeface="微软雅黑" panose="020B0503020204020204" pitchFamily="34" charset="-122"/>
                          </a:rPr>
                          <m:t>𝑡</m:t>
                        </m:r>
                        <m:r>
                          <a:rPr lang="en-US" altLang="zh-CN" sz="1800" b="0" i="1" smtClean="0">
                            <a:latin typeface="Cambria Math" charset="0"/>
                            <a:ea typeface="微软雅黑" panose="020B0503020204020204" pitchFamily="34" charset="-122"/>
                          </a:rPr>
                          <m:t>−1</m:t>
                        </m:r>
                      </m:sub>
                    </m:sSub>
                  </m:oMath>
                </a14:m>
                <a:r>
                  <a:rPr lang="zh-CN" altLang="en-US" sz="1800" dirty="0" smtClean="0">
                    <a:latin typeface="微软雅黑" panose="020B0503020204020204" pitchFamily="34" charset="-122"/>
                    <a:ea typeface="微软雅黑" panose="020B0503020204020204" pitchFamily="34" charset="-122"/>
                  </a:rPr>
                  <a:t>与记忆组件中的</a:t>
                </a:r>
                <a:r>
                  <a:rPr lang="en-US" altLang="zh-CN" sz="1800" dirty="0" smtClean="0">
                    <a:latin typeface="微软雅黑" panose="020B0503020204020204" pitchFamily="34" charset="-122"/>
                    <a:ea typeface="微软雅黑" panose="020B0503020204020204" pitchFamily="34" charset="-122"/>
                  </a:rPr>
                  <a:t>Memory</a:t>
                </a:r>
                <a:r>
                  <a:rPr lang="zh-CN" altLang="en-US" sz="1800" dirty="0" smtClean="0">
                    <a:latin typeface="微软雅黑" panose="020B0503020204020204" pitchFamily="34" charset="-122"/>
                    <a:ea typeface="微软雅黑" panose="020B0503020204020204" pitchFamily="34" charset="-122"/>
                  </a:rPr>
                  <a:t> </a:t>
                </a:r>
                <a:r>
                  <a:rPr lang="en-US" altLang="zh-CN" sz="1800" dirty="0" smtClean="0">
                    <a:latin typeface="微软雅黑" panose="020B0503020204020204" pitchFamily="34" charset="-122"/>
                    <a:ea typeface="微软雅黑" panose="020B0503020204020204" pitchFamily="34" charset="-122"/>
                  </a:rPr>
                  <a:t>slot</a:t>
                </a:r>
                <a:r>
                  <a:rPr lang="zh-CN" altLang="en-US" sz="1800" dirty="0" smtClean="0">
                    <a:latin typeface="微软雅黑" panose="020B0503020204020204" pitchFamily="34" charset="-122"/>
                    <a:ea typeface="微软雅黑" panose="020B0503020204020204" pitchFamily="34" charset="-122"/>
                  </a:rPr>
                  <a:t>进行</a:t>
                </a:r>
                <a:r>
                  <a:rPr lang="en-US" altLang="zh-CN" sz="1800" dirty="0" smtClean="0">
                    <a:latin typeface="微软雅黑" panose="020B0503020204020204" pitchFamily="34" charset="-122"/>
                    <a:ea typeface="微软雅黑" panose="020B0503020204020204" pitchFamily="34" charset="-122"/>
                  </a:rPr>
                  <a:t>Attention</a:t>
                </a:r>
                <a:r>
                  <a:rPr lang="zh-CN" altLang="en-US" sz="1800" dirty="0" smtClean="0">
                    <a:latin typeface="微软雅黑" panose="020B0503020204020204" pitchFamily="34" charset="-122"/>
                    <a:ea typeface="微软雅黑" panose="020B0503020204020204" pitchFamily="34" charset="-122"/>
                  </a:rPr>
                  <a:t>，检索出最适合下一次推理的事实</a:t>
                </a:r>
                <a14:m>
                  <m:oMath xmlns:m="http://schemas.openxmlformats.org/officeDocument/2006/math">
                    <m:sSub>
                      <m:sSubPr>
                        <m:ctrlPr>
                          <a:rPr lang="en-US" altLang="zh-CN" sz="1800" b="0" i="1" smtClean="0">
                            <a:latin typeface="Cambria Math" panose="02040503050406030204" pitchFamily="18" charset="0"/>
                            <a:ea typeface="微软雅黑" panose="020B0503020204020204" pitchFamily="34" charset="-122"/>
                          </a:rPr>
                        </m:ctrlPr>
                      </m:sSubPr>
                      <m:e>
                        <m:r>
                          <a:rPr lang="en-US" altLang="zh-CN" sz="1800" b="0" i="1" smtClean="0">
                            <a:latin typeface="Cambria Math" charset="0"/>
                            <a:ea typeface="微软雅黑" panose="020B0503020204020204" pitchFamily="34" charset="-122"/>
                          </a:rPr>
                          <m:t>𝑚</m:t>
                        </m:r>
                      </m:e>
                      <m:sub>
                        <m:r>
                          <a:rPr lang="en-US" altLang="zh-CN" sz="1800" b="0" i="1" smtClean="0">
                            <a:latin typeface="Cambria Math" charset="0"/>
                            <a:ea typeface="微软雅黑" panose="020B0503020204020204" pitchFamily="34" charset="-122"/>
                          </a:rPr>
                          <m:t>𝑖</m:t>
                        </m:r>
                      </m:sub>
                    </m:sSub>
                    <m:r>
                      <a:rPr lang="en-US" altLang="zh-CN" sz="1800" i="1">
                        <a:latin typeface="Cambria Math" charset="0"/>
                        <a:ea typeface="微软雅黑" panose="020B0503020204020204" pitchFamily="34" charset="-122"/>
                      </a:rPr>
                      <m:t> </m:t>
                    </m:r>
                  </m:oMath>
                </a14:m>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rPr>
                  <a:t>用检索到的</a:t>
                </a:r>
                <a14:m>
                  <m:oMath xmlns:m="http://schemas.openxmlformats.org/officeDocument/2006/math">
                    <m:sSub>
                      <m:sSubPr>
                        <m:ctrlPr>
                          <a:rPr lang="en-US" altLang="zh-CN" sz="1800" b="0" i="1" smtClean="0">
                            <a:latin typeface="Cambria Math" panose="02040503050406030204" pitchFamily="18" charset="0"/>
                            <a:ea typeface="微软雅黑" panose="020B0503020204020204" pitchFamily="34" charset="-122"/>
                          </a:rPr>
                        </m:ctrlPr>
                      </m:sSubPr>
                      <m:e>
                        <m:r>
                          <a:rPr lang="en-US" altLang="zh-CN" sz="1800" b="0" i="1" smtClean="0">
                            <a:latin typeface="Cambria Math" charset="0"/>
                            <a:ea typeface="微软雅黑" panose="020B0503020204020204" pitchFamily="34" charset="-122"/>
                          </a:rPr>
                          <m:t>𝑚</m:t>
                        </m:r>
                      </m:e>
                      <m:sub>
                        <m:r>
                          <a:rPr lang="en-US" altLang="zh-CN" sz="1800" b="0" i="1" smtClean="0">
                            <a:latin typeface="Cambria Math" charset="0"/>
                            <a:ea typeface="微软雅黑" panose="020B0503020204020204" pitchFamily="34" charset="-122"/>
                          </a:rPr>
                          <m:t>𝑖</m:t>
                        </m:r>
                      </m:sub>
                    </m:sSub>
                    <m:r>
                      <a:rPr lang="zh-CN" altLang="en-US" sz="1800" i="1" smtClean="0">
                        <a:latin typeface="Cambria Math" charset="0"/>
                        <a:ea typeface="微软雅黑" panose="020B0503020204020204" pitchFamily="34" charset="-122"/>
                      </a:rPr>
                      <m:t>更新</m:t>
                    </m:r>
                  </m:oMath>
                </a14:m>
                <a:r>
                  <a:rPr lang="zh-CN" altLang="en-US" sz="1800" dirty="0" smtClean="0">
                    <a:latin typeface="微软雅黑" panose="020B0503020204020204" pitchFamily="34" charset="-122"/>
                    <a:ea typeface="微软雅黑" panose="020B0503020204020204" pitchFamily="34" charset="-122"/>
                  </a:rPr>
                  <a:t>上一次推理结果</a:t>
                </a:r>
                <a14:m>
                  <m:oMath xmlns:m="http://schemas.openxmlformats.org/officeDocument/2006/math">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charset="0"/>
                            <a:ea typeface="微软雅黑" panose="020B0503020204020204" pitchFamily="34" charset="-122"/>
                          </a:rPr>
                          <m:t>𝑠</m:t>
                        </m:r>
                      </m:e>
                      <m:sub>
                        <m:r>
                          <a:rPr lang="en-US" altLang="zh-CN" sz="1800" i="1">
                            <a:latin typeface="Cambria Math" charset="0"/>
                            <a:ea typeface="微软雅黑" panose="020B0503020204020204" pitchFamily="34" charset="-122"/>
                          </a:rPr>
                          <m:t>𝑡</m:t>
                        </m:r>
                        <m:r>
                          <a:rPr lang="en-US" altLang="zh-CN" sz="1800" b="0" i="1" smtClean="0">
                            <a:latin typeface="Cambria Math" charset="0"/>
                            <a:ea typeface="微软雅黑" panose="020B0503020204020204" pitchFamily="34" charset="-122"/>
                          </a:rPr>
                          <m:t>−1</m:t>
                        </m:r>
                      </m:sub>
                    </m:sSub>
                  </m:oMath>
                </a14:m>
                <a:r>
                  <a:rPr lang="zh-CN" altLang="en-US" sz="1800" dirty="0" smtClean="0">
                    <a:latin typeface="微软雅黑" panose="020B0503020204020204" pitchFamily="34" charset="-122"/>
                    <a:ea typeface="微软雅黑" panose="020B0503020204020204" pitchFamily="34" charset="-122"/>
                  </a:rPr>
                  <a:t>得到</a:t>
                </a:r>
                <a14:m>
                  <m:oMath xmlns:m="http://schemas.openxmlformats.org/officeDocument/2006/math">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charset="0"/>
                            <a:ea typeface="微软雅黑" panose="020B0503020204020204" pitchFamily="34" charset="-122"/>
                          </a:rPr>
                          <m:t>𝑠</m:t>
                        </m:r>
                      </m:e>
                      <m:sub>
                        <m:r>
                          <a:rPr lang="en-US" altLang="zh-CN" sz="1800" i="1">
                            <a:latin typeface="Cambria Math" charset="0"/>
                            <a:ea typeface="微软雅黑" panose="020B0503020204020204" pitchFamily="34" charset="-122"/>
                          </a:rPr>
                          <m:t>𝑡</m:t>
                        </m:r>
                      </m:sub>
                    </m:sSub>
                  </m:oMath>
                </a14:m>
                <a:r>
                  <a:rPr lang="zh-CN" altLang="en-US" sz="1800" dirty="0" smtClean="0">
                    <a:latin typeface="微软雅黑" panose="020B0503020204020204" pitchFamily="34" charset="-122"/>
                    <a:ea typeface="微软雅黑" panose="020B0503020204020204" pitchFamily="34" charset="-122"/>
                  </a:rPr>
                  <a:t>，即一次推理。</a:t>
                </a:r>
                <a:endParaRPr lang="en-US" altLang="zh-CN" sz="1800"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rPr>
                  <a:t>输出组件输出结果可以用来进行下一次检索，或者用于生成答案。</a:t>
                </a:r>
                <a:endParaRPr lang="en-US" altLang="zh-CN" sz="1800"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rPr>
                  <a:t>最终回复组件将输出组件的结果转换成问题相关的答案。</a:t>
                </a:r>
                <a:endParaRPr lang="en-US" altLang="zh-CN" sz="1800" dirty="0" smtClean="0">
                  <a:latin typeface="微软雅黑" panose="020B0503020204020204" pitchFamily="34" charset="-122"/>
                  <a:ea typeface="微软雅黑" panose="020B0503020204020204" pitchFamily="34" charset="-122"/>
                </a:endParaRPr>
              </a:p>
              <a:p>
                <a:endParaRPr lang="zh-CN" altLang="en-US" dirty="0" smtClean="0"/>
              </a:p>
              <a:p>
                <a:endParaRPr lang="zh-CN" altLang="en-US"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433589" y="1246933"/>
                <a:ext cx="7362873" cy="5285465"/>
              </a:xfrm>
              <a:prstGeom prst="rect">
                <a:avLst/>
              </a:prstGeom>
              <a:blipFill rotWithShape="1">
                <a:blip r:embed="rId3"/>
                <a:stretch>
                  <a:fillRect l="-745" r="-662"/>
                </a:stretch>
              </a:blipFill>
            </p:spPr>
            <p:txBody>
              <a:bodyPr/>
              <a:lstStyle/>
              <a:p>
                <a:r>
                  <a:rPr lang="en-US">
                    <a:noFill/>
                  </a:rPr>
                  <a:t> </a:t>
                </a:r>
                <a:endParaRPr lang="en-US">
                  <a:noFill/>
                </a:endParaRPr>
              </a:p>
            </p:txBody>
          </p:sp>
        </mc:Fallback>
      </mc:AlternateContent>
      <p:sp>
        <p:nvSpPr>
          <p:cNvPr id="8" name="圆角矩形 7"/>
          <p:cNvSpPr>
            <a:spLocks noChangeArrowheads="1"/>
          </p:cNvSpPr>
          <p:nvPr/>
        </p:nvSpPr>
        <p:spPr bwMode="auto">
          <a:xfrm>
            <a:off x="8807868" y="5495083"/>
            <a:ext cx="1655762" cy="647700"/>
          </a:xfrm>
          <a:prstGeom prst="roundRect">
            <a:avLst>
              <a:gd name="adj" fmla="val 16667"/>
            </a:avLst>
          </a:prstGeom>
          <a:solidFill>
            <a:schemeClr val="accent1"/>
          </a:solidFill>
          <a:ln w="9525">
            <a:solidFill>
              <a:schemeClr val="tx1"/>
            </a:solidFill>
            <a:rou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a:t>输入组件</a:t>
            </a:r>
          </a:p>
        </p:txBody>
      </p:sp>
      <p:sp>
        <p:nvSpPr>
          <p:cNvPr id="9" name="圆角矩形 8"/>
          <p:cNvSpPr>
            <a:spLocks noChangeArrowheads="1"/>
          </p:cNvSpPr>
          <p:nvPr/>
        </p:nvSpPr>
        <p:spPr bwMode="auto">
          <a:xfrm>
            <a:off x="8803105" y="3334495"/>
            <a:ext cx="1657350" cy="647700"/>
          </a:xfrm>
          <a:prstGeom prst="roundRect">
            <a:avLst>
              <a:gd name="adj" fmla="val 16667"/>
            </a:avLst>
          </a:prstGeom>
          <a:solidFill>
            <a:schemeClr val="accent1"/>
          </a:solidFill>
          <a:ln w="9525">
            <a:solidFill>
              <a:schemeClr val="tx1"/>
            </a:solidFill>
            <a:rou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dirty="0"/>
              <a:t>推理组件</a:t>
            </a:r>
          </a:p>
        </p:txBody>
      </p:sp>
      <p:sp>
        <p:nvSpPr>
          <p:cNvPr id="10" name="圆角矩形 9"/>
          <p:cNvSpPr>
            <a:spLocks noChangeArrowheads="1"/>
          </p:cNvSpPr>
          <p:nvPr/>
        </p:nvSpPr>
        <p:spPr bwMode="auto">
          <a:xfrm>
            <a:off x="8803105" y="2254995"/>
            <a:ext cx="1657350" cy="647700"/>
          </a:xfrm>
          <a:prstGeom prst="roundRect">
            <a:avLst>
              <a:gd name="adj" fmla="val 16667"/>
            </a:avLst>
          </a:prstGeom>
          <a:solidFill>
            <a:schemeClr val="accent1"/>
          </a:solidFill>
          <a:ln w="9525">
            <a:solidFill>
              <a:schemeClr val="tx1"/>
            </a:solidFill>
            <a:rou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a:t>输出组件</a:t>
            </a:r>
          </a:p>
        </p:txBody>
      </p:sp>
      <p:sp>
        <p:nvSpPr>
          <p:cNvPr id="11" name="圆角矩形 10"/>
          <p:cNvSpPr>
            <a:spLocks noChangeArrowheads="1"/>
          </p:cNvSpPr>
          <p:nvPr/>
        </p:nvSpPr>
        <p:spPr bwMode="auto">
          <a:xfrm>
            <a:off x="8803105" y="1246933"/>
            <a:ext cx="1657350" cy="647700"/>
          </a:xfrm>
          <a:prstGeom prst="roundRect">
            <a:avLst>
              <a:gd name="adj" fmla="val 16667"/>
            </a:avLst>
          </a:prstGeom>
          <a:solidFill>
            <a:schemeClr val="accent1"/>
          </a:solidFill>
          <a:ln w="9525">
            <a:solidFill>
              <a:schemeClr val="tx1"/>
            </a:solidFill>
            <a:rou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dirty="0"/>
              <a:t>回复组件</a:t>
            </a:r>
          </a:p>
        </p:txBody>
      </p:sp>
      <p:cxnSp>
        <p:nvCxnSpPr>
          <p:cNvPr id="12" name="直线箭头连接符 3"/>
          <p:cNvCxnSpPr>
            <a:cxnSpLocks noChangeShapeType="1"/>
          </p:cNvCxnSpPr>
          <p:nvPr/>
        </p:nvCxnSpPr>
        <p:spPr bwMode="auto">
          <a:xfrm flipH="1" flipV="1">
            <a:off x="9634955" y="5134720"/>
            <a:ext cx="1588" cy="360363"/>
          </a:xfrm>
          <a:prstGeom prst="straightConnector1">
            <a:avLst/>
          </a:prstGeom>
          <a:noFill/>
          <a:ln w="9525">
            <a:solidFill>
              <a:schemeClr val="tx1"/>
            </a:solidFill>
            <a:round/>
            <a:tailEnd type="triangle" w="med" len="med"/>
          </a:ln>
        </p:spPr>
      </p:cxnSp>
      <p:cxnSp>
        <p:nvCxnSpPr>
          <p:cNvPr id="13" name="直线箭头连接符 13"/>
          <p:cNvCxnSpPr>
            <a:cxnSpLocks noChangeShapeType="1"/>
          </p:cNvCxnSpPr>
          <p:nvPr/>
        </p:nvCxnSpPr>
        <p:spPr bwMode="auto">
          <a:xfrm flipV="1">
            <a:off x="9631780" y="2902695"/>
            <a:ext cx="0" cy="431800"/>
          </a:xfrm>
          <a:prstGeom prst="straightConnector1">
            <a:avLst/>
          </a:prstGeom>
          <a:noFill/>
          <a:ln w="9525">
            <a:solidFill>
              <a:schemeClr val="tx1"/>
            </a:solidFill>
            <a:round/>
            <a:tailEnd type="triangle" w="med" len="med"/>
          </a:ln>
        </p:spPr>
      </p:cxnSp>
      <p:cxnSp>
        <p:nvCxnSpPr>
          <p:cNvPr id="14" name="直线箭头连接符 16"/>
          <p:cNvCxnSpPr>
            <a:cxnSpLocks noChangeShapeType="1"/>
          </p:cNvCxnSpPr>
          <p:nvPr/>
        </p:nvCxnSpPr>
        <p:spPr bwMode="auto">
          <a:xfrm flipV="1">
            <a:off x="9631780" y="1894633"/>
            <a:ext cx="0" cy="360362"/>
          </a:xfrm>
          <a:prstGeom prst="straightConnector1">
            <a:avLst/>
          </a:prstGeom>
          <a:noFill/>
          <a:ln w="9525">
            <a:solidFill>
              <a:schemeClr val="tx1"/>
            </a:solidFill>
            <a:round/>
            <a:tailEnd type="triangle" w="med" len="med"/>
          </a:ln>
        </p:spPr>
      </p:cxnSp>
      <p:cxnSp>
        <p:nvCxnSpPr>
          <p:cNvPr id="15" name="直线连接符 53"/>
          <p:cNvCxnSpPr>
            <a:cxnSpLocks noChangeShapeType="1"/>
          </p:cNvCxnSpPr>
          <p:nvPr/>
        </p:nvCxnSpPr>
        <p:spPr bwMode="auto">
          <a:xfrm>
            <a:off x="9631780" y="2091483"/>
            <a:ext cx="1189038" cy="0"/>
          </a:xfrm>
          <a:prstGeom prst="line">
            <a:avLst/>
          </a:prstGeom>
          <a:noFill/>
          <a:ln w="9525">
            <a:solidFill>
              <a:schemeClr val="tx1"/>
            </a:solidFill>
            <a:round/>
          </a:ln>
        </p:spPr>
      </p:cxnSp>
      <p:cxnSp>
        <p:nvCxnSpPr>
          <p:cNvPr id="16" name="肘形连接符 55"/>
          <p:cNvCxnSpPr>
            <a:cxnSpLocks noChangeShapeType="1"/>
          </p:cNvCxnSpPr>
          <p:nvPr/>
        </p:nvCxnSpPr>
        <p:spPr bwMode="auto">
          <a:xfrm rot="5400000">
            <a:off x="9064671" y="2658592"/>
            <a:ext cx="2323256" cy="1189038"/>
          </a:xfrm>
          <a:prstGeom prst="bentConnector3">
            <a:avLst>
              <a:gd name="adj1" fmla="val 100012"/>
            </a:avLst>
          </a:prstGeom>
          <a:noFill/>
          <a:ln w="9525">
            <a:solidFill>
              <a:schemeClr val="tx1"/>
            </a:solidFill>
            <a:round/>
            <a:tailEnd type="triangle" w="med" len="med"/>
          </a:ln>
        </p:spPr>
      </p:cxnSp>
      <p:sp>
        <p:nvSpPr>
          <p:cNvPr id="17" name="圆角矩形 65"/>
          <p:cNvSpPr>
            <a:spLocks noChangeArrowheads="1"/>
          </p:cNvSpPr>
          <p:nvPr/>
        </p:nvSpPr>
        <p:spPr bwMode="auto">
          <a:xfrm>
            <a:off x="8807868" y="4487020"/>
            <a:ext cx="1655762" cy="647700"/>
          </a:xfrm>
          <a:prstGeom prst="roundRect">
            <a:avLst>
              <a:gd name="adj" fmla="val 16667"/>
            </a:avLst>
          </a:prstGeom>
          <a:solidFill>
            <a:schemeClr val="accent1"/>
          </a:solidFill>
          <a:ln w="9525">
            <a:solidFill>
              <a:schemeClr val="tx1"/>
            </a:solidFill>
            <a:rou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a:t>记忆组件</a:t>
            </a:r>
          </a:p>
        </p:txBody>
      </p:sp>
      <p:cxnSp>
        <p:nvCxnSpPr>
          <p:cNvPr id="18" name="直线箭头连接符 67"/>
          <p:cNvCxnSpPr>
            <a:cxnSpLocks noChangeShapeType="1"/>
          </p:cNvCxnSpPr>
          <p:nvPr/>
        </p:nvCxnSpPr>
        <p:spPr bwMode="auto">
          <a:xfrm flipH="1" flipV="1">
            <a:off x="9631780" y="3982195"/>
            <a:ext cx="3175" cy="504825"/>
          </a:xfrm>
          <a:prstGeom prst="straightConnector1">
            <a:avLst/>
          </a:prstGeom>
          <a:noFill/>
          <a:ln w="9525">
            <a:solidFill>
              <a:schemeClr val="tx1"/>
            </a:solidFill>
            <a:round/>
            <a:tailEnd type="triangle" w="med" len="med"/>
          </a:ln>
        </p:spPr>
      </p:cxnSp>
      <p:sp>
        <p:nvSpPr>
          <p:cNvPr id="19" name="文本框 18"/>
          <p:cNvSpPr txBox="1"/>
          <p:nvPr/>
        </p:nvSpPr>
        <p:spPr>
          <a:xfrm>
            <a:off x="9851322" y="4079695"/>
            <a:ext cx="646331" cy="369332"/>
          </a:xfrm>
          <a:prstGeom prst="rect">
            <a:avLst/>
          </a:prstGeom>
          <a:noFill/>
        </p:spPr>
        <p:txBody>
          <a:bodyPr wrap="none" rtlCol="0">
            <a:spAutoFit/>
          </a:bodyPr>
          <a:lstStyle/>
          <a:p>
            <a:r>
              <a:rPr kumimoji="1" lang="zh-CN" altLang="en-US" smtClean="0"/>
              <a:t>检索</a:t>
            </a:r>
            <a:endParaRPr kumimoji="1"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554" y="3228975"/>
            <a:ext cx="10679169" cy="3371849"/>
          </a:xfrm>
          <a:prstGeom prst="rect">
            <a:avLst/>
          </a:prstGeom>
        </p:spPr>
      </p:pic>
      <p:sp>
        <p:nvSpPr>
          <p:cNvPr id="334" name="矩形 333"/>
          <p:cNvSpPr/>
          <p:nvPr/>
        </p:nvSpPr>
        <p:spPr>
          <a:xfrm>
            <a:off x="1490331" y="400051"/>
            <a:ext cx="70678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基于</a:t>
            </a:r>
            <a:r>
              <a:rPr kumimoji="1" lang="en-US" altLang="zh-CN" sz="3600" b="1" dirty="0" smtClean="0">
                <a:solidFill>
                  <a:prstClr val="black"/>
                </a:solidFill>
                <a:latin typeface="微软雅黑" panose="020B0503020204020204" pitchFamily="34" charset="-122"/>
                <a:ea typeface="微软雅黑" panose="020B0503020204020204" pitchFamily="34" charset="-122"/>
              </a:rPr>
              <a:t>Lattice CNN</a:t>
            </a:r>
            <a:r>
              <a:rPr kumimoji="1" lang="zh-CN" altLang="en-US" sz="3600" b="1" dirty="0" smtClean="0">
                <a:solidFill>
                  <a:prstClr val="black"/>
                </a:solidFill>
                <a:latin typeface="微软雅黑" panose="020B0503020204020204" pitchFamily="34" charset="-122"/>
                <a:ea typeface="微软雅黑" panose="020B0503020204020204" pitchFamily="34" charset="-122"/>
              </a:rPr>
              <a:t>的中文问答匹配</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534173" y="1704506"/>
            <a:ext cx="10877550" cy="1938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问答系统是普通用户使用知识库最直接的渠道。匹配用户问题这种短文本，通常面临相同语义的单词和表达方式不唯一的挑战。 中文这种还需要额外分词的语言中，这种现象尤为</a:t>
            </a:r>
            <a:r>
              <a:rPr lang="zh-CN" altLang="en-US" sz="2000" dirty="0" smtClean="0">
                <a:latin typeface="微软雅黑" panose="020B0503020204020204" pitchFamily="34" charset="-122"/>
                <a:ea typeface="微软雅黑" panose="020B0503020204020204" pitchFamily="34" charset="-122"/>
              </a:rPr>
              <a:t>严重</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研究者</a:t>
            </a:r>
            <a:r>
              <a:rPr lang="zh-CN" altLang="en-US" sz="2000" dirty="0">
                <a:latin typeface="微软雅黑" panose="020B0503020204020204" pitchFamily="34" charset="-122"/>
                <a:ea typeface="微软雅黑" panose="020B0503020204020204" pitchFamily="34" charset="-122"/>
              </a:rPr>
              <a:t>提出一个基于</a:t>
            </a:r>
            <a:r>
              <a:rPr lang="en-US" altLang="zh-CN" sz="2000" dirty="0">
                <a:latin typeface="微软雅黑" panose="020B0503020204020204" pitchFamily="34" charset="-122"/>
                <a:ea typeface="微软雅黑" panose="020B0503020204020204" pitchFamily="34" charset="-122"/>
              </a:rPr>
              <a:t>Lattice CNN</a:t>
            </a:r>
            <a:r>
              <a:rPr lang="zh-CN" altLang="en-US" sz="2000" dirty="0">
                <a:latin typeface="微软雅黑" panose="020B0503020204020204" pitchFamily="34" charset="-122"/>
                <a:ea typeface="微软雅黑" panose="020B0503020204020204" pitchFamily="34" charset="-122"/>
              </a:rPr>
              <a:t>的模型，利用在单词语义中多粒度的信息来更好地处理中文问答的</a:t>
            </a:r>
            <a:r>
              <a:rPr lang="zh-CN" altLang="en-US" sz="2000" dirty="0" smtClean="0">
                <a:latin typeface="微软雅黑" panose="020B0503020204020204" pitchFamily="34" charset="-122"/>
                <a:ea typeface="微软雅黑" panose="020B0503020204020204" pitchFamily="34" charset="-122"/>
              </a:rPr>
              <a:t>匹配</a:t>
            </a:r>
            <a:endParaRPr lang="zh-CN" altLang="zh-CN" dirty="0">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505597" y="1304396"/>
            <a:ext cx="101408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a:spcBef>
                <a:spcPct val="0"/>
              </a:spcBef>
              <a:spcAft>
                <a:spcPct val="0"/>
              </a:spcAft>
              <a:buClrTx/>
              <a:buSzTx/>
              <a:buFont typeface="Wingdings" panose="05000000000000000000" pitchFamily="2" charset="2"/>
              <a:buChar char="u"/>
            </a:pPr>
            <a:r>
              <a:rPr lang="en-US" altLang="zh-CN" sz="2000" b="1" dirty="0">
                <a:solidFill>
                  <a:srgbClr val="CC0099"/>
                </a:solidFill>
                <a:latin typeface="微软雅黑" panose="020B0503020204020204" pitchFamily="34" charset="-122"/>
                <a:ea typeface="微软雅黑" panose="020B0503020204020204" pitchFamily="34" charset="-122"/>
              </a:rPr>
              <a:t>Lattice CNNs for Matching Based Chinese Question </a:t>
            </a:r>
            <a:r>
              <a:rPr lang="en-US" altLang="zh-CN" sz="2000" b="1" dirty="0" smtClean="0">
                <a:solidFill>
                  <a:srgbClr val="CC0099"/>
                </a:solidFill>
                <a:latin typeface="微软雅黑" panose="020B0503020204020204" pitchFamily="34" charset="-122"/>
                <a:ea typeface="微软雅黑" panose="020B0503020204020204" pitchFamily="34" charset="-122"/>
              </a:rPr>
              <a:t>Answering</a:t>
            </a:r>
            <a:r>
              <a:rPr lang="zh-CN" altLang="en-US" sz="2000" b="1" dirty="0" smtClean="0">
                <a:solidFill>
                  <a:srgbClr val="CC0099"/>
                </a:solidFill>
                <a:latin typeface="微软雅黑" panose="020B0503020204020204" pitchFamily="34" charset="-122"/>
                <a:ea typeface="微软雅黑" panose="020B0503020204020204" pitchFamily="34" charset="-122"/>
              </a:rPr>
              <a:t>，</a:t>
            </a:r>
            <a:r>
              <a:rPr lang="en-US" altLang="zh-CN" sz="2000" b="1" dirty="0" smtClean="0">
                <a:solidFill>
                  <a:srgbClr val="CC0099"/>
                </a:solidFill>
                <a:latin typeface="微软雅黑" panose="020B0503020204020204" pitchFamily="34" charset="-122"/>
                <a:ea typeface="微软雅黑" panose="020B0503020204020204" pitchFamily="34" charset="-122"/>
              </a:rPr>
              <a:t>AAAI2019</a:t>
            </a:r>
            <a:endParaRPr lang="en-US" altLang="zh-CN" sz="2000" b="1" dirty="0">
              <a:solidFill>
                <a:srgbClr val="CC00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5272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lvl="0">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机器超越人类水平</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09550" y="1692713"/>
            <a:ext cx="5372100" cy="4090672"/>
          </a:xfrm>
          <a:prstGeom prst="rect">
            <a:avLst/>
          </a:prstGeom>
          <a:noFill/>
        </p:spPr>
        <p:txBody>
          <a:bodyPr wrap="square" rtlCol="0">
            <a:spAutoFit/>
          </a:bodyPr>
          <a:lstStyle>
            <a:defPPr>
              <a:defRPr lang="zh-CN"/>
            </a:defPPr>
            <a:lvl1pPr marL="342900" indent="-342900">
              <a:buFont typeface="Wingdings" panose="05000000000000000000" pitchFamily="2" charset="2"/>
              <a:buChar char="u"/>
              <a:defRPr sz="2400">
                <a:solidFill>
                  <a:srgbClr val="CC0099"/>
                </a:solidFill>
                <a:latin typeface="微软雅黑" panose="020B0503020204020204" pitchFamily="34" charset="-122"/>
                <a:ea typeface="微软雅黑" panose="020B0503020204020204" pitchFamily="34" charset="-122"/>
              </a:defRPr>
            </a:lvl1pPr>
          </a:lstStyle>
          <a:p>
            <a:pPr>
              <a:lnSpc>
                <a:spcPct val="150000"/>
              </a:lnSpc>
              <a:spcBef>
                <a:spcPts val="1200"/>
              </a:spcBef>
              <a:spcAft>
                <a:spcPts val="1200"/>
              </a:spcAft>
              <a:buFont typeface="Wingdings" panose="05000000000000000000" pitchFamily="2" charset="2"/>
              <a:buChar char="ü"/>
            </a:pPr>
            <a:r>
              <a:rPr lang="zh-CN" altLang="en-US" sz="1800" dirty="0">
                <a:solidFill>
                  <a:schemeClr val="tx1"/>
                </a:solidFill>
              </a:rPr>
              <a:t>在斯坦福大学举办的 </a:t>
            </a:r>
            <a:r>
              <a:rPr lang="en-US" altLang="zh-CN" sz="1800" dirty="0" err="1" smtClean="0">
                <a:solidFill>
                  <a:schemeClr val="tx1"/>
                </a:solidFill>
              </a:rPr>
              <a:t>CoQA</a:t>
            </a:r>
            <a:r>
              <a:rPr lang="zh-CN" altLang="en-US" sz="1800" dirty="0" smtClean="0">
                <a:solidFill>
                  <a:schemeClr val="tx1"/>
                </a:solidFill>
              </a:rPr>
              <a:t>（</a:t>
            </a:r>
            <a:r>
              <a:rPr lang="en-US" altLang="zh-CN" sz="1800" dirty="0" smtClean="0">
                <a:solidFill>
                  <a:schemeClr val="tx1"/>
                </a:solidFill>
              </a:rPr>
              <a:t>Conversational </a:t>
            </a:r>
            <a:r>
              <a:rPr lang="en-US" altLang="zh-CN" sz="1800" dirty="0">
                <a:solidFill>
                  <a:schemeClr val="tx1"/>
                </a:solidFill>
              </a:rPr>
              <a:t>Question Answering</a:t>
            </a:r>
            <a:r>
              <a:rPr lang="zh-CN" altLang="en-US" sz="1800" dirty="0">
                <a:solidFill>
                  <a:schemeClr val="tx1"/>
                </a:solidFill>
              </a:rPr>
              <a:t>）挑战赛中，由微软亚洲研究院（</a:t>
            </a:r>
            <a:r>
              <a:rPr lang="en-US" altLang="zh-CN" sz="1800" dirty="0">
                <a:solidFill>
                  <a:schemeClr val="tx1"/>
                </a:solidFill>
              </a:rPr>
              <a:t>MSRA</a:t>
            </a:r>
            <a:r>
              <a:rPr lang="zh-CN" altLang="en-US" sz="1800" dirty="0">
                <a:solidFill>
                  <a:schemeClr val="tx1"/>
                </a:solidFill>
              </a:rPr>
              <a:t>）</a:t>
            </a:r>
            <a:r>
              <a:rPr lang="en-US" altLang="zh-CN" sz="1800" dirty="0">
                <a:solidFill>
                  <a:schemeClr val="tx1"/>
                </a:solidFill>
              </a:rPr>
              <a:t>NLP </a:t>
            </a:r>
            <a:r>
              <a:rPr lang="zh-CN" altLang="en-US" sz="1800" dirty="0">
                <a:solidFill>
                  <a:schemeClr val="tx1"/>
                </a:solidFill>
              </a:rPr>
              <a:t>组和微软雷德蒙德语音对话研究组组成的团队排名</a:t>
            </a:r>
            <a:r>
              <a:rPr lang="zh-CN" altLang="en-US" sz="1800" dirty="0" smtClean="0">
                <a:solidFill>
                  <a:schemeClr val="tx1"/>
                </a:solidFill>
              </a:rPr>
              <a:t>第一</a:t>
            </a:r>
            <a:endParaRPr lang="en-US" altLang="zh-CN" sz="1800" dirty="0" smtClean="0">
              <a:solidFill>
                <a:schemeClr val="tx1"/>
              </a:solidFill>
            </a:endParaRPr>
          </a:p>
          <a:p>
            <a:pPr>
              <a:lnSpc>
                <a:spcPct val="150000"/>
              </a:lnSpc>
              <a:spcAft>
                <a:spcPts val="1200"/>
              </a:spcAft>
              <a:buFont typeface="Wingdings" panose="05000000000000000000" pitchFamily="2" charset="2"/>
              <a:buChar char="ü"/>
            </a:pPr>
            <a:r>
              <a:rPr lang="zh-CN" altLang="en-US" sz="1800" dirty="0">
                <a:solidFill>
                  <a:schemeClr val="tx1"/>
                </a:solidFill>
              </a:rPr>
              <a:t>此挑战赛衡量了机器理解文本、在对话中回答一系列相互联系的问题的</a:t>
            </a:r>
            <a:r>
              <a:rPr lang="zh-CN" altLang="en-US" sz="1800" dirty="0" smtClean="0">
                <a:solidFill>
                  <a:schemeClr val="tx1"/>
                </a:solidFill>
              </a:rPr>
              <a:t>能力</a:t>
            </a:r>
            <a:endParaRPr lang="en-US" altLang="zh-CN" sz="1800" dirty="0" smtClean="0">
              <a:solidFill>
                <a:schemeClr val="tx1"/>
              </a:solidFill>
            </a:endParaRPr>
          </a:p>
          <a:p>
            <a:pPr>
              <a:lnSpc>
                <a:spcPct val="150000"/>
              </a:lnSpc>
              <a:buFont typeface="Wingdings" panose="05000000000000000000" pitchFamily="2" charset="2"/>
              <a:buChar char="ü"/>
            </a:pPr>
            <a:r>
              <a:rPr lang="en-US" altLang="zh-CN" sz="1800" dirty="0" err="1">
                <a:solidFill>
                  <a:schemeClr val="tx1"/>
                </a:solidFill>
              </a:rPr>
              <a:t>CoQA</a:t>
            </a:r>
            <a:r>
              <a:rPr lang="en-US" altLang="zh-CN" sz="1800" dirty="0">
                <a:solidFill>
                  <a:schemeClr val="tx1"/>
                </a:solidFill>
              </a:rPr>
              <a:t> </a:t>
            </a:r>
            <a:r>
              <a:rPr lang="zh-CN" altLang="en-US" sz="1800" dirty="0">
                <a:solidFill>
                  <a:schemeClr val="tx1"/>
                </a:solidFill>
              </a:rPr>
              <a:t>中的问题非常简短，以模仿人类对话。除此之外，第一个问题之后的每一个问题都基于对话历史，这加大了机器解析那些短问题的</a:t>
            </a:r>
            <a:r>
              <a:rPr lang="zh-CN" altLang="en-US" sz="1800" dirty="0" smtClean="0">
                <a:solidFill>
                  <a:schemeClr val="tx1"/>
                </a:solidFill>
              </a:rPr>
              <a:t>难度</a:t>
            </a:r>
            <a:endParaRPr lang="en-US" sz="1800" dirty="0">
              <a:solidFill>
                <a:schemeClr val="tx1"/>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1650" y="1046382"/>
            <a:ext cx="6576164" cy="5334000"/>
          </a:xfrm>
          <a:prstGeom prst="rect">
            <a:avLst/>
          </a:prstGeom>
        </p:spPr>
      </p:pic>
    </p:spTree>
    <p:extLst>
      <p:ext uri="{BB962C8B-B14F-4D97-AF65-F5344CB8AC3E}">
        <p14:creationId xmlns:p14="http://schemas.microsoft.com/office/powerpoint/2010/main" val="18572382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lvl="0">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机器超越人类水平</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09550" y="1516766"/>
            <a:ext cx="5227605" cy="4708981"/>
          </a:xfrm>
          <a:prstGeom prst="rect">
            <a:avLst/>
          </a:prstGeom>
          <a:noFill/>
        </p:spPr>
        <p:txBody>
          <a:bodyPr wrap="square" rtlCol="0">
            <a:spAutoFit/>
          </a:bodyPr>
          <a:lstStyle>
            <a:defPPr>
              <a:defRPr lang="zh-CN"/>
            </a:defPPr>
            <a:lvl1pPr marL="342900" indent="-342900">
              <a:buFont typeface="Wingdings" panose="05000000000000000000" pitchFamily="2" charset="2"/>
              <a:buChar char="u"/>
              <a:defRPr sz="2400">
                <a:solidFill>
                  <a:srgbClr val="CC0099"/>
                </a:solidFill>
                <a:latin typeface="微软雅黑" panose="020B0503020204020204" pitchFamily="34" charset="-122"/>
                <a:ea typeface="微软雅黑" panose="020B0503020204020204" pitchFamily="34" charset="-122"/>
              </a:defRPr>
            </a:lvl1pPr>
          </a:lstStyle>
          <a:p>
            <a:pPr>
              <a:lnSpc>
                <a:spcPct val="150000"/>
              </a:lnSpc>
              <a:spcBef>
                <a:spcPts val="1200"/>
              </a:spcBef>
              <a:buFont typeface="Wingdings" panose="05000000000000000000" pitchFamily="2" charset="2"/>
              <a:buChar char="ü"/>
            </a:pPr>
            <a:r>
              <a:rPr lang="zh-CN" altLang="en-US" sz="1800" dirty="0">
                <a:solidFill>
                  <a:schemeClr val="tx1"/>
                </a:solidFill>
              </a:rPr>
              <a:t>微软研究团队的方法</a:t>
            </a:r>
            <a:r>
              <a:rPr lang="zh-CN" altLang="en-US" sz="1800" dirty="0" smtClean="0">
                <a:solidFill>
                  <a:schemeClr val="tx1"/>
                </a:solidFill>
              </a:rPr>
              <a:t>使用多</a:t>
            </a:r>
            <a:r>
              <a:rPr lang="zh-CN" altLang="en-US" sz="1800" dirty="0">
                <a:solidFill>
                  <a:schemeClr val="tx1"/>
                </a:solidFill>
              </a:rPr>
              <a:t>个相关任务学习到的</a:t>
            </a:r>
            <a:r>
              <a:rPr lang="zh-CN" altLang="en-US" sz="1800" dirty="0" smtClean="0">
                <a:solidFill>
                  <a:schemeClr val="tx1"/>
                </a:solidFill>
              </a:rPr>
              <a:t>信息用于</a:t>
            </a:r>
            <a:r>
              <a:rPr lang="zh-CN" altLang="en-US" sz="1800" dirty="0">
                <a:solidFill>
                  <a:schemeClr val="tx1"/>
                </a:solidFill>
              </a:rPr>
              <a:t>改进最终的机器阅读理解</a:t>
            </a:r>
            <a:r>
              <a:rPr lang="zh-CN" altLang="en-US" sz="1800" dirty="0" smtClean="0">
                <a:solidFill>
                  <a:schemeClr val="tx1"/>
                </a:solidFill>
              </a:rPr>
              <a:t>任务</a:t>
            </a:r>
            <a:endParaRPr lang="en-US" altLang="zh-CN" sz="1800" dirty="0" smtClean="0">
              <a:solidFill>
                <a:schemeClr val="tx1"/>
              </a:solidFill>
            </a:endParaRPr>
          </a:p>
          <a:p>
            <a:pPr>
              <a:lnSpc>
                <a:spcPct val="150000"/>
              </a:lnSpc>
              <a:spcBef>
                <a:spcPts val="1200"/>
              </a:spcBef>
              <a:buFont typeface="Wingdings" panose="05000000000000000000" pitchFamily="2" charset="2"/>
              <a:buChar char="ü"/>
            </a:pPr>
            <a:r>
              <a:rPr lang="zh-CN" altLang="en-US" sz="1800" dirty="0" smtClean="0">
                <a:solidFill>
                  <a:schemeClr val="tx1"/>
                </a:solidFill>
              </a:rPr>
              <a:t>在此</a:t>
            </a:r>
            <a:r>
              <a:rPr lang="zh-CN" altLang="en-US" sz="1800" dirty="0">
                <a:solidFill>
                  <a:schemeClr val="tx1"/>
                </a:solidFill>
              </a:rPr>
              <a:t>多阶段、多任务精调方法中，研究人员首先在多任务环境下从相关任务中学习 </a:t>
            </a:r>
            <a:r>
              <a:rPr lang="en-US" altLang="zh-CN" sz="1800" dirty="0">
                <a:solidFill>
                  <a:schemeClr val="tx1"/>
                </a:solidFill>
              </a:rPr>
              <a:t>MRC </a:t>
            </a:r>
            <a:r>
              <a:rPr lang="zh-CN" altLang="en-US" sz="1800" dirty="0">
                <a:solidFill>
                  <a:schemeClr val="tx1"/>
                </a:solidFill>
              </a:rPr>
              <a:t>关联背景信息，然后在目标任务上精调</a:t>
            </a:r>
            <a:r>
              <a:rPr lang="zh-CN" altLang="en-US" sz="1800" dirty="0" smtClean="0">
                <a:solidFill>
                  <a:schemeClr val="tx1"/>
                </a:solidFill>
              </a:rPr>
              <a:t>模型</a:t>
            </a:r>
            <a:endParaRPr lang="en-US" altLang="zh-CN" sz="1800" dirty="0" smtClean="0">
              <a:solidFill>
                <a:schemeClr val="tx1"/>
              </a:solidFill>
            </a:endParaRPr>
          </a:p>
          <a:p>
            <a:pPr>
              <a:lnSpc>
                <a:spcPct val="150000"/>
              </a:lnSpc>
              <a:spcBef>
                <a:spcPts val="1200"/>
              </a:spcBef>
              <a:buFont typeface="Wingdings" panose="05000000000000000000" pitchFamily="2" charset="2"/>
              <a:buChar char="ü"/>
            </a:pPr>
            <a:r>
              <a:rPr lang="zh-CN" altLang="en-US" sz="1800" dirty="0" smtClean="0">
                <a:solidFill>
                  <a:schemeClr val="tx1"/>
                </a:solidFill>
              </a:rPr>
              <a:t>在</a:t>
            </a:r>
            <a:r>
              <a:rPr lang="zh-CN" altLang="en-US" sz="1800" dirty="0">
                <a:solidFill>
                  <a:schemeClr val="tx1"/>
                </a:solidFill>
              </a:rPr>
              <a:t>两个阶段，都使用语言建模作为辅助任务，帮助降低对话问答模型的过</a:t>
            </a:r>
            <a:r>
              <a:rPr lang="zh-CN" altLang="en-US" sz="1800" dirty="0" smtClean="0">
                <a:solidFill>
                  <a:schemeClr val="tx1"/>
                </a:solidFill>
              </a:rPr>
              <a:t>拟合</a:t>
            </a:r>
            <a:endParaRPr lang="en-US" altLang="zh-CN" sz="1800" dirty="0" smtClean="0">
              <a:solidFill>
                <a:schemeClr val="tx1"/>
              </a:solidFill>
            </a:endParaRPr>
          </a:p>
          <a:p>
            <a:pPr>
              <a:lnSpc>
                <a:spcPct val="150000"/>
              </a:lnSpc>
              <a:spcBef>
                <a:spcPts val="1200"/>
              </a:spcBef>
              <a:spcAft>
                <a:spcPts val="1200"/>
              </a:spcAft>
              <a:buFont typeface="Wingdings" panose="05000000000000000000" pitchFamily="2" charset="2"/>
              <a:buChar char="ü"/>
            </a:pPr>
            <a:r>
              <a:rPr lang="zh-CN" altLang="en-US" sz="1800" dirty="0" smtClean="0">
                <a:solidFill>
                  <a:schemeClr val="tx1"/>
                </a:solidFill>
              </a:rPr>
              <a:t>该方法的集成</a:t>
            </a:r>
            <a:r>
              <a:rPr lang="zh-CN" altLang="en-US" sz="1800" dirty="0">
                <a:solidFill>
                  <a:schemeClr val="tx1"/>
                </a:solidFill>
              </a:rPr>
              <a:t>系统分布取得了 </a:t>
            </a:r>
            <a:r>
              <a:rPr lang="en-US" altLang="zh-CN" sz="1800" dirty="0">
                <a:solidFill>
                  <a:schemeClr val="tx1"/>
                </a:solidFill>
              </a:rPr>
              <a:t>89.9 </a:t>
            </a:r>
            <a:r>
              <a:rPr lang="zh-CN" altLang="en-US" sz="1800" dirty="0">
                <a:solidFill>
                  <a:schemeClr val="tx1"/>
                </a:solidFill>
              </a:rPr>
              <a:t>的领域内得分、</a:t>
            </a:r>
            <a:r>
              <a:rPr lang="en-US" altLang="zh-CN" sz="1800" dirty="0">
                <a:solidFill>
                  <a:schemeClr val="tx1"/>
                </a:solidFill>
              </a:rPr>
              <a:t>88.0 </a:t>
            </a:r>
            <a:r>
              <a:rPr lang="zh-CN" altLang="en-US" sz="1800" dirty="0">
                <a:solidFill>
                  <a:schemeClr val="tx1"/>
                </a:solidFill>
              </a:rPr>
              <a:t>的领域外得分、</a:t>
            </a:r>
            <a:r>
              <a:rPr lang="en-US" altLang="zh-CN" sz="1800" dirty="0">
                <a:solidFill>
                  <a:schemeClr val="tx1"/>
                </a:solidFill>
              </a:rPr>
              <a:t>89.4 </a:t>
            </a:r>
            <a:r>
              <a:rPr lang="zh-CN" altLang="en-US" sz="1800" dirty="0">
                <a:solidFill>
                  <a:schemeClr val="tx1"/>
                </a:solidFill>
              </a:rPr>
              <a:t>的整体 </a:t>
            </a:r>
            <a:r>
              <a:rPr lang="en-US" altLang="zh-CN" sz="1800" dirty="0">
                <a:solidFill>
                  <a:schemeClr val="tx1"/>
                </a:solidFill>
              </a:rPr>
              <a:t>F1 </a:t>
            </a:r>
            <a:r>
              <a:rPr lang="zh-CN" altLang="en-US" sz="1800" dirty="0">
                <a:solidFill>
                  <a:schemeClr val="tx1"/>
                </a:solidFill>
              </a:rPr>
              <a:t>得分，</a:t>
            </a:r>
            <a:r>
              <a:rPr lang="zh-CN" altLang="en-US" sz="1800" dirty="0" smtClean="0">
                <a:solidFill>
                  <a:schemeClr val="tx1"/>
                </a:solidFill>
              </a:rPr>
              <a:t>而人类</a:t>
            </a:r>
            <a:r>
              <a:rPr lang="zh-CN" altLang="en-US" sz="1800" dirty="0">
                <a:solidFill>
                  <a:schemeClr val="tx1"/>
                </a:solidFill>
              </a:rPr>
              <a:t>的表现分别为 </a:t>
            </a:r>
            <a:r>
              <a:rPr lang="en-US" altLang="zh-CN" sz="1800" dirty="0" smtClean="0">
                <a:solidFill>
                  <a:schemeClr val="tx1"/>
                </a:solidFill>
              </a:rPr>
              <a:t>89.4/87.4/88.8</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8707" t="3437" r="8952" b="4063"/>
          <a:stretch/>
        </p:blipFill>
        <p:spPr>
          <a:xfrm>
            <a:off x="5437155" y="1261030"/>
            <a:ext cx="6754845" cy="5220455"/>
          </a:xfrm>
          <a:prstGeom prst="rect">
            <a:avLst/>
          </a:prstGeom>
        </p:spPr>
      </p:pic>
    </p:spTree>
    <p:extLst>
      <p:ext uri="{BB962C8B-B14F-4D97-AF65-F5344CB8AC3E}">
        <p14:creationId xmlns:p14="http://schemas.microsoft.com/office/powerpoint/2010/main" val="3739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93128" y="1667591"/>
            <a:ext cx="5030967" cy="769711"/>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情感分析</a:t>
            </a:r>
          </a:p>
        </p:txBody>
      </p:sp>
      <p:sp>
        <p:nvSpPr>
          <p:cNvPr id="3" name="圆角矩形 2"/>
          <p:cNvSpPr/>
          <p:nvPr/>
        </p:nvSpPr>
        <p:spPr>
          <a:xfrm>
            <a:off x="3393128" y="383105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自动问答</a:t>
            </a:r>
          </a:p>
        </p:txBody>
      </p:sp>
      <p:sp>
        <p:nvSpPr>
          <p:cNvPr id="4" name="圆角矩形 3"/>
          <p:cNvSpPr/>
          <p:nvPr/>
        </p:nvSpPr>
        <p:spPr>
          <a:xfrm>
            <a:off x="3393128" y="274932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机器阅读</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自然语言</a:t>
            </a:r>
            <a:r>
              <a:rPr kumimoji="1" lang="zh-CN" altLang="en-US" sz="3600" b="1" dirty="0" smtClean="0">
                <a:solidFill>
                  <a:prstClr val="black"/>
                </a:solidFill>
                <a:latin typeface="微软雅黑" panose="020B0503020204020204" pitchFamily="34" charset="-122"/>
                <a:ea typeface="微软雅黑" panose="020B0503020204020204" pitchFamily="34" charset="-122"/>
              </a:rPr>
              <a:t>处理</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3393128" y="4912785"/>
            <a:ext cx="5030967"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文本生成</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65395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什么是文本生成</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655454" y="1263812"/>
            <a:ext cx="10967977" cy="1661993"/>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lang="zh-CN" altLang="en-US" sz="2400" dirty="0" smtClean="0">
                <a:solidFill>
                  <a:srgbClr val="CC0099"/>
                </a:solidFill>
                <a:latin typeface="微软雅黑" panose="020B0503020204020204" pitchFamily="34" charset="-122"/>
                <a:ea typeface="微软雅黑" panose="020B0503020204020204" pitchFamily="34" charset="-122"/>
              </a:rPr>
              <a:t>文本生成</a:t>
            </a:r>
            <a:r>
              <a:rPr lang="zh-CN" altLang="en-US" sz="2000" dirty="0">
                <a:latin typeface="微软雅黑" panose="020B0503020204020204" pitchFamily="34" charset="-122"/>
                <a:ea typeface="微软雅黑" panose="020B0503020204020204" pitchFamily="34" charset="-122"/>
              </a:rPr>
              <a:t>是自然语言处理领域的一个研究</a:t>
            </a:r>
            <a:r>
              <a:rPr lang="zh-CN" altLang="en-US" sz="2000" dirty="0" smtClean="0">
                <a:latin typeface="微软雅黑" panose="020B0503020204020204" pitchFamily="34" charset="-122"/>
                <a:ea typeface="微软雅黑" panose="020B0503020204020204" pitchFamily="34" charset="-122"/>
              </a:rPr>
              <a:t>热点，</a:t>
            </a:r>
            <a:r>
              <a:rPr lang="zh-CN" altLang="en-US" sz="2000" dirty="0">
                <a:latin typeface="微软雅黑" panose="020B0503020204020204" pitchFamily="34" charset="-122"/>
                <a:ea typeface="微软雅黑" panose="020B0503020204020204" pitchFamily="34" charset="-122"/>
              </a:rPr>
              <a:t>是实现机器像人一样使用自然语言与人类进行交流的关键技术</a:t>
            </a:r>
            <a:endParaRPr lang="en-US" altLang="zh-CN" sz="2000" dirty="0" smtClean="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u"/>
            </a:pPr>
            <a:r>
              <a:rPr lang="zh-CN" altLang="en-US" sz="2400" smtClean="0">
                <a:solidFill>
                  <a:srgbClr val="CC0099"/>
                </a:solidFill>
                <a:latin typeface="微软雅黑" panose="020B0503020204020204" pitchFamily="34" charset="-122"/>
                <a:ea typeface="微软雅黑" panose="020B0503020204020204" pitchFamily="34" charset="-122"/>
              </a:rPr>
              <a:t>文本生成</a:t>
            </a:r>
            <a:r>
              <a:rPr lang="zh-CN" altLang="en-US" sz="2000" smtClean="0">
                <a:latin typeface="微软雅黑" panose="020B0503020204020204" pitchFamily="34" charset="-122"/>
                <a:ea typeface="微软雅黑" panose="020B0503020204020204" pitchFamily="34" charset="-122"/>
              </a:rPr>
              <a:t>是</a:t>
            </a:r>
            <a:r>
              <a:rPr lang="zh-CN" altLang="en-US" sz="2000" dirty="0" smtClean="0">
                <a:latin typeface="微软雅黑" panose="020B0503020204020204" pitchFamily="34" charset="-122"/>
                <a:ea typeface="微软雅黑" panose="020B0503020204020204" pitchFamily="34" charset="-122"/>
              </a:rPr>
              <a:t>希望计算机能够像人类一样会表达，能够撰写出高质量的自然文本</a:t>
            </a:r>
            <a:endParaRPr lang="zh-CN" altLang="en-US" sz="2000" dirty="0">
              <a:latin typeface="微软雅黑" panose="020B0503020204020204" pitchFamily="34" charset="-122"/>
              <a:ea typeface="微软雅黑" panose="020B0503020204020204" pitchFamily="34" charset="-122"/>
            </a:endParaRPr>
          </a:p>
        </p:txBody>
      </p:sp>
      <p:sp>
        <p:nvSpPr>
          <p:cNvPr id="3" name="圆角矩形 2"/>
          <p:cNvSpPr/>
          <p:nvPr/>
        </p:nvSpPr>
        <p:spPr>
          <a:xfrm>
            <a:off x="633044" y="3305908"/>
            <a:ext cx="3481754" cy="297180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363916" y="3305908"/>
            <a:ext cx="3481754" cy="297180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094788" y="3305908"/>
            <a:ext cx="3646132" cy="297180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354012" y="3143235"/>
            <a:ext cx="2039816" cy="444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文本</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文本</a:t>
            </a:r>
            <a:endParaRPr lang="zh-CN" altLang="en-US" sz="2000" b="1" dirty="0">
              <a:latin typeface="微软雅黑" panose="020B0503020204020204" pitchFamily="34" charset="-122"/>
              <a:ea typeface="微软雅黑" panose="020B0503020204020204" pitchFamily="34" charset="-122"/>
            </a:endParaRPr>
          </a:p>
        </p:txBody>
      </p:sp>
      <p:sp>
        <p:nvSpPr>
          <p:cNvPr id="9" name="矩形 8"/>
          <p:cNvSpPr/>
          <p:nvPr/>
        </p:nvSpPr>
        <p:spPr>
          <a:xfrm>
            <a:off x="5084885" y="3143235"/>
            <a:ext cx="2039816" cy="444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数据</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文本</a:t>
            </a:r>
            <a:endParaRPr lang="zh-CN" altLang="en-US" sz="2000" b="1" dirty="0">
              <a:latin typeface="微软雅黑" panose="020B0503020204020204" pitchFamily="34" charset="-122"/>
              <a:ea typeface="微软雅黑" panose="020B0503020204020204" pitchFamily="34" charset="-122"/>
            </a:endParaRPr>
          </a:p>
        </p:txBody>
      </p:sp>
      <p:sp>
        <p:nvSpPr>
          <p:cNvPr id="10" name="矩形 9"/>
          <p:cNvSpPr/>
          <p:nvPr/>
        </p:nvSpPr>
        <p:spPr>
          <a:xfrm>
            <a:off x="8815758" y="3143235"/>
            <a:ext cx="2039816" cy="444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图像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文本</a:t>
            </a: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713641" y="3628936"/>
            <a:ext cx="3401156" cy="1289905"/>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文本到文本的生成主要指对给定文本进行理解、变换和丰富，从而得到新的文本</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404215" y="3628936"/>
            <a:ext cx="3401156"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到文本的生成主要指对给定数据生成相关文本的技术，比如表格数据生成表格内容描述</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175387" y="3628936"/>
            <a:ext cx="3401156"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图像</a:t>
            </a:r>
            <a:r>
              <a:rPr lang="zh-CN" altLang="en-US" dirty="0" smtClean="0">
                <a:latin typeface="微软雅黑" panose="020B0503020204020204" pitchFamily="34" charset="-122"/>
                <a:ea typeface="微软雅黑" panose="020B0503020204020204" pitchFamily="34" charset="-122"/>
              </a:rPr>
              <a:t>到文本的生成是指根据给定的图像生成描述该图像内容的自然语言文本</a:t>
            </a:r>
            <a:endParaRPr lang="zh-CN" altLang="en-US"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4938" t="5682" r="4141" b="3780"/>
          <a:stretch/>
        </p:blipFill>
        <p:spPr>
          <a:xfrm>
            <a:off x="2675858" y="4791808"/>
            <a:ext cx="1333431" cy="1327805"/>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640" y="4918841"/>
            <a:ext cx="1856711" cy="12216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右箭头 14"/>
          <p:cNvSpPr/>
          <p:nvPr/>
        </p:nvSpPr>
        <p:spPr>
          <a:xfrm>
            <a:off x="2373920" y="5372100"/>
            <a:ext cx="426430" cy="20320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rotWithShape="1">
          <a:blip r:embed="rId5" cstate="print">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10972" t="2963" r="17778" b="3492"/>
          <a:stretch/>
        </p:blipFill>
        <p:spPr>
          <a:xfrm>
            <a:off x="4532568" y="4860729"/>
            <a:ext cx="1319350" cy="1299143"/>
          </a:xfrm>
          <a:prstGeom prst="rect">
            <a:avLst/>
          </a:prstGeom>
        </p:spPr>
      </p:pic>
      <p:pic>
        <p:nvPicPr>
          <p:cNvPr id="17" name="图片 16"/>
          <p:cNvPicPr>
            <a:picLocks noChangeAspect="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r="15461"/>
          <a:stretch/>
        </p:blipFill>
        <p:spPr>
          <a:xfrm>
            <a:off x="6223909" y="4837165"/>
            <a:ext cx="1203520" cy="1322707"/>
          </a:xfrm>
          <a:prstGeom prst="rect">
            <a:avLst/>
          </a:prstGeom>
        </p:spPr>
      </p:pic>
      <p:sp>
        <p:nvSpPr>
          <p:cNvPr id="19" name="右箭头 18"/>
          <p:cNvSpPr/>
          <p:nvPr/>
        </p:nvSpPr>
        <p:spPr>
          <a:xfrm>
            <a:off x="5845060" y="5354110"/>
            <a:ext cx="426430" cy="20320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rotWithShape="1">
          <a:blip r:embed="rId8">
            <a:extLst>
              <a:ext uri="{28A0092B-C50C-407E-A947-70E740481C1C}">
                <a14:useLocalDpi xmlns:a14="http://schemas.microsoft.com/office/drawing/2010/main" val="0"/>
              </a:ext>
            </a:extLst>
          </a:blip>
          <a:srcRect l="64365" t="24354" r="4136" b="21016"/>
          <a:stretch/>
        </p:blipFill>
        <p:spPr>
          <a:xfrm>
            <a:off x="9875965" y="5011619"/>
            <a:ext cx="1792159" cy="1036086"/>
          </a:xfrm>
          <a:prstGeom prst="rect">
            <a:avLst/>
          </a:prstGeom>
        </p:spPr>
      </p:pic>
      <p:pic>
        <p:nvPicPr>
          <p:cNvPr id="21" name="图片 20"/>
          <p:cNvPicPr>
            <a:picLocks noChangeAspect="1"/>
          </p:cNvPicPr>
          <p:nvPr/>
        </p:nvPicPr>
        <p:blipFill rotWithShape="1">
          <a:blip r:embed="rId8">
            <a:extLst>
              <a:ext uri="{28A0092B-C50C-407E-A947-70E740481C1C}">
                <a14:useLocalDpi xmlns:a14="http://schemas.microsoft.com/office/drawing/2010/main" val="0"/>
              </a:ext>
            </a:extLst>
          </a:blip>
          <a:srcRect l="1343" t="13809" r="67093" b="12305"/>
          <a:stretch/>
        </p:blipFill>
        <p:spPr>
          <a:xfrm>
            <a:off x="8175387" y="4857133"/>
            <a:ext cx="1704722" cy="1330106"/>
          </a:xfrm>
          <a:prstGeom prst="rect">
            <a:avLst/>
          </a:prstGeom>
        </p:spPr>
      </p:pic>
      <p:sp>
        <p:nvSpPr>
          <p:cNvPr id="22" name="右箭头 21"/>
          <p:cNvSpPr/>
          <p:nvPr/>
        </p:nvSpPr>
        <p:spPr>
          <a:xfrm>
            <a:off x="9622451" y="5395074"/>
            <a:ext cx="426430" cy="20320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76790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906168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文本生成模型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620427" y="1745184"/>
            <a:ext cx="4745577" cy="2031325"/>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smtClean="0">
                <a:solidFill>
                  <a:srgbClr val="CC0099"/>
                </a:solidFill>
                <a:latin typeface="微软雅黑" panose="020B0503020204020204" pitchFamily="34" charset="-122"/>
                <a:ea typeface="微软雅黑" panose="020B0503020204020204" pitchFamily="34" charset="-122"/>
              </a:rPr>
              <a:t>基于神经网络的生成模型</a:t>
            </a:r>
            <a:endParaRPr lang="en-US" altLang="zh-CN" sz="2400" dirty="0" smtClean="0">
              <a:solidFill>
                <a:srgbClr val="CC0099"/>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编码器</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解码器</a:t>
            </a:r>
            <a:endParaRPr lang="en-US" altLang="zh-CN" sz="2000"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注意力机制</a:t>
            </a:r>
            <a:endParaRPr lang="en-US" altLang="zh-CN" sz="2000"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拷贝机制</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3421089" y="3268676"/>
            <a:ext cx="1944915" cy="1015663"/>
          </a:xfrm>
          <a:prstGeom prst="rect">
            <a:avLst/>
          </a:prstGeom>
          <a:solidFill>
            <a:srgbClr val="E488E4">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文本</a:t>
            </a:r>
            <a:r>
              <a:rPr lang="en-US" altLang="zh-CN" b="1" dirty="0" smtClean="0">
                <a:solidFill>
                  <a:schemeClr val="tx1"/>
                </a:solidFill>
                <a:latin typeface="微软雅黑" panose="020B0503020204020204" pitchFamily="34" charset="-122"/>
                <a:ea typeface="微软雅黑" panose="020B0503020204020204" pitchFamily="34" charset="-122"/>
              </a:rPr>
              <a:t>/</a:t>
            </a:r>
            <a:r>
              <a:rPr lang="zh-CN" altLang="en-US" b="1" dirty="0" smtClean="0">
                <a:solidFill>
                  <a:schemeClr val="tx1"/>
                </a:solidFill>
                <a:latin typeface="微软雅黑" panose="020B0503020204020204" pitchFamily="34" charset="-122"/>
                <a:ea typeface="微软雅黑" panose="020B0503020204020204" pitchFamily="34" charset="-122"/>
              </a:rPr>
              <a:t>数据</a:t>
            </a:r>
            <a:r>
              <a:rPr lang="en-US" altLang="zh-CN" b="1" dirty="0" smtClean="0">
                <a:solidFill>
                  <a:schemeClr val="tx1"/>
                </a:solidFill>
                <a:latin typeface="微软雅黑" panose="020B0503020204020204" pitchFamily="34" charset="-122"/>
                <a:ea typeface="微软雅黑" panose="020B0503020204020204" pitchFamily="34" charset="-122"/>
              </a:rPr>
              <a:t>/</a:t>
            </a:r>
            <a:r>
              <a:rPr lang="zh-CN" altLang="en-US" b="1" dirty="0" smtClean="0">
                <a:solidFill>
                  <a:schemeClr val="tx1"/>
                </a:solidFill>
                <a:latin typeface="微软雅黑" panose="020B0503020204020204" pitchFamily="34" charset="-122"/>
                <a:ea typeface="微软雅黑" panose="020B0503020204020204" pitchFamily="34" charset="-122"/>
              </a:rPr>
              <a:t>图像</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8166666" y="3268676"/>
            <a:ext cx="1944915" cy="1015663"/>
          </a:xfrm>
          <a:prstGeom prst="rect">
            <a:avLst/>
          </a:prstGeom>
          <a:solidFill>
            <a:srgbClr val="E488E4">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文本</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5794175" y="4988619"/>
            <a:ext cx="1944915" cy="1015663"/>
          </a:xfrm>
          <a:prstGeom prst="rect">
            <a:avLst/>
          </a:prstGeom>
          <a:solidFill>
            <a:srgbClr val="E488E4">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注意力机制</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5793877" y="1745184"/>
            <a:ext cx="1944915" cy="1015663"/>
          </a:xfrm>
          <a:prstGeom prst="rect">
            <a:avLst/>
          </a:prstGeom>
          <a:solidFill>
            <a:srgbClr val="E488E4">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拷贝机制</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6490562" y="3018390"/>
            <a:ext cx="551543" cy="1712686"/>
          </a:xfrm>
          <a:prstGeom prst="rect">
            <a:avLst/>
          </a:prstGeom>
          <a:solidFill>
            <a:srgbClr val="E488E4">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612367" y="3268676"/>
            <a:ext cx="307932" cy="307932"/>
          </a:xfrm>
          <a:prstGeom prst="ellipse">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609066" y="3776507"/>
            <a:ext cx="307932" cy="30793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609066" y="4284338"/>
            <a:ext cx="307932" cy="307932"/>
          </a:xfrm>
          <a:prstGeom prst="ellipse">
            <a:avLst/>
          </a:prstGeom>
          <a:solidFill>
            <a:schemeClr val="accent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5602514" y="3576608"/>
            <a:ext cx="624115" cy="353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7306038" y="3599574"/>
            <a:ext cx="624115" cy="353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89266" y="3208859"/>
            <a:ext cx="1050609" cy="400110"/>
          </a:xfrm>
          <a:prstGeom prst="rect">
            <a:avLst/>
          </a:prstGeom>
          <a:noFill/>
        </p:spPr>
        <p:txBody>
          <a:bodyPr wrap="none" rtlCol="0">
            <a:spAutoFit/>
          </a:bodyPr>
          <a:lstStyle/>
          <a:p>
            <a:r>
              <a:rPr lang="en-US" altLang="zh-CN" sz="2000" b="1" dirty="0" smtClean="0"/>
              <a:t>Encoder</a:t>
            </a:r>
            <a:endParaRPr lang="zh-CN" altLang="en-US" sz="2000" b="1" dirty="0"/>
          </a:p>
        </p:txBody>
      </p:sp>
      <p:sp>
        <p:nvSpPr>
          <p:cNvPr id="16" name="文本框 15"/>
          <p:cNvSpPr txBox="1"/>
          <p:nvPr/>
        </p:nvSpPr>
        <p:spPr>
          <a:xfrm>
            <a:off x="7079081" y="3176498"/>
            <a:ext cx="1079463" cy="400110"/>
          </a:xfrm>
          <a:prstGeom prst="rect">
            <a:avLst/>
          </a:prstGeom>
          <a:noFill/>
        </p:spPr>
        <p:txBody>
          <a:bodyPr wrap="none" rtlCol="0">
            <a:spAutoFit/>
          </a:bodyPr>
          <a:lstStyle/>
          <a:p>
            <a:r>
              <a:rPr lang="en-US" altLang="zh-CN" sz="2000" b="1" dirty="0" smtClean="0"/>
              <a:t>Decoder</a:t>
            </a:r>
            <a:endParaRPr lang="zh-CN" altLang="en-US" sz="2000" b="1" dirty="0"/>
          </a:p>
        </p:txBody>
      </p:sp>
      <p:cxnSp>
        <p:nvCxnSpPr>
          <p:cNvPr id="17" name="肘形连接符 16"/>
          <p:cNvCxnSpPr/>
          <p:nvPr/>
        </p:nvCxnSpPr>
        <p:spPr>
          <a:xfrm flipV="1">
            <a:off x="4298192" y="1987054"/>
            <a:ext cx="1281748" cy="1046354"/>
          </a:xfrm>
          <a:prstGeom prst="curvedConnector3">
            <a:avLst>
              <a:gd name="adj1" fmla="val 1308"/>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16"/>
          <p:cNvCxnSpPr/>
          <p:nvPr/>
        </p:nvCxnSpPr>
        <p:spPr>
          <a:xfrm>
            <a:off x="8158544" y="1987054"/>
            <a:ext cx="1124238" cy="1031336"/>
          </a:xfrm>
          <a:prstGeom prst="curvedConnector3">
            <a:avLst>
              <a:gd name="adj1" fmla="val 97768"/>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16"/>
          <p:cNvCxnSpPr/>
          <p:nvPr/>
        </p:nvCxnSpPr>
        <p:spPr>
          <a:xfrm rot="16200000" flipH="1">
            <a:off x="4437197" y="4611369"/>
            <a:ext cx="1140462" cy="986971"/>
          </a:xfrm>
          <a:prstGeom prst="curvedConnector3">
            <a:avLst>
              <a:gd name="adj1" fmla="val 9836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16"/>
          <p:cNvCxnSpPr/>
          <p:nvPr/>
        </p:nvCxnSpPr>
        <p:spPr>
          <a:xfrm flipV="1">
            <a:off x="8158546" y="4592271"/>
            <a:ext cx="1124235" cy="1082815"/>
          </a:xfrm>
          <a:prstGeom prst="curvedConnector3">
            <a:avLst>
              <a:gd name="adj1" fmla="val 99059"/>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5718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生成式摘要</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Text Box 5"/>
          <p:cNvSpPr txBox="1">
            <a:spLocks noChangeArrowheads="1"/>
          </p:cNvSpPr>
          <p:nvPr/>
        </p:nvSpPr>
        <p:spPr bwMode="auto">
          <a:xfrm>
            <a:off x="691335" y="1332971"/>
            <a:ext cx="93180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eaLnBrk="1" hangingPunct="1">
              <a:spcBef>
                <a:spcPct val="0"/>
              </a:spcBef>
              <a:spcAft>
                <a:spcPct val="0"/>
              </a:spcAft>
              <a:buClrTx/>
              <a:buSzTx/>
              <a:buFont typeface="Wingdings" panose="05000000000000000000" pitchFamily="2" charset="2"/>
              <a:buChar char="u"/>
            </a:pPr>
            <a:r>
              <a:rPr lang="en-US" altLang="zh-CN" sz="2000" b="1" dirty="0" smtClean="0">
                <a:solidFill>
                  <a:srgbClr val="CC0099"/>
                </a:solidFill>
                <a:latin typeface="微软雅黑" panose="020B0503020204020204" pitchFamily="34" charset="-122"/>
                <a:ea typeface="微软雅黑" panose="020B0503020204020204" pitchFamily="34" charset="-122"/>
              </a:rPr>
              <a:t>A Deep Reinforced Model for Abstractive Summarization, ICLR 2018</a:t>
            </a:r>
            <a:endParaRPr lang="en-US" altLang="zh-CN" sz="2000" b="1" dirty="0">
              <a:solidFill>
                <a:srgbClr val="CC0099"/>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a:srcRect l="4370" t="1922" r="4330"/>
          <a:stretch/>
        </p:blipFill>
        <p:spPr>
          <a:xfrm>
            <a:off x="4923599" y="2019670"/>
            <a:ext cx="7065199" cy="4042646"/>
          </a:xfrm>
          <a:prstGeom prst="rect">
            <a:avLst/>
          </a:prstGeom>
        </p:spPr>
      </p:pic>
      <p:sp>
        <p:nvSpPr>
          <p:cNvPr id="5" name="矩形 4"/>
          <p:cNvSpPr/>
          <p:nvPr/>
        </p:nvSpPr>
        <p:spPr>
          <a:xfrm>
            <a:off x="116113" y="1833129"/>
            <a:ext cx="5544457" cy="300082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抽取式摘要从</a:t>
            </a:r>
            <a:r>
              <a:rPr lang="zh-CN" altLang="en-US" dirty="0">
                <a:latin typeface="microsoft yahei" panose="020B0503020204020204" pitchFamily="34" charset="-122"/>
                <a:ea typeface="microsoft yahei" panose="020B0503020204020204" pitchFamily="34" charset="-122"/>
              </a:rPr>
              <a:t>原文中找到和主题相关的句子或</a:t>
            </a:r>
            <a:r>
              <a:rPr lang="zh-CN" altLang="en-US" dirty="0" smtClean="0">
                <a:latin typeface="microsoft yahei" panose="020B0503020204020204" pitchFamily="34" charset="-122"/>
                <a:ea typeface="microsoft yahei" panose="020B0503020204020204" pitchFamily="34" charset="-122"/>
              </a:rPr>
              <a:t>短语组合</a:t>
            </a:r>
            <a:r>
              <a:rPr lang="zh-CN" altLang="en-US" dirty="0">
                <a:latin typeface="microsoft yahei" panose="020B0503020204020204" pitchFamily="34" charset="-122"/>
                <a:ea typeface="microsoft yahei" panose="020B0503020204020204" pitchFamily="34" charset="-122"/>
              </a:rPr>
              <a:t>成</a:t>
            </a:r>
            <a:r>
              <a:rPr lang="zh-CN" altLang="en-US" dirty="0" smtClean="0">
                <a:latin typeface="microsoft yahei" panose="020B0503020204020204" pitchFamily="34" charset="-122"/>
                <a:ea typeface="microsoft yahei" panose="020B0503020204020204" pitchFamily="34" charset="-122"/>
              </a:rPr>
              <a:t>摘要</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生成式摘要是</a:t>
            </a:r>
            <a:r>
              <a:rPr lang="zh-CN" altLang="en-US" dirty="0">
                <a:latin typeface="microsoft yahei" panose="020B0503020204020204" pitchFamily="34" charset="-122"/>
                <a:ea typeface="microsoft yahei" panose="020B0503020204020204" pitchFamily="34" charset="-122"/>
              </a:rPr>
              <a:t>在</a:t>
            </a:r>
            <a:r>
              <a:rPr lang="zh-CN" altLang="en-US" dirty="0" smtClean="0">
                <a:latin typeface="microsoft yahei" panose="020B0503020204020204" pitchFamily="34" charset="-122"/>
                <a:ea typeface="microsoft yahei" panose="020B0503020204020204" pitchFamily="34" charset="-122"/>
              </a:rPr>
              <a:t>理解原文基础</a:t>
            </a:r>
            <a:r>
              <a:rPr lang="zh-CN" altLang="en-US" dirty="0">
                <a:latin typeface="microsoft yahei" panose="020B0503020204020204" pitchFamily="34" charset="-122"/>
                <a:ea typeface="microsoft yahei" panose="020B0503020204020204" pitchFamily="34" charset="-122"/>
              </a:rPr>
              <a:t>上，对原文进行抽象</a:t>
            </a:r>
            <a:r>
              <a:rPr lang="zh-CN" altLang="en-US" dirty="0" smtClean="0">
                <a:latin typeface="microsoft yahei" panose="020B0503020204020204" pitchFamily="34" charset="-122"/>
                <a:ea typeface="microsoft yahei" panose="020B0503020204020204" pitchFamily="34" charset="-122"/>
              </a:rPr>
              <a:t>，使用语义</a:t>
            </a:r>
            <a:r>
              <a:rPr lang="zh-CN" altLang="en-US" dirty="0">
                <a:latin typeface="microsoft yahei" panose="020B0503020204020204" pitchFamily="34" charset="-122"/>
                <a:ea typeface="microsoft yahei" panose="020B0503020204020204" pitchFamily="34" charset="-122"/>
              </a:rPr>
              <a:t>相近的词</a:t>
            </a:r>
            <a:r>
              <a:rPr lang="zh-CN" altLang="en-US" dirty="0" smtClean="0">
                <a:latin typeface="microsoft yahei" panose="020B0503020204020204" pitchFamily="34" charset="-122"/>
                <a:ea typeface="microsoft yahei" panose="020B0503020204020204" pitchFamily="34" charset="-122"/>
              </a:rPr>
              <a:t>或不同表述产生文本</a:t>
            </a:r>
            <a:r>
              <a:rPr lang="zh-CN" altLang="en-US" dirty="0">
                <a:latin typeface="microsoft yahei" panose="020B0503020204020204" pitchFamily="34" charset="-122"/>
                <a:ea typeface="microsoft yahei" panose="020B0503020204020204" pitchFamily="34" charset="-122"/>
              </a:rPr>
              <a:t>摘要</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本模型使用两种</a:t>
            </a:r>
            <a:r>
              <a:rPr lang="en-US" altLang="zh-CN" dirty="0" smtClean="0">
                <a:latin typeface="microsoft yahei" panose="020B0503020204020204" pitchFamily="34" charset="-122"/>
                <a:ea typeface="microsoft yahei" panose="020B0503020204020204" pitchFamily="34" charset="-122"/>
              </a:rPr>
              <a:t>attention</a:t>
            </a:r>
            <a:r>
              <a:rPr lang="zh-CN" altLang="en-US" dirty="0" smtClean="0">
                <a:latin typeface="microsoft yahei" panose="020B0503020204020204" pitchFamily="34" charset="-122"/>
                <a:ea typeface="microsoft yahei" panose="020B0503020204020204" pitchFamily="34" charset="-122"/>
              </a:rPr>
              <a:t>机制</a:t>
            </a:r>
            <a:endParaRPr lang="en-US" altLang="zh-CN" dirty="0" smtClean="0">
              <a:latin typeface="microsoft yahei" panose="020B0503020204020204" pitchFamily="34" charset="-122"/>
              <a:ea typeface="microsoft yahei" panose="020B0503020204020204" pitchFamily="34" charset="-122"/>
            </a:endParaRPr>
          </a:p>
          <a:p>
            <a:pPr marL="742950" lvl="1" indent="-285750">
              <a:lnSpc>
                <a:spcPct val="150000"/>
              </a:lnSpc>
              <a:buFont typeface="Wingdings" panose="05000000000000000000" pitchFamily="2" charset="2"/>
              <a:buChar char="Ø"/>
            </a:pPr>
            <a:r>
              <a:rPr lang="en-US" altLang="zh-CN" dirty="0" smtClean="0">
                <a:latin typeface="microsoft yahei" panose="020B0503020204020204" pitchFamily="34" charset="-122"/>
                <a:ea typeface="microsoft yahei" panose="020B0503020204020204" pitchFamily="34" charset="-122"/>
              </a:rPr>
              <a:t>Intra-temporal attention</a:t>
            </a:r>
          </a:p>
          <a:p>
            <a:pPr marL="742950" lvl="1" indent="-285750">
              <a:lnSpc>
                <a:spcPct val="150000"/>
              </a:lnSpc>
              <a:buFont typeface="Wingdings" panose="05000000000000000000" pitchFamily="2" charset="2"/>
              <a:buChar char="Ø"/>
            </a:pPr>
            <a:r>
              <a:rPr lang="en-US" altLang="zh-CN" dirty="0" smtClean="0">
                <a:latin typeface="microsoft yahei" panose="020B0503020204020204" pitchFamily="34" charset="-122"/>
                <a:ea typeface="microsoft yahei" panose="020B0503020204020204" pitchFamily="34" charset="-122"/>
              </a:rPr>
              <a:t>Intra-decoder attention</a:t>
            </a:r>
            <a:endParaRPr lang="en-US" altLang="zh-CN" dirty="0">
              <a:latin typeface="microsoft yahei" panose="020B0503020204020204" pitchFamily="34" charset="-122"/>
              <a:ea typeface="microsoft yahei" panose="020B0503020204020204" pitchFamily="34" charset="-122"/>
            </a:endParaRPr>
          </a:p>
        </p:txBody>
      </p:sp>
      <p:sp>
        <p:nvSpPr>
          <p:cNvPr id="4" name="矩形 3"/>
          <p:cNvSpPr/>
          <p:nvPr/>
        </p:nvSpPr>
        <p:spPr>
          <a:xfrm>
            <a:off x="116113" y="4651859"/>
            <a:ext cx="4934858"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生成摘要的评价指标为</a:t>
            </a:r>
            <a:r>
              <a:rPr lang="en-US" altLang="zh-CN" dirty="0">
                <a:latin typeface="microsoft yahei" panose="020B0503020204020204" pitchFamily="34" charset="-122"/>
                <a:ea typeface="microsoft yahei" panose="020B0503020204020204" pitchFamily="34" charset="-122"/>
              </a:rPr>
              <a:t>ROUGE</a:t>
            </a:r>
            <a:r>
              <a:rPr lang="zh-CN" altLang="en-US" dirty="0">
                <a:latin typeface="microsoft yahei" panose="020B0503020204020204" pitchFamily="34" charset="-122"/>
                <a:ea typeface="microsoft yahei" panose="020B0503020204020204" pitchFamily="34" charset="-122"/>
              </a:rPr>
              <a:t>值，通过比较参考摘要和生成的摘要，给出摘要的评价</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由于</a:t>
            </a:r>
            <a:r>
              <a:rPr lang="en-US" altLang="zh-CN" dirty="0">
                <a:latin typeface="microsoft yahei" panose="020B0503020204020204" pitchFamily="34" charset="-122"/>
                <a:ea typeface="microsoft yahei" panose="020B0503020204020204" pitchFamily="34" charset="-122"/>
              </a:rPr>
              <a:t>ROUGE</a:t>
            </a:r>
            <a:r>
              <a:rPr lang="zh-CN" altLang="en-US" dirty="0">
                <a:latin typeface="microsoft yahei" panose="020B0503020204020204" pitchFamily="34" charset="-122"/>
                <a:ea typeface="microsoft yahei" panose="020B0503020204020204" pitchFamily="34" charset="-122"/>
              </a:rPr>
              <a:t>不可导，无法直接对</a:t>
            </a:r>
            <a:r>
              <a:rPr lang="en-US" altLang="zh-CN" dirty="0">
                <a:latin typeface="microsoft yahei" panose="020B0503020204020204" pitchFamily="34" charset="-122"/>
                <a:ea typeface="microsoft yahei" panose="020B0503020204020204" pitchFamily="34" charset="-122"/>
              </a:rPr>
              <a:t>ROUGE</a:t>
            </a:r>
            <a:r>
              <a:rPr lang="zh-CN" altLang="en-US" dirty="0">
                <a:latin typeface="microsoft yahei" panose="020B0503020204020204" pitchFamily="34" charset="-122"/>
                <a:ea typeface="microsoft yahei" panose="020B0503020204020204" pitchFamily="34" charset="-122"/>
              </a:rPr>
              <a:t>进行梯度计算。因此</a:t>
            </a:r>
            <a:r>
              <a:rPr lang="zh-CN" altLang="en-US" dirty="0" smtClean="0">
                <a:latin typeface="microsoft yahei" panose="020B0503020204020204" pitchFamily="34" charset="-122"/>
                <a:ea typeface="microsoft yahei" panose="020B0503020204020204" pitchFamily="34" charset="-122"/>
              </a:rPr>
              <a:t>，本模型用</a:t>
            </a:r>
            <a:r>
              <a:rPr lang="zh-CN" altLang="en-US" dirty="0">
                <a:latin typeface="microsoft yahei" panose="020B0503020204020204" pitchFamily="34" charset="-122"/>
                <a:ea typeface="microsoft yahei" panose="020B0503020204020204" pitchFamily="34" charset="-122"/>
              </a:rPr>
              <a:t>强化学习将</a:t>
            </a:r>
            <a:r>
              <a:rPr lang="en-US" altLang="zh-CN" dirty="0">
                <a:latin typeface="microsoft yahei" panose="020B0503020204020204" pitchFamily="34" charset="-122"/>
                <a:ea typeface="microsoft yahei" panose="020B0503020204020204" pitchFamily="34" charset="-122"/>
              </a:rPr>
              <a:t>ROUGE</a:t>
            </a:r>
            <a:r>
              <a:rPr lang="zh-CN" altLang="en-US" dirty="0">
                <a:latin typeface="microsoft yahei" panose="020B0503020204020204" pitchFamily="34" charset="-122"/>
                <a:ea typeface="microsoft yahei" panose="020B0503020204020204" pitchFamily="34" charset="-122"/>
              </a:rPr>
              <a:t>指标加入训练目标</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499706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生成</a:t>
            </a:r>
            <a:r>
              <a:rPr kumimoji="1" lang="en-US" altLang="zh-CN" sz="3600" b="1" dirty="0" smtClean="0">
                <a:solidFill>
                  <a:prstClr val="black"/>
                </a:solidFill>
                <a:latin typeface="微软雅黑" panose="020B0503020204020204" pitchFamily="34" charset="-122"/>
                <a:ea typeface="微软雅黑" panose="020B0503020204020204" pitchFamily="34" charset="-122"/>
              </a:rPr>
              <a:t>+</a:t>
            </a:r>
            <a:r>
              <a:rPr kumimoji="1" lang="zh-CN" altLang="en-US" sz="3600" b="1" dirty="0" smtClean="0">
                <a:solidFill>
                  <a:prstClr val="black"/>
                </a:solidFill>
                <a:latin typeface="微软雅黑" panose="020B0503020204020204" pitchFamily="34" charset="-122"/>
                <a:ea typeface="微软雅黑" panose="020B0503020204020204" pitchFamily="34" charset="-122"/>
              </a:rPr>
              <a:t>抽取摘要</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Text Box 5"/>
          <p:cNvSpPr txBox="1">
            <a:spLocks noChangeArrowheads="1"/>
          </p:cNvSpPr>
          <p:nvPr/>
        </p:nvSpPr>
        <p:spPr bwMode="auto">
          <a:xfrm>
            <a:off x="202248" y="1345142"/>
            <a:ext cx="117143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eaLnBrk="1" hangingPunct="1">
              <a:spcBef>
                <a:spcPct val="0"/>
              </a:spcBef>
              <a:spcAft>
                <a:spcPct val="0"/>
              </a:spcAft>
              <a:buClrTx/>
              <a:buSzTx/>
              <a:buFont typeface="Wingdings" panose="05000000000000000000" pitchFamily="2" charset="2"/>
              <a:buChar char="u"/>
            </a:pPr>
            <a:r>
              <a:rPr lang="en-US" altLang="zh-CN" sz="2000" b="1" dirty="0" smtClean="0">
                <a:solidFill>
                  <a:srgbClr val="CC0099"/>
                </a:solidFill>
                <a:latin typeface="微软雅黑" panose="020B0503020204020204" pitchFamily="34" charset="-122"/>
                <a:ea typeface="微软雅黑" panose="020B0503020204020204" pitchFamily="34" charset="-122"/>
              </a:rPr>
              <a:t>Fast Abstractive Summarization with Reinforce-Selected Sentence Rewriting</a:t>
            </a:r>
            <a:r>
              <a:rPr lang="zh-CN" altLang="en-US" sz="2000" b="1" dirty="0" smtClean="0">
                <a:solidFill>
                  <a:srgbClr val="CC0099"/>
                </a:solidFill>
                <a:latin typeface="微软雅黑" panose="020B0503020204020204" pitchFamily="34" charset="-122"/>
                <a:ea typeface="微软雅黑" panose="020B0503020204020204" pitchFamily="34" charset="-122"/>
              </a:rPr>
              <a:t>，</a:t>
            </a:r>
            <a:r>
              <a:rPr lang="en-US" altLang="zh-CN" sz="2000" b="1" dirty="0" smtClean="0">
                <a:solidFill>
                  <a:srgbClr val="CC0099"/>
                </a:solidFill>
                <a:latin typeface="微软雅黑" panose="020B0503020204020204" pitchFamily="34" charset="-122"/>
                <a:ea typeface="微软雅黑" panose="020B0503020204020204" pitchFamily="34" charset="-122"/>
              </a:rPr>
              <a:t>ACL2018</a:t>
            </a:r>
            <a:endParaRPr lang="en-US" altLang="zh-CN" sz="2000" b="1" dirty="0">
              <a:solidFill>
                <a:srgbClr val="CC0099"/>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4499428" y="2019670"/>
            <a:ext cx="7417181" cy="4264879"/>
          </a:xfrm>
          <a:prstGeom prst="rect">
            <a:avLst/>
          </a:prstGeom>
        </p:spPr>
      </p:pic>
      <p:sp>
        <p:nvSpPr>
          <p:cNvPr id="5" name="矩形 4"/>
          <p:cNvSpPr/>
          <p:nvPr/>
        </p:nvSpPr>
        <p:spPr>
          <a:xfrm>
            <a:off x="116114" y="1833129"/>
            <a:ext cx="4615544" cy="466281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为了解决生成摘要对于</a:t>
            </a:r>
            <a:r>
              <a:rPr lang="zh-CN" altLang="en-US" dirty="0">
                <a:latin typeface="microsoft yahei" panose="020B0503020204020204" pitchFamily="34" charset="-122"/>
                <a:ea typeface="microsoft yahei" panose="020B0503020204020204" pitchFamily="34" charset="-122"/>
              </a:rPr>
              <a:t>较长的文档作摘要时存在着冗余，不准确以及</a:t>
            </a:r>
            <a:r>
              <a:rPr lang="zh-CN" altLang="en-US" dirty="0" smtClean="0">
                <a:latin typeface="microsoft yahei" panose="020B0503020204020204" pitchFamily="34" charset="-122"/>
                <a:ea typeface="microsoft yahei" panose="020B0503020204020204" pitchFamily="34" charset="-122"/>
              </a:rPr>
              <a:t>慢的问题，</a:t>
            </a:r>
            <a:r>
              <a:rPr lang="zh-CN" altLang="en-US" dirty="0">
                <a:latin typeface="microsoft yahei" panose="020B0503020204020204" pitchFamily="34" charset="-122"/>
                <a:ea typeface="microsoft yahei" panose="020B0503020204020204" pitchFamily="34" charset="-122"/>
              </a:rPr>
              <a:t>本工作</a:t>
            </a:r>
            <a:r>
              <a:rPr lang="zh-CN" altLang="en-US" dirty="0" smtClean="0">
                <a:latin typeface="microsoft yahei" panose="020B0503020204020204" pitchFamily="34" charset="-122"/>
                <a:ea typeface="microsoft yahei" panose="020B0503020204020204" pitchFamily="34" charset="-122"/>
              </a:rPr>
              <a:t>提出一</a:t>
            </a:r>
            <a:r>
              <a:rPr lang="zh-CN" altLang="en-US" dirty="0">
                <a:latin typeface="microsoft yahei" panose="020B0503020204020204" pitchFamily="34" charset="-122"/>
                <a:ea typeface="microsoft yahei" panose="020B0503020204020204" pitchFamily="34" charset="-122"/>
              </a:rPr>
              <a:t>个句子级的增强</a:t>
            </a:r>
            <a:r>
              <a:rPr lang="zh-CN" altLang="en-US" dirty="0" smtClean="0">
                <a:latin typeface="microsoft yahei" panose="020B0503020204020204" pitchFamily="34" charset="-122"/>
                <a:ea typeface="microsoft yahei" panose="020B0503020204020204" pitchFamily="34" charset="-122"/>
              </a:rPr>
              <a:t>学习模型，</a:t>
            </a:r>
            <a:r>
              <a:rPr lang="zh-CN" altLang="en-US" dirty="0">
                <a:latin typeface="microsoft yahei" panose="020B0503020204020204" pitchFamily="34" charset="-122"/>
                <a:ea typeface="microsoft yahei" panose="020B0503020204020204" pitchFamily="34" charset="-122"/>
              </a:rPr>
              <a:t>在不需要标注关键句子语料的情况下，实现抽取和</a:t>
            </a:r>
            <a:r>
              <a:rPr lang="zh-CN" altLang="en-US" dirty="0" smtClean="0">
                <a:latin typeface="microsoft yahei" panose="020B0503020204020204" pitchFamily="34" charset="-122"/>
                <a:ea typeface="microsoft yahei" panose="020B0503020204020204" pitchFamily="34" charset="-122"/>
              </a:rPr>
              <a:t>生成结合的摘要</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该模型包含两个模块：</a:t>
            </a:r>
            <a:endParaRPr lang="en-US" altLang="zh-CN" dirty="0" smtClean="0">
              <a:latin typeface="microsoft yahei" panose="020B0503020204020204" pitchFamily="34" charset="-122"/>
              <a:ea typeface="microsoft yahei" panose="020B0503020204020204" pitchFamily="34" charset="-122"/>
            </a:endParaRPr>
          </a:p>
          <a:p>
            <a:pPr marL="742950" lvl="1" indent="-285750">
              <a:lnSpc>
                <a:spcPct val="150000"/>
              </a:lnSpc>
              <a:buFont typeface="Wingdings" panose="05000000000000000000" pitchFamily="2" charset="2"/>
              <a:buChar char="Ø"/>
            </a:pPr>
            <a:r>
              <a:rPr lang="en-US" altLang="zh-CN" dirty="0">
                <a:latin typeface="microsoft yahei" panose="020B0503020204020204" pitchFamily="34" charset="-122"/>
                <a:ea typeface="microsoft yahei" panose="020B0503020204020204" pitchFamily="34" charset="-122"/>
              </a:rPr>
              <a:t>E</a:t>
            </a:r>
            <a:r>
              <a:rPr lang="en-US" altLang="zh-CN" dirty="0" smtClean="0">
                <a:latin typeface="microsoft yahei" panose="020B0503020204020204" pitchFamily="34" charset="-122"/>
                <a:ea typeface="microsoft yahei" panose="020B0503020204020204" pitchFamily="34" charset="-122"/>
              </a:rPr>
              <a:t>xtractor agent</a:t>
            </a:r>
          </a:p>
          <a:p>
            <a:pPr marL="742950" lvl="1" indent="-285750">
              <a:lnSpc>
                <a:spcPct val="150000"/>
              </a:lnSpc>
              <a:buFont typeface="Wingdings" panose="05000000000000000000" pitchFamily="2" charset="2"/>
              <a:buChar char="Ø"/>
            </a:pPr>
            <a:r>
              <a:rPr lang="en-US" altLang="zh-CN" dirty="0" smtClean="0">
                <a:latin typeface="microsoft yahei" panose="020B0503020204020204" pitchFamily="34" charset="-122"/>
                <a:ea typeface="microsoft yahei" panose="020B0503020204020204" pitchFamily="34" charset="-122"/>
              </a:rPr>
              <a:t>Abstractor agent</a:t>
            </a:r>
          </a:p>
          <a:p>
            <a:pPr marL="285750" indent="-285750">
              <a:lnSpc>
                <a:spcPct val="150000"/>
              </a:lnSpc>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把抽取式模型看成一个分类任务，关键句子即为正</a:t>
            </a:r>
            <a:r>
              <a:rPr lang="zh-CN" altLang="en-US" dirty="0" smtClean="0">
                <a:latin typeface="microsoft yahei" panose="020B0503020204020204" pitchFamily="34" charset="-122"/>
                <a:ea typeface="microsoft yahei" panose="020B0503020204020204" pitchFamily="34" charset="-122"/>
              </a:rPr>
              <a:t>类</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生成模块是端</a:t>
            </a:r>
            <a:r>
              <a:rPr lang="zh-CN" altLang="en-US" dirty="0">
                <a:latin typeface="microsoft yahei" panose="020B0503020204020204" pitchFamily="34" charset="-122"/>
                <a:ea typeface="microsoft yahei" panose="020B0503020204020204" pitchFamily="34" charset="-122"/>
              </a:rPr>
              <a:t>到</a:t>
            </a:r>
            <a:r>
              <a:rPr lang="zh-CN" altLang="en-US" dirty="0" smtClean="0">
                <a:latin typeface="microsoft yahei" panose="020B0503020204020204" pitchFamily="34" charset="-122"/>
                <a:ea typeface="microsoft yahei" panose="020B0503020204020204" pitchFamily="34" charset="-122"/>
              </a:rPr>
              <a:t>端的</a:t>
            </a:r>
            <a:r>
              <a:rPr lang="en-US" altLang="zh-CN" dirty="0" smtClean="0">
                <a:latin typeface="microsoft yahei" panose="020B0503020204020204" pitchFamily="34" charset="-122"/>
                <a:ea typeface="microsoft yahei" panose="020B0503020204020204" pitchFamily="34" charset="-122"/>
              </a:rPr>
              <a:t>Seq2seq</a:t>
            </a:r>
            <a:r>
              <a:rPr lang="zh-CN" altLang="en-US" dirty="0" smtClean="0">
                <a:latin typeface="microsoft yahei" panose="020B0503020204020204" pitchFamily="34" charset="-122"/>
                <a:ea typeface="microsoft yahei" panose="020B0503020204020204" pitchFamily="34" charset="-122"/>
              </a:rPr>
              <a:t>模型</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562909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smtClean="0">
                <a:solidFill>
                  <a:prstClr val="black"/>
                </a:solidFill>
                <a:latin typeface="微软雅黑" panose="020B0503020204020204" pitchFamily="34" charset="-122"/>
                <a:ea typeface="微软雅黑" panose="020B0503020204020204" pitchFamily="34" charset="-122"/>
              </a:rPr>
              <a:t>结构化数据生成</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Text Box 5"/>
          <p:cNvSpPr txBox="1">
            <a:spLocks noChangeArrowheads="1"/>
          </p:cNvSpPr>
          <p:nvPr/>
        </p:nvSpPr>
        <p:spPr bwMode="auto">
          <a:xfrm>
            <a:off x="691335" y="1332971"/>
            <a:ext cx="10187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eaLnBrk="1" hangingPunct="1">
              <a:spcBef>
                <a:spcPct val="0"/>
              </a:spcBef>
              <a:spcAft>
                <a:spcPct val="0"/>
              </a:spcAft>
              <a:buClrTx/>
              <a:buSzTx/>
              <a:buFont typeface="Wingdings" panose="05000000000000000000" pitchFamily="2" charset="2"/>
              <a:buChar char="u"/>
            </a:pPr>
            <a:r>
              <a:rPr lang="en-US" altLang="zh-CN" sz="2000" b="1" dirty="0" smtClean="0">
                <a:solidFill>
                  <a:srgbClr val="CC0099"/>
                </a:solidFill>
                <a:latin typeface="微软雅黑" panose="020B0503020204020204" pitchFamily="34" charset="-122"/>
                <a:ea typeface="微软雅黑" panose="020B0503020204020204" pitchFamily="34" charset="-122"/>
              </a:rPr>
              <a:t>Table-to-Text Generation by Structure-aware Seq2seq Learning, AAAI 2018</a:t>
            </a:r>
            <a:endParaRPr lang="en-US" altLang="zh-CN" sz="2000" b="1" dirty="0">
              <a:solidFill>
                <a:srgbClr val="CC0099"/>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380866" y="2139481"/>
            <a:ext cx="7757577" cy="3636067"/>
          </a:xfrm>
          <a:prstGeom prst="rect">
            <a:avLst/>
          </a:prstGeom>
        </p:spPr>
      </p:pic>
      <p:sp>
        <p:nvSpPr>
          <p:cNvPr id="5" name="矩形 4"/>
          <p:cNvSpPr/>
          <p:nvPr/>
        </p:nvSpPr>
        <p:spPr>
          <a:xfrm>
            <a:off x="14514" y="2043762"/>
            <a:ext cx="4615544" cy="466281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为结构化表格生成自然语言描述是结构化数据生成文本的一项重要</a:t>
            </a:r>
            <a:r>
              <a:rPr lang="zh-CN" altLang="en-US" dirty="0" smtClean="0">
                <a:latin typeface="microsoft yahei" panose="020B0503020204020204" pitchFamily="34" charset="-122"/>
                <a:ea typeface="microsoft yahei" panose="020B0503020204020204" pitchFamily="34" charset="-122"/>
              </a:rPr>
              <a:t>任务</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已</a:t>
            </a:r>
            <a:r>
              <a:rPr lang="zh-CN" altLang="en-US" dirty="0" smtClean="0">
                <a:latin typeface="microsoft yahei" panose="020B0503020204020204" pitchFamily="34" charset="-122"/>
                <a:ea typeface="microsoft yahei" panose="020B0503020204020204" pitchFamily="34" charset="-122"/>
              </a:rPr>
              <a:t>有工作</a:t>
            </a:r>
            <a:r>
              <a:rPr lang="zh-CN" altLang="en-US" dirty="0">
                <a:latin typeface="microsoft yahei" panose="020B0503020204020204" pitchFamily="34" charset="-122"/>
                <a:ea typeface="microsoft yahei" panose="020B0503020204020204" pitchFamily="34" charset="-122"/>
              </a:rPr>
              <a:t>是在有限的预定义模式中对结构化数据进行</a:t>
            </a:r>
            <a:r>
              <a:rPr lang="zh-CN" altLang="en-US" dirty="0" smtClean="0">
                <a:latin typeface="microsoft yahei" panose="020B0503020204020204" pitchFamily="34" charset="-122"/>
                <a:ea typeface="microsoft yahei" panose="020B0503020204020204" pitchFamily="34" charset="-122"/>
              </a:rPr>
              <a:t>建模</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该工作提出一</a:t>
            </a:r>
            <a:r>
              <a:rPr lang="zh-CN" altLang="en-US" dirty="0">
                <a:latin typeface="microsoft yahei" panose="020B0503020204020204" pitchFamily="34" charset="-122"/>
                <a:ea typeface="microsoft yahei" panose="020B0503020204020204" pitchFamily="34" charset="-122"/>
              </a:rPr>
              <a:t>种结构感知</a:t>
            </a:r>
            <a:r>
              <a:rPr lang="zh-CN" altLang="en-US" dirty="0" smtClean="0">
                <a:latin typeface="microsoft yahei" panose="020B0503020204020204" pitchFamily="34" charset="-122"/>
                <a:ea typeface="microsoft yahei" panose="020B0503020204020204" pitchFamily="34" charset="-122"/>
              </a:rPr>
              <a:t>的</a:t>
            </a:r>
            <a:r>
              <a:rPr lang="en-US" altLang="zh-CN" dirty="0" smtClean="0">
                <a:latin typeface="microsoft yahei" panose="020B0503020204020204" pitchFamily="34" charset="-122"/>
                <a:ea typeface="microsoft yahei" panose="020B0503020204020204" pitchFamily="34" charset="-122"/>
              </a:rPr>
              <a:t>Seq2seq</a:t>
            </a:r>
            <a:r>
              <a:rPr lang="zh-CN" altLang="en-US" dirty="0">
                <a:latin typeface="microsoft yahei" panose="020B0503020204020204" pitchFamily="34" charset="-122"/>
                <a:ea typeface="microsoft yahei" panose="020B0503020204020204" pitchFamily="34" charset="-122"/>
              </a:rPr>
              <a:t>生成框架来对内容以及表格结构进行建模，将字段信息编码为结构化表格的</a:t>
            </a:r>
            <a:r>
              <a:rPr lang="zh-CN" altLang="en-US" dirty="0" smtClean="0">
                <a:latin typeface="microsoft yahei" panose="020B0503020204020204" pitchFamily="34" charset="-122"/>
                <a:ea typeface="microsoft yahei" panose="020B0503020204020204" pitchFamily="34" charset="-122"/>
              </a:rPr>
              <a:t>表示</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提出字段</a:t>
            </a:r>
            <a:r>
              <a:rPr lang="zh-CN" altLang="en-US" dirty="0">
                <a:latin typeface="microsoft yahei" panose="020B0503020204020204" pitchFamily="34" charset="-122"/>
                <a:ea typeface="microsoft yahei" panose="020B0503020204020204" pitchFamily="34" charset="-122"/>
              </a:rPr>
              <a:t>门控编码器和双重注意力机制，用于在结构化表格内容和字段信息之间</a:t>
            </a:r>
            <a:r>
              <a:rPr lang="zh-CN" altLang="en-US" dirty="0" smtClean="0">
                <a:latin typeface="microsoft yahei" panose="020B0503020204020204" pitchFamily="34" charset="-122"/>
                <a:ea typeface="microsoft yahei" panose="020B0503020204020204" pitchFamily="34" charset="-122"/>
              </a:rPr>
              <a:t>进行局部（</a:t>
            </a:r>
            <a:r>
              <a:rPr lang="en-US" altLang="zh-CN" dirty="0" smtClean="0">
                <a:latin typeface="microsoft yahei" panose="020B0503020204020204" pitchFamily="34" charset="-122"/>
                <a:ea typeface="microsoft yahei" panose="020B0503020204020204" pitchFamily="34" charset="-122"/>
              </a:rPr>
              <a:t>local</a:t>
            </a:r>
            <a:r>
              <a:rPr lang="zh-CN" altLang="en-US" dirty="0" smtClean="0">
                <a:latin typeface="microsoft yahei" panose="020B0503020204020204" pitchFamily="34" charset="-122"/>
                <a:ea typeface="microsoft yahei" panose="020B0503020204020204" pitchFamily="34" charset="-122"/>
              </a:rPr>
              <a:t>）和全局（</a:t>
            </a:r>
            <a:r>
              <a:rPr lang="en-US" altLang="zh-CN" dirty="0" smtClean="0">
                <a:latin typeface="microsoft yahei" panose="020B0503020204020204" pitchFamily="34" charset="-122"/>
                <a:ea typeface="microsoft yahei" panose="020B0503020204020204" pitchFamily="34" charset="-122"/>
              </a:rPr>
              <a:t>global </a:t>
            </a:r>
            <a:r>
              <a:rPr lang="zh-CN" altLang="en-US" dirty="0" smtClean="0">
                <a:latin typeface="microsoft yahei" panose="020B0503020204020204" pitchFamily="34" charset="-122"/>
                <a:ea typeface="microsoft yahei" panose="020B0503020204020204" pitchFamily="34" charset="-122"/>
              </a:rPr>
              <a:t>）寻址</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87990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自然语言处理流程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TextBox 4"/>
          <p:cNvSpPr txBox="1"/>
          <p:nvPr/>
        </p:nvSpPr>
        <p:spPr>
          <a:xfrm>
            <a:off x="454153" y="1343462"/>
            <a:ext cx="11304460" cy="499624"/>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自然语言处理的两大基本步骤是</a:t>
            </a:r>
            <a:r>
              <a:rPr lang="zh-CN" altLang="en-US" sz="2000" b="1" dirty="0" smtClean="0">
                <a:solidFill>
                  <a:srgbClr val="CC0099"/>
                </a:solidFill>
                <a:latin typeface="微软雅黑" panose="020B0503020204020204" pitchFamily="34" charset="-122"/>
                <a:ea typeface="微软雅黑" panose="020B0503020204020204" pitchFamily="34" charset="-122"/>
              </a:rPr>
              <a:t>自然语言理解</a:t>
            </a:r>
            <a:r>
              <a:rPr lang="zh-CN" altLang="en-US" sz="2000" dirty="0" smtClean="0">
                <a:latin typeface="微软雅黑" panose="020B0503020204020204" pitchFamily="34" charset="-122"/>
                <a:ea typeface="微软雅黑" panose="020B0503020204020204" pitchFamily="34" charset="-122"/>
              </a:rPr>
              <a:t>和</a:t>
            </a:r>
            <a:r>
              <a:rPr lang="zh-CN" altLang="en-US" sz="2000" b="1" dirty="0" smtClean="0">
                <a:solidFill>
                  <a:srgbClr val="CC0099"/>
                </a:solidFill>
                <a:latin typeface="微软雅黑" panose="020B0503020204020204" pitchFamily="34" charset="-122"/>
                <a:ea typeface="微软雅黑" panose="020B0503020204020204" pitchFamily="34" charset="-122"/>
              </a:rPr>
              <a:t>自然语言生成</a:t>
            </a:r>
            <a:endParaRPr lang="en-US" altLang="zh-CN" sz="2000" b="1" dirty="0" smtClean="0">
              <a:solidFill>
                <a:srgbClr val="CC0099"/>
              </a:solidFill>
              <a:latin typeface="微软雅黑" panose="020B0503020204020204" pitchFamily="34" charset="-122"/>
              <a:ea typeface="微软雅黑" panose="020B0503020204020204" pitchFamily="34" charset="-122"/>
            </a:endParaRPr>
          </a:p>
        </p:txBody>
      </p:sp>
      <p:sp>
        <p:nvSpPr>
          <p:cNvPr id="4" name="圆角矩形 3"/>
          <p:cNvSpPr/>
          <p:nvPr/>
        </p:nvSpPr>
        <p:spPr>
          <a:xfrm>
            <a:off x="647700" y="2000250"/>
            <a:ext cx="5086350" cy="4591050"/>
          </a:xfrm>
          <a:prstGeom prst="roundRect">
            <a:avLst/>
          </a:prstGeom>
          <a:solidFill>
            <a:schemeClr val="accent1">
              <a:lumMod val="40000"/>
              <a:lumOff val="6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圆角矩形 12"/>
          <p:cNvSpPr/>
          <p:nvPr/>
        </p:nvSpPr>
        <p:spPr>
          <a:xfrm>
            <a:off x="6419850" y="2000250"/>
            <a:ext cx="5224463" cy="4591050"/>
          </a:xfrm>
          <a:prstGeom prst="roundRect">
            <a:avLst/>
          </a:prstGeom>
          <a:solidFill>
            <a:srgbClr val="E488E4">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4"/>
          <p:cNvSpPr txBox="1"/>
          <p:nvPr/>
        </p:nvSpPr>
        <p:spPr>
          <a:xfrm>
            <a:off x="876301" y="2063966"/>
            <a:ext cx="4686300" cy="4247317"/>
          </a:xfrm>
          <a:prstGeom prst="rect">
            <a:avLst/>
          </a:prstGeom>
          <a:noFill/>
        </p:spPr>
        <p:txBody>
          <a:bodyPr wrap="square" rtlCol="0">
            <a:spAutoFit/>
          </a:body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rPr>
              <a:t>自然语言理解</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理解给定文本的含义</a:t>
            </a:r>
            <a:r>
              <a:rPr lang="zh-CN" altLang="en-US" sz="2000" b="1"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将人类的自然语言输入进行分析、计算，产生计算机可以理解和处理的统一形式，需要解决以下几个歧义性</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词法歧义性：单词有多重含义</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句法歧义性：句子有多重解析树</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语义歧义性：句子有多重含义</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回指歧义性：前后相同的词不同义</a:t>
            </a:r>
            <a:endParaRPr lang="en-US" altLang="zh-CN" sz="2000" dirty="0" smtClean="0">
              <a:latin typeface="微软雅黑" panose="020B0503020204020204" pitchFamily="34" charset="-122"/>
              <a:ea typeface="微软雅黑" panose="020B0503020204020204" pitchFamily="34" charset="-122"/>
            </a:endParaRPr>
          </a:p>
        </p:txBody>
      </p:sp>
      <p:sp>
        <p:nvSpPr>
          <p:cNvPr id="15" name="TextBox 4"/>
          <p:cNvSpPr txBox="1"/>
          <p:nvPr/>
        </p:nvSpPr>
        <p:spPr>
          <a:xfrm>
            <a:off x="6688931" y="2044915"/>
            <a:ext cx="4686300" cy="4247317"/>
          </a:xfrm>
          <a:prstGeom prst="rect">
            <a:avLst/>
          </a:prstGeom>
          <a:noFill/>
        </p:spPr>
        <p:txBody>
          <a:bodyPr wrap="square" rtlCol="0">
            <a:spAutoFit/>
          </a:body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rPr>
              <a:t>自然语言生成</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将计算机产生的语义表达结果转化为人类可以读懂的自然语言的过程，大致可以分为三个阶段</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文本规划：完成结构化数据中基础内容的规划</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语句规划：从结构化数据中组合语句，来表达信息流</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实现：产生语法通顺的语句</a:t>
            </a:r>
            <a:endParaRPr lang="en-US" altLang="zh-CN" sz="20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8424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图像描述生成</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Text Box 5"/>
          <p:cNvSpPr txBox="1">
            <a:spLocks noChangeArrowheads="1"/>
          </p:cNvSpPr>
          <p:nvPr/>
        </p:nvSpPr>
        <p:spPr bwMode="auto">
          <a:xfrm>
            <a:off x="691335" y="1332971"/>
            <a:ext cx="110987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eaLnBrk="1" hangingPunct="1">
              <a:spcBef>
                <a:spcPct val="0"/>
              </a:spcBef>
              <a:spcAft>
                <a:spcPct val="0"/>
              </a:spcAft>
              <a:buClrTx/>
              <a:buSzTx/>
              <a:buFont typeface="Wingdings" panose="05000000000000000000" pitchFamily="2" charset="2"/>
              <a:buChar char="u"/>
            </a:pPr>
            <a:r>
              <a:rPr lang="en-US" altLang="zh-CN" sz="1800" b="1" dirty="0" smtClean="0">
                <a:solidFill>
                  <a:srgbClr val="CC0099"/>
                </a:solidFill>
                <a:latin typeface="微软雅黑" panose="020B0503020204020204" pitchFamily="34" charset="-122"/>
                <a:ea typeface="微软雅黑" panose="020B0503020204020204" pitchFamily="34" charset="-122"/>
              </a:rPr>
              <a:t>Show, Attend and Tell: Neural Image Caption Generation with Visual Attention</a:t>
            </a:r>
            <a:r>
              <a:rPr lang="zh-CN" altLang="en-US" sz="1800" b="1" dirty="0" smtClean="0">
                <a:solidFill>
                  <a:srgbClr val="CC0099"/>
                </a:solidFill>
                <a:latin typeface="微软雅黑" panose="020B0503020204020204" pitchFamily="34" charset="-122"/>
                <a:ea typeface="微软雅黑" panose="020B0503020204020204" pitchFamily="34" charset="-122"/>
              </a:rPr>
              <a:t>，</a:t>
            </a:r>
            <a:r>
              <a:rPr lang="en-US" altLang="zh-CN" sz="1800" b="1" dirty="0" smtClean="0">
                <a:solidFill>
                  <a:srgbClr val="CC0099"/>
                </a:solidFill>
                <a:latin typeface="微软雅黑" panose="020B0503020204020204" pitchFamily="34" charset="-122"/>
                <a:ea typeface="微软雅黑" panose="020B0503020204020204" pitchFamily="34" charset="-122"/>
              </a:rPr>
              <a:t>ICML 2015</a:t>
            </a:r>
            <a:endParaRPr lang="en-US" altLang="zh-CN" sz="1800" b="1" dirty="0">
              <a:solidFill>
                <a:srgbClr val="CC0099"/>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4667531" y="1929183"/>
            <a:ext cx="7733002" cy="3535738"/>
          </a:xfrm>
          <a:prstGeom prst="rect">
            <a:avLst/>
          </a:prstGeom>
        </p:spPr>
      </p:pic>
      <p:sp>
        <p:nvSpPr>
          <p:cNvPr id="5" name="矩形 4"/>
          <p:cNvSpPr/>
          <p:nvPr/>
        </p:nvSpPr>
        <p:spPr>
          <a:xfrm>
            <a:off x="159656" y="1988892"/>
            <a:ext cx="4804229" cy="466281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该工作是</a:t>
            </a:r>
            <a:r>
              <a:rPr lang="en-US" altLang="zh-CN" dirty="0" smtClean="0">
                <a:latin typeface="microsoft yahei" panose="020B0503020204020204" pitchFamily="34" charset="-122"/>
                <a:ea typeface="microsoft yahei" panose="020B0503020204020204" pitchFamily="34" charset="-122"/>
              </a:rPr>
              <a:t>2015</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ICML</a:t>
            </a:r>
            <a:r>
              <a:rPr lang="zh-CN" altLang="en-US" dirty="0">
                <a:latin typeface="microsoft yahei" panose="020B0503020204020204" pitchFamily="34" charset="-122"/>
                <a:ea typeface="microsoft yahei" panose="020B0503020204020204" pitchFamily="34" charset="-122"/>
              </a:rPr>
              <a:t>上的一篇文章，把</a:t>
            </a:r>
            <a:r>
              <a:rPr lang="en-US" altLang="zh-CN" dirty="0">
                <a:latin typeface="microsoft yahei" panose="020B0503020204020204" pitchFamily="34" charset="-122"/>
                <a:ea typeface="microsoft yahei" panose="020B0503020204020204" pitchFamily="34" charset="-122"/>
              </a:rPr>
              <a:t>attention</a:t>
            </a:r>
            <a:r>
              <a:rPr lang="zh-CN" altLang="en-US" dirty="0">
                <a:latin typeface="microsoft yahei" panose="020B0503020204020204" pitchFamily="34" charset="-122"/>
                <a:ea typeface="microsoft yahei" panose="020B0503020204020204" pitchFamily="34" charset="-122"/>
              </a:rPr>
              <a:t>机制引入到图像领域的</a:t>
            </a:r>
            <a:r>
              <a:rPr lang="zh-CN" altLang="en-US" dirty="0" smtClean="0">
                <a:latin typeface="microsoft yahei" panose="020B0503020204020204" pitchFamily="34" charset="-122"/>
                <a:ea typeface="microsoft yahei" panose="020B0503020204020204" pitchFamily="34" charset="-122"/>
              </a:rPr>
              <a:t>文章</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en-US" altLang="zh-CN" dirty="0">
                <a:latin typeface="microsoft yahei" panose="020B0503020204020204" pitchFamily="34" charset="-122"/>
                <a:ea typeface="microsoft yahei" panose="020B0503020204020204" pitchFamily="34" charset="-122"/>
              </a:rPr>
              <a:t>Image caption</a:t>
            </a:r>
            <a:r>
              <a:rPr lang="zh-CN" altLang="en-US" dirty="0">
                <a:latin typeface="microsoft yahei" panose="020B0503020204020204" pitchFamily="34" charset="-122"/>
                <a:ea typeface="microsoft yahei" panose="020B0503020204020204" pitchFamily="34" charset="-122"/>
              </a:rPr>
              <a:t>是计算机视觉的最初始任务，不仅要获得图片里的物体，还要表达他们之间的</a:t>
            </a:r>
            <a:r>
              <a:rPr lang="zh-CN" altLang="en-US" dirty="0" smtClean="0">
                <a:latin typeface="microsoft yahei" panose="020B0503020204020204" pitchFamily="34" charset="-122"/>
                <a:ea typeface="microsoft yahei" panose="020B0503020204020204" pitchFamily="34" charset="-122"/>
              </a:rPr>
              <a:t>关系</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目前现存的方法大都</a:t>
            </a:r>
            <a:r>
              <a:rPr lang="zh-CN" altLang="en-US" dirty="0" smtClean="0">
                <a:latin typeface="microsoft yahei" panose="020B0503020204020204" pitchFamily="34" charset="-122"/>
                <a:ea typeface="microsoft yahei" panose="020B0503020204020204" pitchFamily="34" charset="-122"/>
              </a:rPr>
              <a:t>是</a:t>
            </a:r>
            <a:r>
              <a:rPr lang="en-US" altLang="zh-CN" dirty="0" smtClean="0">
                <a:latin typeface="microsoft yahei" panose="020B0503020204020204" pitchFamily="34" charset="-122"/>
                <a:ea typeface="microsoft yahei" panose="020B0503020204020204" pitchFamily="34" charset="-122"/>
              </a:rPr>
              <a:t>Encoder-Decoder</a:t>
            </a:r>
            <a:r>
              <a:rPr lang="zh-CN" altLang="en-US" dirty="0">
                <a:latin typeface="microsoft yahei" panose="020B0503020204020204" pitchFamily="34" charset="-122"/>
                <a:ea typeface="microsoft yahei" panose="020B0503020204020204" pitchFamily="34" charset="-122"/>
              </a:rPr>
              <a:t>架构，利用</a:t>
            </a:r>
            <a:r>
              <a:rPr lang="en-US" altLang="zh-CN" dirty="0">
                <a:latin typeface="microsoft yahei" panose="020B0503020204020204" pitchFamily="34" charset="-122"/>
                <a:ea typeface="microsoft yahei" panose="020B0503020204020204" pitchFamily="34" charset="-122"/>
              </a:rPr>
              <a:t>CNN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RNN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LSTM</a:t>
            </a:r>
            <a:r>
              <a:rPr lang="zh-CN" altLang="en-US" dirty="0">
                <a:latin typeface="microsoft yahei" panose="020B0503020204020204" pitchFamily="34" charset="-122"/>
                <a:ea typeface="microsoft yahei" panose="020B0503020204020204" pitchFamily="34" charset="-122"/>
              </a:rPr>
              <a:t>等神经网络完成</a:t>
            </a:r>
            <a:r>
              <a:rPr lang="en-US" altLang="zh-CN" dirty="0">
                <a:latin typeface="microsoft yahei" panose="020B0503020204020204" pitchFamily="34" charset="-122"/>
                <a:ea typeface="microsoft yahei" panose="020B0503020204020204" pitchFamily="34" charset="-122"/>
              </a:rPr>
              <a:t>caption</a:t>
            </a:r>
            <a:r>
              <a:rPr lang="zh-CN" altLang="en-US" dirty="0" smtClean="0">
                <a:latin typeface="microsoft yahei" panose="020B0503020204020204" pitchFamily="34" charset="-122"/>
                <a:ea typeface="microsoft yahei" panose="020B0503020204020204" pitchFamily="34" charset="-122"/>
              </a:rPr>
              <a:t>工作</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两种</a:t>
            </a:r>
            <a:r>
              <a:rPr lang="zh-CN" altLang="en-US" dirty="0">
                <a:latin typeface="microsoft yahei" panose="020B0503020204020204" pitchFamily="34" charset="-122"/>
                <a:ea typeface="microsoft yahei" panose="020B0503020204020204" pitchFamily="34" charset="-122"/>
              </a:rPr>
              <a:t>基于注意力机制的图像描述生成模型</a:t>
            </a:r>
            <a:r>
              <a:rPr lang="en-US" altLang="zh-CN" dirty="0">
                <a:latin typeface="microsoft yahei" panose="020B0503020204020204" pitchFamily="34" charset="-122"/>
                <a:ea typeface="microsoft yahei" panose="020B0503020204020204" pitchFamily="34" charset="-122"/>
              </a:rPr>
              <a:t>: </a:t>
            </a:r>
          </a:p>
          <a:p>
            <a:pPr marL="742950" lvl="1"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反向传播训练的</a:t>
            </a:r>
            <a:r>
              <a:rPr lang="en-US" altLang="zh-CN" dirty="0" smtClean="0">
                <a:latin typeface="microsoft yahei" panose="020B0503020204020204" pitchFamily="34" charset="-122"/>
                <a:ea typeface="microsoft yahei" panose="020B0503020204020204" pitchFamily="34" charset="-122"/>
              </a:rPr>
              <a:t>Soft Attention</a:t>
            </a:r>
          </a:p>
          <a:p>
            <a:pPr marL="742950" lvl="1"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强化</a:t>
            </a:r>
            <a:r>
              <a:rPr lang="zh-CN" altLang="en-US" dirty="0">
                <a:latin typeface="microsoft yahei" panose="020B0503020204020204" pitchFamily="34" charset="-122"/>
                <a:ea typeface="microsoft yahei" panose="020B0503020204020204" pitchFamily="34" charset="-122"/>
              </a:rPr>
              <a:t>学习训练的</a:t>
            </a:r>
            <a:r>
              <a:rPr lang="en-US" altLang="zh-CN" dirty="0">
                <a:latin typeface="microsoft yahei" panose="020B0503020204020204" pitchFamily="34" charset="-122"/>
                <a:ea typeface="microsoft yahei" panose="020B0503020204020204" pitchFamily="34" charset="-122"/>
              </a:rPr>
              <a:t>Hard </a:t>
            </a:r>
            <a:r>
              <a:rPr lang="en-US" altLang="zh-CN" dirty="0" smtClean="0">
                <a:latin typeface="microsoft yahei" panose="020B0503020204020204" pitchFamily="34" charset="-122"/>
                <a:ea typeface="microsoft yahei" panose="020B0503020204020204" pitchFamily="34" charset="-122"/>
              </a:rPr>
              <a:t>Attention</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38997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a:solidFill>
                  <a:prstClr val="black"/>
                </a:solidFill>
                <a:latin typeface="微软雅黑" panose="020B0503020204020204" pitchFamily="34" charset="-122"/>
                <a:ea typeface="微软雅黑" panose="020B0503020204020204" pitchFamily="34" charset="-122"/>
              </a:rPr>
              <a:t>可</a:t>
            </a:r>
            <a:r>
              <a:rPr kumimoji="1" lang="zh-CN" altLang="en-US" sz="3600" b="1" noProof="0" dirty="0" smtClean="0">
                <a:solidFill>
                  <a:prstClr val="black"/>
                </a:solidFill>
                <a:latin typeface="微软雅黑" panose="020B0503020204020204" pitchFamily="34" charset="-122"/>
                <a:ea typeface="微软雅黑" panose="020B0503020204020204" pitchFamily="34" charset="-122"/>
              </a:rPr>
              <a:t>控文本生成</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Text Box 5"/>
          <p:cNvSpPr txBox="1">
            <a:spLocks noChangeArrowheads="1"/>
          </p:cNvSpPr>
          <p:nvPr/>
        </p:nvSpPr>
        <p:spPr bwMode="auto">
          <a:xfrm>
            <a:off x="691335" y="1332971"/>
            <a:ext cx="20697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eaLnBrk="1" hangingPunct="1">
              <a:spcBef>
                <a:spcPct val="0"/>
              </a:spcBef>
              <a:spcAft>
                <a:spcPct val="0"/>
              </a:spcAft>
              <a:buClrTx/>
              <a:buSzTx/>
              <a:buFont typeface="Wingdings" panose="05000000000000000000" pitchFamily="2" charset="2"/>
              <a:buChar char="u"/>
            </a:pPr>
            <a:r>
              <a:rPr lang="zh-CN" altLang="en-US" sz="2000" b="1" dirty="0" smtClean="0">
                <a:solidFill>
                  <a:srgbClr val="CC0099"/>
                </a:solidFill>
                <a:latin typeface="微软雅黑" panose="020B0503020204020204" pitchFamily="34" charset="-122"/>
                <a:ea typeface="微软雅黑" panose="020B0503020204020204" pitchFamily="34" charset="-122"/>
              </a:rPr>
              <a:t>加入可控因子</a:t>
            </a:r>
            <a:endParaRPr lang="en-US" altLang="zh-CN" sz="2000" b="1" dirty="0">
              <a:solidFill>
                <a:srgbClr val="CC0099"/>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lum contrast="40000"/>
          </a:blip>
          <a:stretch>
            <a:fillRect/>
          </a:stretch>
        </p:blipFill>
        <p:spPr>
          <a:xfrm>
            <a:off x="691335" y="1733081"/>
            <a:ext cx="11006148" cy="4197127"/>
          </a:xfrm>
          <a:prstGeom prst="rect">
            <a:avLst/>
          </a:prstGeom>
        </p:spPr>
      </p:pic>
    </p:spTree>
    <p:extLst>
      <p:ext uri="{BB962C8B-B14F-4D97-AF65-F5344CB8AC3E}">
        <p14:creationId xmlns:p14="http://schemas.microsoft.com/office/powerpoint/2010/main" val="22867851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smtClean="0">
                <a:solidFill>
                  <a:prstClr val="black"/>
                </a:solidFill>
                <a:latin typeface="微软雅黑" panose="020B0503020204020204" pitchFamily="34" charset="-122"/>
                <a:ea typeface="微软雅黑" panose="020B0503020204020204" pitchFamily="34" charset="-122"/>
              </a:rPr>
              <a:t>学习不同风格的解码器</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Text Box 5"/>
          <p:cNvSpPr txBox="1">
            <a:spLocks noChangeArrowheads="1"/>
          </p:cNvSpPr>
          <p:nvPr/>
        </p:nvSpPr>
        <p:spPr bwMode="auto">
          <a:xfrm>
            <a:off x="255547" y="1250357"/>
            <a:ext cx="59691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eaLnBrk="1" hangingPunct="1">
              <a:spcBef>
                <a:spcPct val="0"/>
              </a:spcBef>
              <a:spcAft>
                <a:spcPct val="0"/>
              </a:spcAft>
              <a:buClrTx/>
              <a:buSzTx/>
              <a:buFont typeface="Wingdings" panose="05000000000000000000" pitchFamily="2" charset="2"/>
              <a:buChar char="u"/>
            </a:pPr>
            <a:r>
              <a:rPr lang="en-US" altLang="zh-CN" sz="1800" b="1" dirty="0" smtClean="0">
                <a:solidFill>
                  <a:srgbClr val="CC0099"/>
                </a:solidFill>
                <a:latin typeface="微软雅黑" panose="020B0503020204020204" pitchFamily="34" charset="-122"/>
                <a:ea typeface="微软雅黑" panose="020B0503020204020204" pitchFamily="34" charset="-122"/>
              </a:rPr>
              <a:t>Unpaired sentiment-to-sentiment Translation: A cycled reinforcement learning approach</a:t>
            </a:r>
            <a:endParaRPr lang="en-US" altLang="zh-CN" sz="1800" b="1" dirty="0">
              <a:solidFill>
                <a:srgbClr val="CC0099"/>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589485" y="571938"/>
            <a:ext cx="5214059" cy="6069433"/>
          </a:xfrm>
          <a:prstGeom prst="rect">
            <a:avLst/>
          </a:prstGeom>
        </p:spPr>
      </p:pic>
      <p:sp>
        <p:nvSpPr>
          <p:cNvPr id="4" name="矩形 3"/>
          <p:cNvSpPr/>
          <p:nvPr/>
        </p:nvSpPr>
        <p:spPr>
          <a:xfrm>
            <a:off x="255546" y="1896688"/>
            <a:ext cx="6333939" cy="4431983"/>
          </a:xfrm>
          <a:prstGeom prst="rect">
            <a:avLst/>
          </a:prstGeom>
        </p:spPr>
        <p:txBody>
          <a:bodyPr wrap="square">
            <a:spAutoFit/>
          </a:bodyPr>
          <a:lstStyle/>
          <a:p>
            <a:pPr marL="285750" indent="-285750">
              <a:spcAft>
                <a:spcPts val="1200"/>
              </a:spcAft>
              <a:buFont typeface="Wingdings" panose="05000000000000000000" pitchFamily="2" charset="2"/>
              <a:buChar char="Ø"/>
            </a:pPr>
            <a:r>
              <a:rPr lang="zh-CN" altLang="en-US" dirty="0">
                <a:solidFill>
                  <a:srgbClr val="1A1A1A"/>
                </a:solidFill>
                <a:latin typeface="微软雅黑" panose="020B0503020204020204" pitchFamily="34" charset="-122"/>
                <a:ea typeface="微软雅黑" panose="020B0503020204020204" pitchFamily="34" charset="-122"/>
              </a:rPr>
              <a:t>本文提出了一种新的方法用于无平行语料的情感风格</a:t>
            </a:r>
            <a:r>
              <a:rPr lang="zh-CN" altLang="en-US" dirty="0" smtClean="0">
                <a:solidFill>
                  <a:srgbClr val="1A1A1A"/>
                </a:solidFill>
                <a:latin typeface="微软雅黑" panose="020B0503020204020204" pitchFamily="34" charset="-122"/>
                <a:ea typeface="微软雅黑" panose="020B0503020204020204" pitchFamily="34" charset="-122"/>
              </a:rPr>
              <a:t>迁移</a:t>
            </a:r>
            <a:endParaRPr lang="en-US" altLang="zh-CN" dirty="0" smtClean="0">
              <a:solidFill>
                <a:srgbClr val="1A1A1A"/>
              </a:solidFill>
              <a:latin typeface="微软雅黑" panose="020B0503020204020204" pitchFamily="34" charset="-122"/>
              <a:ea typeface="微软雅黑" panose="020B0503020204020204" pitchFamily="34" charset="-122"/>
            </a:endParaRPr>
          </a:p>
          <a:p>
            <a:pPr marL="285750" indent="-285750">
              <a:spcAft>
                <a:spcPts val="1200"/>
              </a:spcAft>
              <a:buFont typeface="Wingdings" panose="05000000000000000000" pitchFamily="2" charset="2"/>
              <a:buChar char="Ø"/>
            </a:pPr>
            <a:r>
              <a:rPr lang="zh-CN" altLang="en-US" dirty="0" smtClean="0">
                <a:solidFill>
                  <a:srgbClr val="1A1A1A"/>
                </a:solidFill>
                <a:latin typeface="微软雅黑" panose="020B0503020204020204" pitchFamily="34" charset="-122"/>
                <a:ea typeface="微软雅黑" panose="020B0503020204020204" pitchFamily="34" charset="-122"/>
              </a:rPr>
              <a:t>现有</a:t>
            </a:r>
            <a:r>
              <a:rPr lang="zh-CN" altLang="en-US" dirty="0">
                <a:solidFill>
                  <a:srgbClr val="1A1A1A"/>
                </a:solidFill>
                <a:latin typeface="微软雅黑" panose="020B0503020204020204" pitchFamily="34" charset="-122"/>
                <a:ea typeface="微软雅黑" panose="020B0503020204020204" pitchFamily="34" charset="-122"/>
              </a:rPr>
              <a:t>的情感风格迁移的模型存在的问题是，在情感迁移的同时不能保证内容不变。例如，一句话“</a:t>
            </a:r>
            <a:r>
              <a:rPr lang="en-US" altLang="zh-CN" dirty="0">
                <a:solidFill>
                  <a:srgbClr val="1A1A1A"/>
                </a:solidFill>
                <a:latin typeface="微软雅黑" panose="020B0503020204020204" pitchFamily="34" charset="-122"/>
                <a:ea typeface="微软雅黑" panose="020B0503020204020204" pitchFamily="34" charset="-122"/>
              </a:rPr>
              <a:t>The food is delicious”</a:t>
            </a:r>
            <a:r>
              <a:rPr lang="zh-CN" altLang="en-US" dirty="0">
                <a:solidFill>
                  <a:srgbClr val="1A1A1A"/>
                </a:solidFill>
                <a:latin typeface="微软雅黑" panose="020B0503020204020204" pitchFamily="34" charset="-122"/>
                <a:ea typeface="微软雅黑" panose="020B0503020204020204" pitchFamily="34" charset="-122"/>
              </a:rPr>
              <a:t>，生成却是“</a:t>
            </a:r>
            <a:r>
              <a:rPr lang="en-US" altLang="zh-CN" dirty="0">
                <a:solidFill>
                  <a:srgbClr val="1A1A1A"/>
                </a:solidFill>
                <a:latin typeface="微软雅黑" panose="020B0503020204020204" pitchFamily="34" charset="-122"/>
                <a:ea typeface="微软雅黑" panose="020B0503020204020204" pitchFamily="34" charset="-122"/>
              </a:rPr>
              <a:t>What a bad movie”</a:t>
            </a:r>
            <a:r>
              <a:rPr lang="zh-CN" altLang="en-US" dirty="0">
                <a:solidFill>
                  <a:srgbClr val="1A1A1A"/>
                </a:solidFill>
                <a:latin typeface="微软雅黑" panose="020B0503020204020204" pitchFamily="34" charset="-122"/>
                <a:ea typeface="微软雅黑" panose="020B0503020204020204" pitchFamily="34" charset="-122"/>
              </a:rPr>
              <a:t>，虽然情感的极性改变了，但主语从</a:t>
            </a:r>
            <a:r>
              <a:rPr lang="en-US" altLang="zh-CN" dirty="0">
                <a:solidFill>
                  <a:srgbClr val="1A1A1A"/>
                </a:solidFill>
                <a:latin typeface="微软雅黑" panose="020B0503020204020204" pitchFamily="34" charset="-122"/>
                <a:ea typeface="微软雅黑" panose="020B0503020204020204" pitchFamily="34" charset="-122"/>
              </a:rPr>
              <a:t>food</a:t>
            </a:r>
            <a:r>
              <a:rPr lang="zh-CN" altLang="en-US" dirty="0">
                <a:solidFill>
                  <a:srgbClr val="1A1A1A"/>
                </a:solidFill>
                <a:latin typeface="微软雅黑" panose="020B0503020204020204" pitchFamily="34" charset="-122"/>
                <a:ea typeface="微软雅黑" panose="020B0503020204020204" pitchFamily="34" charset="-122"/>
              </a:rPr>
              <a:t>变成</a:t>
            </a:r>
            <a:r>
              <a:rPr lang="en-US" altLang="zh-CN" dirty="0">
                <a:solidFill>
                  <a:srgbClr val="1A1A1A"/>
                </a:solidFill>
                <a:latin typeface="微软雅黑" panose="020B0503020204020204" pitchFamily="34" charset="-122"/>
                <a:ea typeface="微软雅黑" panose="020B0503020204020204" pitchFamily="34" charset="-122"/>
              </a:rPr>
              <a:t>movie</a:t>
            </a:r>
            <a:r>
              <a:rPr lang="zh-CN" altLang="en-US" dirty="0">
                <a:solidFill>
                  <a:srgbClr val="1A1A1A"/>
                </a:solidFill>
                <a:latin typeface="微软雅黑" panose="020B0503020204020204" pitchFamily="34" charset="-122"/>
                <a:ea typeface="微软雅黑" panose="020B0503020204020204" pitchFamily="34" charset="-122"/>
              </a:rPr>
              <a:t>，内容也发生了</a:t>
            </a:r>
            <a:r>
              <a:rPr lang="zh-CN" altLang="en-US" dirty="0" smtClean="0">
                <a:solidFill>
                  <a:srgbClr val="1A1A1A"/>
                </a:solidFill>
                <a:latin typeface="微软雅黑" panose="020B0503020204020204" pitchFamily="34" charset="-122"/>
                <a:ea typeface="微软雅黑" panose="020B0503020204020204" pitchFamily="34" charset="-122"/>
              </a:rPr>
              <a:t>变化</a:t>
            </a:r>
            <a:endParaRPr lang="en-US" altLang="zh-CN" dirty="0" smtClean="0">
              <a:solidFill>
                <a:srgbClr val="1A1A1A"/>
              </a:solidFill>
              <a:latin typeface="微软雅黑" panose="020B0503020204020204" pitchFamily="34" charset="-122"/>
              <a:ea typeface="微软雅黑" panose="020B0503020204020204" pitchFamily="34" charset="-122"/>
            </a:endParaRPr>
          </a:p>
          <a:p>
            <a:pPr marL="285750" indent="-285750">
              <a:spcAft>
                <a:spcPts val="1200"/>
              </a:spcAft>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本文提出了循环强化学习</a:t>
            </a:r>
            <a:r>
              <a:rPr lang="zh-CN" altLang="en-US" dirty="0" smtClean="0">
                <a:latin typeface="微软雅黑" panose="020B0503020204020204" pitchFamily="34" charset="-122"/>
                <a:ea typeface="微软雅黑" panose="020B0503020204020204" pitchFamily="34" charset="-122"/>
              </a:rPr>
              <a:t>模型，包括</a:t>
            </a:r>
            <a:r>
              <a:rPr lang="zh-CN" altLang="en-US" dirty="0">
                <a:latin typeface="微软雅黑" panose="020B0503020204020204" pitchFamily="34" charset="-122"/>
                <a:ea typeface="微软雅黑" panose="020B0503020204020204" pitchFamily="34" charset="-122"/>
              </a:rPr>
              <a:t>中立化模块和情感化模块。中立化模块作用是去除情感词，以提取非情感的语义信息。情感化模块作用是添加情感词，让中性句子情感</a:t>
            </a:r>
            <a:r>
              <a:rPr lang="zh-CN" altLang="en-US" dirty="0" smtClean="0">
                <a:latin typeface="微软雅黑" panose="020B0503020204020204" pitchFamily="34" charset="-122"/>
                <a:ea typeface="微软雅黑" panose="020B0503020204020204" pitchFamily="34" charset="-122"/>
              </a:rPr>
              <a:t>化</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其</a:t>
            </a:r>
            <a:r>
              <a:rPr lang="zh-CN" altLang="en-US" dirty="0">
                <a:latin typeface="微软雅黑" panose="020B0503020204020204" pitchFamily="34" charset="-122"/>
                <a:ea typeface="微软雅黑" panose="020B0503020204020204" pitchFamily="34" charset="-122"/>
              </a:rPr>
              <a:t>核心思想是：第一步，中立化模块先去除情感，然后情感化模块根据原始情感和语义内容重构原句，让情感化模块在有监督的情况下学习增加情感。第二步，将情感词取反，这样就可以实现添加相反的情感</a:t>
            </a:r>
            <a:r>
              <a:rPr lang="zh-CN" altLang="en-US" dirty="0" smtClean="0">
                <a:latin typeface="微软雅黑" panose="020B0503020204020204" pitchFamily="34" charset="-122"/>
                <a:ea typeface="微软雅黑" panose="020B0503020204020204" pitchFamily="34" charset="-122"/>
              </a:rPr>
              <a:t>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29777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57520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文本改写</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Text Box 5"/>
          <p:cNvSpPr txBox="1">
            <a:spLocks noChangeArrowheads="1"/>
          </p:cNvSpPr>
          <p:nvPr/>
        </p:nvSpPr>
        <p:spPr bwMode="auto">
          <a:xfrm>
            <a:off x="734518" y="1361999"/>
            <a:ext cx="103135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eaLnBrk="1" hangingPunct="1">
              <a:spcBef>
                <a:spcPct val="0"/>
              </a:spcBef>
              <a:spcAft>
                <a:spcPct val="0"/>
              </a:spcAft>
              <a:buClrTx/>
              <a:buSzTx/>
              <a:buFont typeface="Wingdings" panose="05000000000000000000" pitchFamily="2" charset="2"/>
              <a:buChar char="u"/>
            </a:pPr>
            <a:r>
              <a:rPr lang="en-US" altLang="zh-CN" sz="2000" b="1" dirty="0" smtClean="0">
                <a:solidFill>
                  <a:srgbClr val="CC0099"/>
                </a:solidFill>
                <a:latin typeface="微软雅黑" panose="020B0503020204020204" pitchFamily="34" charset="-122"/>
                <a:ea typeface="微软雅黑" panose="020B0503020204020204" pitchFamily="34" charset="-122"/>
              </a:rPr>
              <a:t>Response Generation by Context-aware Prototype Editing, AAAI 2019</a:t>
            </a:r>
            <a:endParaRPr lang="en-US" altLang="zh-CN" sz="2000" b="1" dirty="0">
              <a:solidFill>
                <a:srgbClr val="CC0099"/>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a:srcRect l="2627" t="4513" r="1592" b="3208"/>
          <a:stretch/>
        </p:blipFill>
        <p:spPr>
          <a:xfrm>
            <a:off x="4145447" y="2393921"/>
            <a:ext cx="8046554" cy="3353736"/>
          </a:xfrm>
          <a:prstGeom prst="rect">
            <a:avLst/>
          </a:prstGeom>
        </p:spPr>
      </p:pic>
      <p:sp>
        <p:nvSpPr>
          <p:cNvPr id="5" name="矩形 4"/>
          <p:cNvSpPr/>
          <p:nvPr/>
        </p:nvSpPr>
        <p:spPr>
          <a:xfrm>
            <a:off x="159656" y="1988892"/>
            <a:ext cx="3985791" cy="419839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本文的主要目的是为了解决开放域对话生成中，生成句子较短且无意义的</a:t>
            </a:r>
            <a:r>
              <a:rPr lang="zh-CN" altLang="en-US" dirty="0" smtClean="0">
                <a:latin typeface="microsoft yahei" panose="020B0503020204020204" pitchFamily="34" charset="-122"/>
                <a:ea typeface="microsoft yahei" panose="020B0503020204020204" pitchFamily="34" charset="-122"/>
              </a:rPr>
              <a:t>问题</a:t>
            </a:r>
            <a:endParaRPr lang="en-US" altLang="zh-CN" dirty="0" smtClean="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主要</a:t>
            </a:r>
            <a:r>
              <a:rPr lang="zh-CN" altLang="en-US" dirty="0">
                <a:latin typeface="microsoft yahei" panose="020B0503020204020204" pitchFamily="34" charset="-122"/>
                <a:ea typeface="microsoft yahei" panose="020B0503020204020204" pitchFamily="34" charset="-122"/>
              </a:rPr>
              <a:t>思想是将检索与生成相结合，首先从预定义的语料中检索到原回复，然后根据原问题和当前问题之间的差异，对检索到的回复进行编辑，从而使得到的回复既保证了语法和信息，也获得了上下文的语意</a:t>
            </a:r>
            <a:r>
              <a:rPr lang="zh-CN" altLang="en-US" dirty="0" smtClean="0">
                <a:latin typeface="microsoft yahei" panose="020B0503020204020204" pitchFamily="34" charset="-122"/>
                <a:ea typeface="microsoft yahei" panose="020B0503020204020204" pitchFamily="34" charset="-122"/>
              </a:rPr>
              <a:t>连贯性</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147358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468138" y="1880929"/>
            <a:ext cx="6590960" cy="3805495"/>
          </a:xfrm>
          <a:prstGeom prst="rect">
            <a:avLst/>
          </a:prstGeom>
        </p:spPr>
      </p:pic>
      <p:sp>
        <p:nvSpPr>
          <p:cNvPr id="334" name="矩形 333"/>
          <p:cNvSpPr/>
          <p:nvPr/>
        </p:nvSpPr>
        <p:spPr>
          <a:xfrm>
            <a:off x="1490332" y="400051"/>
            <a:ext cx="675355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考虑读者评论的生成式文本摘要</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Text Box 5"/>
          <p:cNvSpPr txBox="1">
            <a:spLocks noChangeArrowheads="1"/>
          </p:cNvSpPr>
          <p:nvPr/>
        </p:nvSpPr>
        <p:spPr bwMode="auto">
          <a:xfrm>
            <a:off x="734518" y="1361999"/>
            <a:ext cx="110098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a:spcBef>
                <a:spcPct val="0"/>
              </a:spcBef>
              <a:spcAft>
                <a:spcPct val="0"/>
              </a:spcAft>
              <a:buClrTx/>
              <a:buSzTx/>
              <a:buFont typeface="Wingdings" panose="05000000000000000000" pitchFamily="2" charset="2"/>
              <a:buChar char="u"/>
            </a:pPr>
            <a:r>
              <a:rPr lang="en-US" altLang="zh-CN" sz="2000" b="1" dirty="0">
                <a:solidFill>
                  <a:srgbClr val="CC0099"/>
                </a:solidFill>
                <a:latin typeface="微软雅黑" panose="020B0503020204020204" pitchFamily="34" charset="-122"/>
                <a:ea typeface="微软雅黑" panose="020B0503020204020204" pitchFamily="34" charset="-122"/>
              </a:rPr>
              <a:t>Abstractive Text Summarization by Incorporating Reader Comments, </a:t>
            </a:r>
            <a:r>
              <a:rPr lang="en-US" altLang="zh-CN" sz="2000" b="1" dirty="0" smtClean="0">
                <a:solidFill>
                  <a:srgbClr val="CC0099"/>
                </a:solidFill>
                <a:latin typeface="微软雅黑" panose="020B0503020204020204" pitchFamily="34" charset="-122"/>
                <a:ea typeface="微软雅黑" panose="020B0503020204020204" pitchFamily="34" charset="-122"/>
              </a:rPr>
              <a:t>AAAI 2019</a:t>
            </a:r>
            <a:endParaRPr lang="en-US" altLang="zh-CN" sz="2000" b="1" dirty="0">
              <a:solidFill>
                <a:srgbClr val="CC0099"/>
              </a:solidFill>
              <a:latin typeface="微软雅黑" panose="020B0503020204020204" pitchFamily="34" charset="-122"/>
              <a:ea typeface="微软雅黑" panose="020B0503020204020204" pitchFamily="34" charset="-122"/>
            </a:endParaRPr>
          </a:p>
        </p:txBody>
      </p:sp>
      <p:sp>
        <p:nvSpPr>
          <p:cNvPr id="2" name="矩形 1"/>
          <p:cNvSpPr/>
          <p:nvPr/>
        </p:nvSpPr>
        <p:spPr>
          <a:xfrm>
            <a:off x="591640" y="1762109"/>
            <a:ext cx="5237657" cy="4247317"/>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在基于神经网络的生成式文本摘要研究领域中，传统的基于序列到序列的模型对文档主题的建模经常出错。为解决这个问题，研究者提出了读者感知的摘要生成任务，它利用读者的评论来帮助生成符合文档主题的更好的摘要。与传统的生成式摘要任务不同，读者感知型摘要面临两个主要挑战</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）评论是非正式的，有噪音的</a:t>
            </a:r>
            <a:r>
              <a:rPr lang="en-US" altLang="zh-CN" sz="2000" dirty="0">
                <a:latin typeface="微软雅黑" panose="020B0503020204020204" pitchFamily="34" charset="-122"/>
                <a:ea typeface="微软雅黑" panose="020B0503020204020204" pitchFamily="34" charset="-122"/>
              </a:rPr>
              <a:t>; </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）如何联合</a:t>
            </a:r>
            <a:r>
              <a:rPr lang="zh-CN" altLang="en-US" sz="2000" dirty="0">
                <a:latin typeface="微软雅黑" panose="020B0503020204020204" pitchFamily="34" charset="-122"/>
                <a:ea typeface="微软雅黑" panose="020B0503020204020204" pitchFamily="34" charset="-122"/>
              </a:rPr>
              <a:t>建模新闻文档和读者</a:t>
            </a:r>
            <a:r>
              <a:rPr lang="zh-CN" altLang="en-US" sz="2000" dirty="0" smtClean="0">
                <a:latin typeface="微软雅黑" panose="020B0503020204020204" pitchFamily="34" charset="-122"/>
                <a:ea typeface="微软雅黑" panose="020B0503020204020204" pitchFamily="34" charset="-122"/>
              </a:rPr>
              <a:t>评论</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76476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333"/>
          <p:cNvSpPr/>
          <p:nvPr/>
        </p:nvSpPr>
        <p:spPr>
          <a:xfrm>
            <a:off x="1490332" y="400051"/>
            <a:ext cx="675355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考虑读者评论的生成式文本摘要</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246742" y="1334836"/>
            <a:ext cx="8679544" cy="1015663"/>
          </a:xfrm>
          <a:prstGeom prst="rect">
            <a:avLst/>
          </a:prstGeom>
        </p:spPr>
        <p:txBody>
          <a:bodyPr wrap="square">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该工作设计</a:t>
            </a:r>
            <a:r>
              <a:rPr lang="zh-CN" altLang="en-US" sz="2000" dirty="0">
                <a:latin typeface="微软雅黑" panose="020B0503020204020204" pitchFamily="34" charset="-122"/>
                <a:ea typeface="微软雅黑" panose="020B0503020204020204" pitchFamily="34" charset="-122"/>
              </a:rPr>
              <a:t>了一个基于对抗学习的读者感知型摘要生成模型（</a:t>
            </a:r>
            <a:r>
              <a:rPr lang="en-US" altLang="zh-CN" sz="2000" dirty="0">
                <a:latin typeface="微软雅黑" panose="020B0503020204020204" pitchFamily="34" charset="-122"/>
                <a:ea typeface="微软雅黑" panose="020B0503020204020204" pitchFamily="34" charset="-122"/>
              </a:rPr>
              <a:t>RASG</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模型由四部分组成：</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204" y="2394857"/>
            <a:ext cx="7782141" cy="3350644"/>
          </a:xfrm>
          <a:prstGeom prst="rect">
            <a:avLst/>
          </a:prstGeom>
        </p:spPr>
      </p:pic>
      <p:sp>
        <p:nvSpPr>
          <p:cNvPr id="3" name="矩形 2"/>
          <p:cNvSpPr/>
          <p:nvPr/>
        </p:nvSpPr>
        <p:spPr>
          <a:xfrm>
            <a:off x="246742" y="2432197"/>
            <a:ext cx="4005944" cy="4062651"/>
          </a:xfrm>
          <a:prstGeom prst="rect">
            <a:avLst/>
          </a:prstGeom>
        </p:spPr>
        <p:txBody>
          <a:bodyPr wrap="square">
            <a:spAutoFit/>
          </a:bodyPr>
          <a:lstStyle/>
          <a:p>
            <a:pPr marL="342900" indent="-342900">
              <a:lnSpc>
                <a:spcPct val="150000"/>
              </a:lnSpc>
              <a:spcAft>
                <a:spcPts val="600"/>
              </a:spcAft>
              <a:buFont typeface="+mj-lt"/>
              <a:buAutoNum type="arabicPeriod"/>
            </a:pPr>
            <a:r>
              <a:rPr lang="zh-CN" altLang="en-US" dirty="0" smtClean="0">
                <a:solidFill>
                  <a:srgbClr val="333333"/>
                </a:solidFill>
                <a:latin typeface="微软雅黑" panose="020B0503020204020204" pitchFamily="34" charset="-122"/>
                <a:ea typeface="微软雅黑" panose="020B0503020204020204" pitchFamily="34" charset="-122"/>
              </a:rPr>
              <a:t>基于</a:t>
            </a:r>
            <a:r>
              <a:rPr lang="zh-CN" altLang="en-US" dirty="0">
                <a:solidFill>
                  <a:srgbClr val="333333"/>
                </a:solidFill>
                <a:latin typeface="微软雅黑" panose="020B0503020204020204" pitchFamily="34" charset="-122"/>
                <a:ea typeface="微软雅黑" panose="020B0503020204020204" pitchFamily="34" charset="-122"/>
              </a:rPr>
              <a:t>序列到序列的摘要生成模块</a:t>
            </a:r>
            <a:r>
              <a:rPr lang="en-US" altLang="zh-CN" dirty="0">
                <a:solidFill>
                  <a:srgbClr val="333333"/>
                </a:solidFill>
                <a:latin typeface="微软雅黑" panose="020B0503020204020204" pitchFamily="34" charset="-122"/>
                <a:ea typeface="微软雅黑" panose="020B0503020204020204" pitchFamily="34" charset="-122"/>
              </a:rPr>
              <a:t>; </a:t>
            </a:r>
            <a:endParaRPr lang="en-US" altLang="zh-CN" dirty="0" smtClean="0">
              <a:solidFill>
                <a:srgbClr val="333333"/>
              </a:solidFill>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mj-lt"/>
              <a:buAutoNum type="arabicPeriod"/>
            </a:pPr>
            <a:r>
              <a:rPr lang="zh-CN" altLang="en-US" dirty="0" smtClean="0">
                <a:solidFill>
                  <a:srgbClr val="333333"/>
                </a:solidFill>
                <a:latin typeface="微软雅黑" panose="020B0503020204020204" pitchFamily="34" charset="-122"/>
                <a:ea typeface="微软雅黑" panose="020B0503020204020204" pitchFamily="34" charset="-122"/>
              </a:rPr>
              <a:t>读者</a:t>
            </a:r>
            <a:r>
              <a:rPr lang="zh-CN" altLang="en-US" dirty="0">
                <a:solidFill>
                  <a:srgbClr val="333333"/>
                </a:solidFill>
                <a:latin typeface="微软雅黑" panose="020B0503020204020204" pitchFamily="34" charset="-122"/>
                <a:ea typeface="微软雅黑" panose="020B0503020204020204" pitchFamily="34" charset="-122"/>
              </a:rPr>
              <a:t>注意力建模模块来捕捉读者关注的主题</a:t>
            </a:r>
            <a:r>
              <a:rPr lang="en-US" altLang="zh-CN" dirty="0">
                <a:solidFill>
                  <a:srgbClr val="333333"/>
                </a:solidFill>
                <a:latin typeface="微软雅黑" panose="020B0503020204020204" pitchFamily="34" charset="-122"/>
                <a:ea typeface="微软雅黑" panose="020B0503020204020204" pitchFamily="34" charset="-122"/>
              </a:rPr>
              <a:t>; </a:t>
            </a:r>
            <a:endParaRPr lang="en-US" altLang="zh-CN" dirty="0" smtClean="0">
              <a:solidFill>
                <a:srgbClr val="333333"/>
              </a:solidFill>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mj-lt"/>
              <a:buAutoNum type="arabicPeriod"/>
            </a:pPr>
            <a:r>
              <a:rPr lang="zh-CN" altLang="en-US" dirty="0" smtClean="0">
                <a:solidFill>
                  <a:srgbClr val="333333"/>
                </a:solidFill>
                <a:latin typeface="微软雅黑" panose="020B0503020204020204" pitchFamily="34" charset="-122"/>
                <a:ea typeface="微软雅黑" panose="020B0503020204020204" pitchFamily="34" charset="-122"/>
              </a:rPr>
              <a:t>督导</a:t>
            </a:r>
            <a:r>
              <a:rPr lang="zh-CN" altLang="en-US" dirty="0">
                <a:solidFill>
                  <a:srgbClr val="333333"/>
                </a:solidFill>
                <a:latin typeface="微软雅黑" panose="020B0503020204020204" pitchFamily="34" charset="-122"/>
                <a:ea typeface="微软雅黑" panose="020B0503020204020204" pitchFamily="34" charset="-122"/>
              </a:rPr>
              <a:t>建模模块来描述生成的摘要和读者关注主题之间的语义差距</a:t>
            </a:r>
            <a:r>
              <a:rPr lang="en-US" altLang="zh-CN" dirty="0">
                <a:solidFill>
                  <a:srgbClr val="333333"/>
                </a:solidFill>
                <a:latin typeface="微软雅黑" panose="020B0503020204020204" pitchFamily="34" charset="-122"/>
                <a:ea typeface="微软雅黑" panose="020B0503020204020204" pitchFamily="34" charset="-122"/>
              </a:rPr>
              <a:t>; </a:t>
            </a:r>
            <a:endParaRPr lang="en-US" altLang="zh-CN" dirty="0" smtClean="0">
              <a:solidFill>
                <a:srgbClr val="333333"/>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smtClean="0">
                <a:solidFill>
                  <a:srgbClr val="333333"/>
                </a:solidFill>
                <a:latin typeface="微软雅黑" panose="020B0503020204020204" pitchFamily="34" charset="-122"/>
                <a:ea typeface="微软雅黑" panose="020B0503020204020204" pitchFamily="34" charset="-122"/>
              </a:rPr>
              <a:t>目标</a:t>
            </a:r>
            <a:r>
              <a:rPr lang="zh-CN" altLang="en-US" dirty="0">
                <a:solidFill>
                  <a:srgbClr val="333333"/>
                </a:solidFill>
                <a:latin typeface="微软雅黑" panose="020B0503020204020204" pitchFamily="34" charset="-122"/>
                <a:ea typeface="微软雅黑" panose="020B0503020204020204" pitchFamily="34" charset="-122"/>
              </a:rPr>
              <a:t>跟踪模块来产生每个生成步骤的目标</a:t>
            </a:r>
            <a:r>
              <a:rPr lang="zh-CN" altLang="en-US" dirty="0" smtClean="0">
                <a:solidFill>
                  <a:srgbClr val="333333"/>
                </a:solidFill>
                <a:latin typeface="微软雅黑" panose="020B0503020204020204" pitchFamily="34" charset="-122"/>
                <a:ea typeface="微软雅黑" panose="020B0503020204020204" pitchFamily="34" charset="-122"/>
              </a:rPr>
              <a:t>。</a:t>
            </a:r>
            <a:endParaRPr lang="en-US" altLang="zh-CN" dirty="0" smtClean="0">
              <a:solidFill>
                <a:srgbClr val="333333"/>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333333"/>
                </a:solidFill>
                <a:latin typeface="微软雅黑" panose="020B0503020204020204" pitchFamily="34" charset="-122"/>
                <a:ea typeface="微软雅黑" panose="020B0503020204020204" pitchFamily="34" charset="-122"/>
              </a:rPr>
              <a:t>督导</a:t>
            </a:r>
            <a:r>
              <a:rPr lang="zh-CN" altLang="en-US" dirty="0">
                <a:solidFill>
                  <a:srgbClr val="333333"/>
                </a:solidFill>
                <a:latin typeface="微软雅黑" panose="020B0503020204020204" pitchFamily="34" charset="-122"/>
                <a:ea typeface="微软雅黑" panose="020B0503020204020204" pitchFamily="34" charset="-122"/>
              </a:rPr>
              <a:t>和目标定位模块以对抗学习的方式来指导我们框架的训练。</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94197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71916"/>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5" name="圆角矩形 24"/>
          <p:cNvSpPr/>
          <p:nvPr/>
        </p:nvSpPr>
        <p:spPr>
          <a:xfrm>
            <a:off x="2092044" y="1769460"/>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自然语言处理概述</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6" name="椭圆 25"/>
          <p:cNvSpPr/>
          <p:nvPr/>
        </p:nvSpPr>
        <p:spPr>
          <a:xfrm>
            <a:off x="1742922" y="1716086"/>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7" name="圆角矩形 26"/>
          <p:cNvSpPr/>
          <p:nvPr/>
        </p:nvSpPr>
        <p:spPr>
          <a:xfrm>
            <a:off x="2092043" y="285803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自然语言处理进阶</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8" name="椭圆 27"/>
          <p:cNvSpPr/>
          <p:nvPr/>
        </p:nvSpPr>
        <p:spPr>
          <a:xfrm>
            <a:off x="1742922" y="280465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9" name="圆角矩形 28"/>
          <p:cNvSpPr/>
          <p:nvPr/>
        </p:nvSpPr>
        <p:spPr>
          <a:xfrm>
            <a:off x="2092044" y="399997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多模态融合</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0" name="椭圆 29"/>
          <p:cNvSpPr/>
          <p:nvPr/>
        </p:nvSpPr>
        <p:spPr>
          <a:xfrm>
            <a:off x="1742922" y="394660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31" name="圆角矩形 30"/>
          <p:cNvSpPr/>
          <p:nvPr/>
        </p:nvSpPr>
        <p:spPr>
          <a:xfrm>
            <a:off x="2092044" y="508855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应用与实践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2" name="椭圆 31"/>
          <p:cNvSpPr/>
          <p:nvPr/>
        </p:nvSpPr>
        <p:spPr>
          <a:xfrm>
            <a:off x="1742922" y="503517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3" name="文本框 32"/>
          <p:cNvSpPr txBox="1"/>
          <p:nvPr/>
        </p:nvSpPr>
        <p:spPr>
          <a:xfrm>
            <a:off x="6352540" y="4184650"/>
            <a:ext cx="5655310" cy="398780"/>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smtClean="0">
                <a:solidFill>
                  <a:srgbClr val="FF0000"/>
                </a:solidFill>
              </a:rPr>
              <a:t>多模态分类、多模态检索、命名实体识别</a:t>
            </a:r>
            <a:endParaRPr lang="en-US" altLang="zh-CN" dirty="0" smtClean="0">
              <a:solidFill>
                <a:srgbClr val="FF0000"/>
              </a:solidFill>
            </a:endParaRPr>
          </a:p>
        </p:txBody>
      </p:sp>
      <p:sp>
        <p:nvSpPr>
          <p:cNvPr id="34" name="文本框 33"/>
          <p:cNvSpPr txBox="1"/>
          <p:nvPr/>
        </p:nvSpPr>
        <p:spPr>
          <a:xfrm>
            <a:off x="6363976" y="1927573"/>
            <a:ext cx="394699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基本概念、技术</a:t>
            </a:r>
            <a:r>
              <a:rPr lang="zh-CN" altLang="en-US" sz="2000" dirty="0" smtClean="0">
                <a:latin typeface="微软雅黑" panose="020B0503020204020204" pitchFamily="34" charset="-122"/>
                <a:ea typeface="微软雅黑" panose="020B0503020204020204" pitchFamily="34" charset="-122"/>
              </a:rPr>
              <a:t>概览</a:t>
            </a:r>
            <a:endParaRPr lang="zh-CN" altLang="en-US" sz="20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6352780" y="3044215"/>
            <a:ext cx="5157902"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情感分析、机器阅读、自动问答、文本生成</a:t>
            </a:r>
            <a:endParaRPr lang="zh-CN" altLang="en-US" sz="20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363976" y="5119462"/>
            <a:ext cx="4888961"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smtClean="0"/>
              <a:t>优化方法、调参方法、可视化方法</a:t>
            </a:r>
          </a:p>
          <a:p>
            <a:r>
              <a:rPr lang="zh-CN" altLang="en-US" dirty="0" smtClean="0"/>
              <a:t>实践：</a:t>
            </a:r>
            <a:r>
              <a:rPr lang="zh-CN" altLang="en-US" dirty="0"/>
              <a:t>机器翻译</a:t>
            </a:r>
            <a:endParaRPr lang="en-US" altLang="zh-CN" dirty="0"/>
          </a:p>
        </p:txBody>
      </p:sp>
    </p:spTree>
    <p:extLst>
      <p:ext uri="{BB962C8B-B14F-4D97-AF65-F5344CB8AC3E}">
        <p14:creationId xmlns:p14="http://schemas.microsoft.com/office/powerpoint/2010/main" val="14828163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764605" y="2257518"/>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多模态分类</a:t>
            </a:r>
          </a:p>
        </p:txBody>
      </p:sp>
      <p:sp>
        <p:nvSpPr>
          <p:cNvPr id="4" name="圆角矩形 3"/>
          <p:cNvSpPr/>
          <p:nvPr/>
        </p:nvSpPr>
        <p:spPr>
          <a:xfrm>
            <a:off x="3764601" y="3201677"/>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多模态检索</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smtClean="0">
                <a:solidFill>
                  <a:prstClr val="black"/>
                </a:solidFill>
                <a:latin typeface="微软雅黑" panose="020B0503020204020204" pitchFamily="34" charset="-122"/>
                <a:ea typeface="微软雅黑" panose="020B0503020204020204" pitchFamily="34" charset="-122"/>
              </a:rPr>
              <a:t>多模态融合</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圆角矩形 2"/>
          <p:cNvSpPr/>
          <p:nvPr/>
        </p:nvSpPr>
        <p:spPr>
          <a:xfrm>
            <a:off x="3765871" y="419164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命名实体识别</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什么是多模态情感分类</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595212" y="1460194"/>
            <a:ext cx="11369753" cy="600164"/>
          </a:xfrm>
          <a:prstGeom prst="rect">
            <a:avLst/>
          </a:prstGeom>
          <a:noFill/>
        </p:spPr>
        <p:txBody>
          <a:bodyPr wrap="square" rtlCol="0">
            <a:spAutoFit/>
          </a:bodyPr>
          <a:lstStyle/>
          <a:p>
            <a:pPr>
              <a:lnSpc>
                <a:spcPct val="150000"/>
              </a:lnSpc>
            </a:pPr>
            <a:r>
              <a:rPr kumimoji="1" lang="zh-CN" altLang="en-US" sz="2200" dirty="0" smtClean="0">
                <a:latin typeface="微软雅黑" panose="020B0503020204020204" pitchFamily="34" charset="-122"/>
                <a:ea typeface="微软雅黑" panose="020B0503020204020204" pitchFamily="34" charset="-122"/>
              </a:rPr>
              <a:t>单模态</a:t>
            </a:r>
            <a:r>
              <a:rPr kumimoji="1" lang="zh-CN" altLang="en-US" sz="2200" dirty="0">
                <a:latin typeface="微软雅黑" panose="020B0503020204020204" pitchFamily="34" charset="-122"/>
                <a:ea typeface="微软雅黑" panose="020B0503020204020204" pitchFamily="34" charset="-122"/>
              </a:rPr>
              <a:t>上的信息往往</a:t>
            </a:r>
            <a:r>
              <a:rPr kumimoji="1" lang="zh-CN" altLang="en-US" sz="2200" dirty="0">
                <a:solidFill>
                  <a:srgbClr val="CC0099"/>
                </a:solidFill>
                <a:latin typeface="微软雅黑" panose="020B0503020204020204" pitchFamily="34" charset="-122"/>
                <a:ea typeface="微软雅黑" panose="020B0503020204020204" pitchFamily="34" charset="-122"/>
              </a:rPr>
              <a:t>不全面</a:t>
            </a:r>
            <a:r>
              <a:rPr kumimoji="1" lang="zh-CN" altLang="en-US" sz="2200" dirty="0">
                <a:latin typeface="微软雅黑" panose="020B0503020204020204" pitchFamily="34" charset="-122"/>
                <a:ea typeface="微软雅黑" panose="020B0503020204020204" pitchFamily="34" charset="-122"/>
              </a:rPr>
              <a:t>或者</a:t>
            </a:r>
            <a:r>
              <a:rPr kumimoji="1" lang="zh-CN" altLang="en-US" sz="2200" dirty="0">
                <a:solidFill>
                  <a:srgbClr val="CC0099"/>
                </a:solidFill>
                <a:latin typeface="微软雅黑" panose="020B0503020204020204" pitchFamily="34" charset="-122"/>
                <a:ea typeface="微软雅黑" panose="020B0503020204020204" pitchFamily="34" charset="-122"/>
              </a:rPr>
              <a:t>带有</a:t>
            </a:r>
            <a:r>
              <a:rPr kumimoji="1" lang="zh-CN" altLang="en-US" sz="2200" dirty="0" smtClean="0">
                <a:solidFill>
                  <a:srgbClr val="CC0099"/>
                </a:solidFill>
                <a:latin typeface="微软雅黑" panose="020B0503020204020204" pitchFamily="34" charset="-122"/>
                <a:ea typeface="微软雅黑" panose="020B0503020204020204" pitchFamily="34" charset="-122"/>
              </a:rPr>
              <a:t>歧义</a:t>
            </a:r>
            <a:r>
              <a:rPr kumimoji="1" lang="zh-CN" altLang="en-US" sz="2200" dirty="0" smtClean="0">
                <a:latin typeface="微软雅黑" panose="020B0503020204020204" pitchFamily="34" charset="-122"/>
                <a:ea typeface="微软雅黑" panose="020B0503020204020204" pitchFamily="34" charset="-122"/>
              </a:rPr>
              <a:t>，多模态数据可以对单模态数据形成</a:t>
            </a:r>
            <a:r>
              <a:rPr kumimoji="1" lang="zh-CN" altLang="en-US" sz="2200" dirty="0" smtClean="0">
                <a:solidFill>
                  <a:srgbClr val="CC0099"/>
                </a:solidFill>
                <a:latin typeface="微软雅黑" panose="020B0503020204020204" pitchFamily="34" charset="-122"/>
                <a:ea typeface="微软雅黑" panose="020B0503020204020204" pitchFamily="34" charset="-122"/>
              </a:rPr>
              <a:t>多视角补充</a:t>
            </a:r>
            <a:r>
              <a:rPr kumimoji="1" lang="zh-CN" altLang="en-US" sz="2200" dirty="0" smtClean="0">
                <a:latin typeface="微软雅黑" panose="020B0503020204020204" pitchFamily="34" charset="-122"/>
                <a:ea typeface="微软雅黑" panose="020B0503020204020204" pitchFamily="34" charset="-122"/>
              </a:rPr>
              <a:t>。</a:t>
            </a:r>
            <a:endParaRPr kumimoji="1" lang="zh-CN" altLang="en-US" sz="22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screen"/>
          <a:stretch>
            <a:fillRect/>
          </a:stretch>
        </p:blipFill>
        <p:spPr>
          <a:xfrm>
            <a:off x="104669" y="2474170"/>
            <a:ext cx="6442286" cy="2186516"/>
          </a:xfrm>
          <a:prstGeom prst="rect">
            <a:avLst/>
          </a:prstGeom>
        </p:spPr>
      </p:pic>
      <p:pic>
        <p:nvPicPr>
          <p:cNvPr id="9" name="图片 8"/>
          <p:cNvPicPr>
            <a:picLocks noChangeAspect="1"/>
          </p:cNvPicPr>
          <p:nvPr/>
        </p:nvPicPr>
        <p:blipFill>
          <a:blip r:embed="rId4" cstate="screen"/>
          <a:stretch>
            <a:fillRect/>
          </a:stretch>
        </p:blipFill>
        <p:spPr>
          <a:xfrm>
            <a:off x="6294120" y="2340255"/>
            <a:ext cx="5897880" cy="3096001"/>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传统多模态融合方法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8" name="Picture 2" descr="https://timgsa.baidu.com/timg?image&amp;quality=80&amp;size=b9999_10000&amp;sec=1527144576&amp;di=1b9d43978bcfd111e71386b0a6a60c1d&amp;imgtype=jpg&amp;er=1&amp;src=http%3A%2F%2Fimg1.cache.netease.com%2Fcatchpic%2F0%2F00%2F001B9499473D1C7FE5DCFD525534AC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757" y="2083901"/>
            <a:ext cx="2104197" cy="390831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8240908" y="3092793"/>
            <a:ext cx="1107996" cy="2206896"/>
          </a:xfrm>
          <a:prstGeom prst="rect">
            <a:avLst/>
          </a:prstGeom>
          <a:noFill/>
        </p:spPr>
        <p:txBody>
          <a:bodyPr vert="eaVert" wrap="square" rtlCol="0">
            <a:spAutoFit/>
          </a:bodyPr>
          <a:lstStyle/>
          <a:p>
            <a:pPr>
              <a:lnSpc>
                <a:spcPct val="150000"/>
              </a:lnSpc>
            </a:pPr>
            <a:r>
              <a:rPr lang="zh-CN" altLang="en-US" sz="4000" dirty="0" smtClean="0">
                <a:solidFill>
                  <a:srgbClr val="FF0000"/>
                </a:solidFill>
                <a:latin typeface="微软雅黑" panose="020B0503020204020204" pitchFamily="34" charset="-122"/>
                <a:ea typeface="微软雅黑" panose="020B0503020204020204" pitchFamily="34" charset="-122"/>
              </a:rPr>
              <a:t>集成学习</a:t>
            </a:r>
            <a:endParaRPr lang="zh-CN" altLang="en-US" sz="4000" dirty="0">
              <a:solidFill>
                <a:srgbClr val="FF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cstate="screen"/>
          <a:stretch>
            <a:fillRect/>
          </a:stretch>
        </p:blipFill>
        <p:spPr>
          <a:xfrm>
            <a:off x="674215" y="2725200"/>
            <a:ext cx="6954542" cy="2720422"/>
          </a:xfrm>
          <a:prstGeom prst="rect">
            <a:avLst/>
          </a:prstGeom>
        </p:spPr>
      </p:pic>
      <p:sp>
        <p:nvSpPr>
          <p:cNvPr id="11" name="文本框 10"/>
          <p:cNvSpPr txBox="1"/>
          <p:nvPr/>
        </p:nvSpPr>
        <p:spPr>
          <a:xfrm>
            <a:off x="674215" y="1247872"/>
            <a:ext cx="10968513" cy="1015663"/>
          </a:xfrm>
          <a:prstGeom prst="rect">
            <a:avLst/>
          </a:prstGeom>
          <a:noFill/>
        </p:spPr>
        <p:txBody>
          <a:bodyPr wrap="square" rtlCol="0">
            <a:spAutoFit/>
          </a:bodyPr>
          <a:lstStyle/>
          <a:p>
            <a:pPr>
              <a:lnSpc>
                <a:spcPct val="150000"/>
              </a:lnSpc>
            </a:pPr>
            <a:r>
              <a:rPr kumimoji="1" lang="zh-CN" altLang="en-US" sz="2000" dirty="0" smtClean="0">
                <a:latin typeface="微软雅黑" panose="020B0503020204020204" pitchFamily="34" charset="-122"/>
                <a:ea typeface="微软雅黑" panose="020B0503020204020204" pitchFamily="34" charset="-122"/>
              </a:rPr>
              <a:t>通过组合</a:t>
            </a:r>
            <a:r>
              <a:rPr kumimoji="1" lang="zh-CN" altLang="en-US" sz="2000" dirty="0" smtClean="0">
                <a:solidFill>
                  <a:srgbClr val="CC0099"/>
                </a:solidFill>
                <a:latin typeface="微软雅黑" panose="020B0503020204020204" pitchFamily="34" charset="-122"/>
                <a:ea typeface="微软雅黑" panose="020B0503020204020204" pitchFamily="34" charset="-122"/>
              </a:rPr>
              <a:t>多个学习器</a:t>
            </a:r>
            <a:r>
              <a:rPr kumimoji="1" lang="zh-CN" altLang="en-US" sz="2000" dirty="0" smtClean="0">
                <a:latin typeface="微软雅黑" panose="020B0503020204020204" pitchFamily="34" charset="-122"/>
                <a:ea typeface="微软雅黑" panose="020B0503020204020204" pitchFamily="34" charset="-122"/>
              </a:rPr>
              <a:t>来实现</a:t>
            </a:r>
            <a:r>
              <a:rPr kumimoji="1" lang="zh-CN" altLang="en-US" sz="2000" dirty="0" smtClean="0">
                <a:solidFill>
                  <a:srgbClr val="CC0099"/>
                </a:solidFill>
                <a:latin typeface="微软雅黑" panose="020B0503020204020204" pitchFamily="34" charset="-122"/>
                <a:ea typeface="微软雅黑" panose="020B0503020204020204" pitchFamily="34" charset="-122"/>
              </a:rPr>
              <a:t>多模态融合</a:t>
            </a:r>
            <a:r>
              <a:rPr kumimoji="1" lang="zh-CN" altLang="en-US" sz="2000" dirty="0" smtClean="0">
                <a:latin typeface="微软雅黑" panose="020B0503020204020204" pitchFamily="34" charset="-122"/>
                <a:ea typeface="微软雅黑" panose="020B0503020204020204" pitchFamily="34" charset="-122"/>
              </a:rPr>
              <a:t>，每个单独的学习器被称为个体学习器，可以分别设置为</a:t>
            </a:r>
            <a:r>
              <a:rPr kumimoji="1" lang="zh-CN" altLang="en-US" sz="2000" dirty="0" smtClean="0">
                <a:solidFill>
                  <a:srgbClr val="CC0099"/>
                </a:solidFill>
                <a:latin typeface="微软雅黑" panose="020B0503020204020204" pitchFamily="34" charset="-122"/>
                <a:ea typeface="微软雅黑" panose="020B0503020204020204" pitchFamily="34" charset="-122"/>
              </a:rPr>
              <a:t>文本、图片、语音</a:t>
            </a:r>
            <a:r>
              <a:rPr kumimoji="1" lang="zh-CN" altLang="en-US" sz="2000" dirty="0" smtClean="0">
                <a:latin typeface="微软雅黑" panose="020B0503020204020204" pitchFamily="34" charset="-122"/>
                <a:ea typeface="微软雅黑" panose="020B0503020204020204" pitchFamily="34" charset="-122"/>
              </a:rPr>
              <a:t>等单视角分类器。</a:t>
            </a:r>
            <a:endParaRPr kumimoji="1" lang="zh-CN" altLang="en-US" sz="20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490332" y="5842311"/>
            <a:ext cx="3408830" cy="646331"/>
          </a:xfrm>
          <a:prstGeom prst="rect">
            <a:avLst/>
          </a:prstGeom>
          <a:noFill/>
        </p:spPr>
        <p:txBody>
          <a:bodyPr wrap="square" rtlCol="0">
            <a:spAutoFit/>
          </a:bodyPr>
          <a:lstStyle/>
          <a:p>
            <a:r>
              <a:rPr kumimoji="1" lang="zh-CN" altLang="en-US" dirty="0">
                <a:solidFill>
                  <a:srgbClr val="CC0099"/>
                </a:solidFill>
                <a:latin typeface="微软雅黑" panose="020B0503020204020204" pitchFamily="34" charset="-122"/>
                <a:ea typeface="微软雅黑" panose="020B0503020204020204" pitchFamily="34" charset="-122"/>
              </a:rPr>
              <a:t>个体学习器</a:t>
            </a:r>
            <a:r>
              <a:rPr kumimoji="1" lang="zh-CN" altLang="en-US" dirty="0">
                <a:latin typeface="微软雅黑" panose="020B0503020204020204" pitchFamily="34" charset="-122"/>
                <a:ea typeface="微软雅黑" panose="020B0503020204020204" pitchFamily="34" charset="-122"/>
              </a:rPr>
              <a:t>可以是</a:t>
            </a:r>
            <a:r>
              <a:rPr kumimoji="1" lang="en-US" altLang="zh-CN" dirty="0">
                <a:latin typeface="微软雅黑" panose="020B0503020204020204" pitchFamily="34" charset="-122"/>
                <a:ea typeface="微软雅黑" panose="020B0503020204020204" pitchFamily="34" charset="-122"/>
              </a:rPr>
              <a:t>SVM</a:t>
            </a:r>
            <a:r>
              <a:rPr kumimoji="1" lang="zh-CN" altLang="en-US" dirty="0">
                <a:latin typeface="微软雅黑" panose="020B0503020204020204" pitchFamily="34" charset="-122"/>
                <a:ea typeface="微软雅黑" panose="020B0503020204020204" pitchFamily="34" charset="-122"/>
              </a:rPr>
              <a:t>、决策树、神经网络或者其他学习算法。</a:t>
            </a:r>
            <a:endParaRPr lang="en-US" dirty="0">
              <a:latin typeface="微软雅黑" panose="020B0503020204020204" pitchFamily="34" charset="-122"/>
              <a:ea typeface="微软雅黑" panose="020B0503020204020204" pitchFamily="34" charset="-122"/>
            </a:endParaRPr>
          </a:p>
        </p:txBody>
      </p:sp>
      <p:sp>
        <p:nvSpPr>
          <p:cNvPr id="5" name="下箭头 4"/>
          <p:cNvSpPr/>
          <p:nvPr/>
        </p:nvSpPr>
        <p:spPr>
          <a:xfrm>
            <a:off x="2665272" y="5247719"/>
            <a:ext cx="20843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1562430" y="1418647"/>
          <a:ext cx="8715544" cy="5154428"/>
        </p:xfrm>
        <a:graphic>
          <a:graphicData uri="http://schemas.openxmlformats.org/presentationml/2006/ole">
            <mc:AlternateContent xmlns:mc="http://schemas.openxmlformats.org/markup-compatibility/2006">
              <mc:Choice xmlns:v="urn:schemas-microsoft-com:vml" Requires="v">
                <p:oleObj spid="_x0000_s113909" name="Visio" r:id="rId4" imgW="8171180" imgH="4835525" progId="Visio.Drawing.15">
                  <p:embed/>
                </p:oleObj>
              </mc:Choice>
              <mc:Fallback>
                <p:oleObj name="Visio" r:id="rId4" imgW="8171180" imgH="4835525" progId="Visio.Drawing.15">
                  <p:embed/>
                  <p:pic>
                    <p:nvPicPr>
                      <p:cNvPr id="0" name="对象 1"/>
                      <p:cNvPicPr/>
                      <p:nvPr/>
                    </p:nvPicPr>
                    <p:blipFill>
                      <a:blip r:embed="rId5"/>
                      <a:stretch>
                        <a:fillRect/>
                      </a:stretch>
                    </p:blipFill>
                    <p:spPr>
                      <a:xfrm>
                        <a:off x="1562430" y="1418647"/>
                        <a:ext cx="8715544" cy="5154428"/>
                      </a:xfrm>
                      <a:prstGeom prst="rect">
                        <a:avLst/>
                      </a:prstGeom>
                    </p:spPr>
                  </p:pic>
                </p:oleObj>
              </mc:Fallback>
            </mc:AlternateContent>
          </a:graphicData>
        </a:graphic>
      </p:graphicFrame>
      <p:sp>
        <p:nvSpPr>
          <p:cNvPr id="3" name="矩形 2"/>
          <p:cNvSpPr/>
          <p:nvPr/>
        </p:nvSpPr>
        <p:spPr bwMode="auto">
          <a:xfrm>
            <a:off x="1562430" y="1316491"/>
            <a:ext cx="2520280" cy="3672408"/>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 name="矩形 3"/>
          <p:cNvSpPr/>
          <p:nvPr/>
        </p:nvSpPr>
        <p:spPr bwMode="auto">
          <a:xfrm>
            <a:off x="4082710" y="1316491"/>
            <a:ext cx="3744416" cy="3672408"/>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 name="矩形 4"/>
          <p:cNvSpPr/>
          <p:nvPr/>
        </p:nvSpPr>
        <p:spPr bwMode="auto">
          <a:xfrm>
            <a:off x="7827126" y="1316491"/>
            <a:ext cx="2450848" cy="3672408"/>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DejaVu Sans" charset="0"/>
              <a:buNone/>
            </a:pPr>
            <a:endParaRPr kumimoji="0"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矩形 5"/>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自然语言处理技术概览</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600640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smtClean="0">
                <a:solidFill>
                  <a:prstClr val="black"/>
                </a:solidFill>
                <a:latin typeface="微软雅黑" panose="020B0503020204020204" pitchFamily="34" charset="-122"/>
                <a:ea typeface="微软雅黑" panose="020B0503020204020204" pitchFamily="34" charset="-122"/>
              </a:rPr>
              <a:t>集成学习什么情况下有效</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aphicFrame>
        <p:nvGraphicFramePr>
          <p:cNvPr id="13" name="表格 12"/>
          <p:cNvGraphicFramePr>
            <a:graphicFrameLocks noGrp="1"/>
          </p:cNvGraphicFramePr>
          <p:nvPr/>
        </p:nvGraphicFramePr>
        <p:xfrm>
          <a:off x="191625" y="1858036"/>
          <a:ext cx="3940536" cy="2231880"/>
        </p:xfrm>
        <a:graphic>
          <a:graphicData uri="http://schemas.openxmlformats.org/drawingml/2006/table">
            <a:tbl>
              <a:tblPr firstRow="1" bandRow="1">
                <a:tableStyleId>{2D5ABB26-0587-4C30-8999-92F81FD0307C}</a:tableStyleId>
              </a:tblPr>
              <a:tblGrid>
                <a:gridCol w="985134">
                  <a:extLst>
                    <a:ext uri="{9D8B030D-6E8A-4147-A177-3AD203B41FA5}">
                      <a16:colId xmlns:a16="http://schemas.microsoft.com/office/drawing/2014/main" xmlns="" val="20000"/>
                    </a:ext>
                  </a:extLst>
                </a:gridCol>
                <a:gridCol w="985134">
                  <a:extLst>
                    <a:ext uri="{9D8B030D-6E8A-4147-A177-3AD203B41FA5}">
                      <a16:colId xmlns:a16="http://schemas.microsoft.com/office/drawing/2014/main" xmlns="" val="20001"/>
                    </a:ext>
                  </a:extLst>
                </a:gridCol>
                <a:gridCol w="985134">
                  <a:extLst>
                    <a:ext uri="{9D8B030D-6E8A-4147-A177-3AD203B41FA5}">
                      <a16:colId xmlns:a16="http://schemas.microsoft.com/office/drawing/2014/main" xmlns="" val="20002"/>
                    </a:ext>
                  </a:extLst>
                </a:gridCol>
                <a:gridCol w="985134">
                  <a:extLst>
                    <a:ext uri="{9D8B030D-6E8A-4147-A177-3AD203B41FA5}">
                      <a16:colId xmlns:a16="http://schemas.microsoft.com/office/drawing/2014/main" xmlns="" val="20003"/>
                    </a:ext>
                  </a:extLst>
                </a:gridCol>
              </a:tblGrid>
              <a:tr h="446376">
                <a:tc>
                  <a:txBody>
                    <a:bodyPr/>
                    <a:lstStyle/>
                    <a:p>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r>
                        <a:rPr lang="zh-CN" altLang="en-US" sz="1600" dirty="0">
                          <a:latin typeface="微软雅黑" panose="020B0503020204020204" pitchFamily="34" charset="-122"/>
                          <a:ea typeface="微软雅黑" panose="020B0503020204020204" pitchFamily="34" charset="-122"/>
                        </a:rPr>
                        <a:t>测试例</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测试例</a:t>
                      </a: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测试例</a:t>
                      </a: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46376">
                <a:tc>
                  <a:txBody>
                    <a:bodyPr/>
                    <a:lstStyle/>
                    <a:p>
                      <a:endParaRPr lang="zh-CN"/>
                    </a:p>
                  </a:txBody>
                  <a:tcPr>
                    <a:lnT w="12700" cap="flat" cmpd="sng" algn="ctr">
                      <a:solidFill>
                        <a:schemeClr val="tx1"/>
                      </a:solidFill>
                      <a:prstDash val="solid"/>
                      <a:round/>
                      <a:headEnd type="none" w="med" len="med"/>
                      <a:tailEnd type="none" w="med" len="med"/>
                    </a:lnT>
                    <a:blipFill rotWithShape="0">
                      <a:blip r:embed="rId3"/>
                      <a:stretch>
                        <a:fillRect t="-101351" r="-300000" b="-297297"/>
                      </a:stretch>
                    </a:blipFill>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1"/>
                  </a:ext>
                </a:extLst>
              </a:tr>
              <a:tr h="446376">
                <a:tc>
                  <a:txBody>
                    <a:bodyPr/>
                    <a:lstStyle/>
                    <a:p>
                      <a:endParaRPr lang="zh-CN"/>
                    </a:p>
                  </a:txBody>
                  <a:tcPr>
                    <a:blipFill rotWithShape="0">
                      <a:blip r:embed="rId3"/>
                      <a:stretch>
                        <a:fillRect t="-204110" r="-300000" b="-201370"/>
                      </a:stretch>
                    </a:blipFill>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2"/>
                  </a:ext>
                </a:extLst>
              </a:tr>
              <a:tr h="446376">
                <a:tc>
                  <a:txBody>
                    <a:bodyPr/>
                    <a:lstStyle/>
                    <a:p>
                      <a:endParaRPr lang="zh-CN"/>
                    </a:p>
                  </a:txBody>
                  <a:tcPr>
                    <a:lnB w="12700" cap="flat" cmpd="sng" algn="ctr">
                      <a:solidFill>
                        <a:schemeClr val="tx1"/>
                      </a:solidFill>
                      <a:prstDash val="solid"/>
                      <a:round/>
                      <a:headEnd type="none" w="med" len="med"/>
                      <a:tailEnd type="none" w="med" len="med"/>
                    </a:lnB>
                    <a:blipFill rotWithShape="0">
                      <a:blip r:embed="rId3"/>
                      <a:stretch>
                        <a:fillRect t="-300000" r="-300000" b="-98649"/>
                      </a:stretch>
                    </a:blipFill>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46376">
                <a:tc>
                  <a:txBody>
                    <a:bodyPr/>
                    <a:lstStyle/>
                    <a:p>
                      <a:pPr algn="ctr"/>
                      <a:r>
                        <a:rPr lang="zh-CN" altLang="en-US" sz="1600" dirty="0">
                          <a:latin typeface="微软雅黑" panose="020B0503020204020204" pitchFamily="34" charset="-122"/>
                          <a:ea typeface="微软雅黑" panose="020B0503020204020204" pitchFamily="34" charset="-122"/>
                        </a:rPr>
                        <a:t>集成</a:t>
                      </a:r>
                    </a:p>
                  </a:txBody>
                  <a:tcPr>
                    <a:lnT w="12700" cap="flat" cmpd="sng" algn="ctr">
                      <a:solidFill>
                        <a:schemeClr val="tx1"/>
                      </a:solidFill>
                      <a:prstDash val="solid"/>
                      <a:round/>
                      <a:headEnd type="none" w="med" len="med"/>
                      <a:tailEnd type="none" w="med" len="med"/>
                    </a:lnT>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4"/>
                  </a:ext>
                </a:extLst>
              </a:tr>
            </a:tbl>
          </a:graphicData>
        </a:graphic>
      </p:graphicFrame>
      <p:graphicFrame>
        <p:nvGraphicFramePr>
          <p:cNvPr id="14" name="表格 13"/>
          <p:cNvGraphicFramePr>
            <a:graphicFrameLocks noGrp="1"/>
          </p:cNvGraphicFramePr>
          <p:nvPr/>
        </p:nvGraphicFramePr>
        <p:xfrm>
          <a:off x="4132161" y="1858036"/>
          <a:ext cx="3940536" cy="2231880"/>
        </p:xfrm>
        <a:graphic>
          <a:graphicData uri="http://schemas.openxmlformats.org/drawingml/2006/table">
            <a:tbl>
              <a:tblPr firstRow="1" bandRow="1">
                <a:tableStyleId>{2D5ABB26-0587-4C30-8999-92F81FD0307C}</a:tableStyleId>
              </a:tblPr>
              <a:tblGrid>
                <a:gridCol w="985134">
                  <a:extLst>
                    <a:ext uri="{9D8B030D-6E8A-4147-A177-3AD203B41FA5}">
                      <a16:colId xmlns:a16="http://schemas.microsoft.com/office/drawing/2014/main" xmlns="" val="20000"/>
                    </a:ext>
                  </a:extLst>
                </a:gridCol>
                <a:gridCol w="985134">
                  <a:extLst>
                    <a:ext uri="{9D8B030D-6E8A-4147-A177-3AD203B41FA5}">
                      <a16:colId xmlns:a16="http://schemas.microsoft.com/office/drawing/2014/main" xmlns="" val="20001"/>
                    </a:ext>
                  </a:extLst>
                </a:gridCol>
                <a:gridCol w="985134">
                  <a:extLst>
                    <a:ext uri="{9D8B030D-6E8A-4147-A177-3AD203B41FA5}">
                      <a16:colId xmlns:a16="http://schemas.microsoft.com/office/drawing/2014/main" xmlns="" val="20002"/>
                    </a:ext>
                  </a:extLst>
                </a:gridCol>
                <a:gridCol w="985134">
                  <a:extLst>
                    <a:ext uri="{9D8B030D-6E8A-4147-A177-3AD203B41FA5}">
                      <a16:colId xmlns:a16="http://schemas.microsoft.com/office/drawing/2014/main" xmlns="" val="20003"/>
                    </a:ext>
                  </a:extLst>
                </a:gridCol>
              </a:tblGrid>
              <a:tr h="446376">
                <a:tc>
                  <a:txBody>
                    <a:bodyPr/>
                    <a:lstStyle/>
                    <a:p>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r>
                        <a:rPr lang="zh-CN" altLang="en-US" sz="1600" dirty="0">
                          <a:latin typeface="微软雅黑" panose="020B0503020204020204" pitchFamily="34" charset="-122"/>
                          <a:ea typeface="微软雅黑" panose="020B0503020204020204" pitchFamily="34" charset="-122"/>
                        </a:rPr>
                        <a:t>测试例</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测试例</a:t>
                      </a: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测试例</a:t>
                      </a: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46376">
                <a:tc>
                  <a:txBody>
                    <a:bodyPr/>
                    <a:lstStyle/>
                    <a:p>
                      <a:endParaRPr lang="zh-CN"/>
                    </a:p>
                  </a:txBody>
                  <a:tcPr>
                    <a:lnT w="12700" cap="flat" cmpd="sng" algn="ctr">
                      <a:solidFill>
                        <a:schemeClr val="tx1"/>
                      </a:solidFill>
                      <a:prstDash val="solid"/>
                      <a:round/>
                      <a:headEnd type="none" w="med" len="med"/>
                      <a:tailEnd type="none" w="med" len="med"/>
                    </a:lnT>
                    <a:blipFill rotWithShape="0">
                      <a:blip r:embed="rId4"/>
                      <a:stretch>
                        <a:fillRect t="-101351" r="-300617" b="-297297"/>
                      </a:stretch>
                    </a:blipFill>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1"/>
                  </a:ext>
                </a:extLst>
              </a:tr>
              <a:tr h="446376">
                <a:tc>
                  <a:txBody>
                    <a:bodyPr/>
                    <a:lstStyle/>
                    <a:p>
                      <a:endParaRPr lang="zh-CN"/>
                    </a:p>
                  </a:txBody>
                  <a:tcPr>
                    <a:blipFill rotWithShape="0">
                      <a:blip r:embed="rId4"/>
                      <a:stretch>
                        <a:fillRect t="-204110" r="-300617" b="-201370"/>
                      </a:stretch>
                    </a:blipFill>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2"/>
                  </a:ext>
                </a:extLst>
              </a:tr>
              <a:tr h="446376">
                <a:tc>
                  <a:txBody>
                    <a:bodyPr/>
                    <a:lstStyle/>
                    <a:p>
                      <a:endParaRPr lang="zh-CN"/>
                    </a:p>
                  </a:txBody>
                  <a:tcPr>
                    <a:lnB w="12700" cap="flat" cmpd="sng" algn="ctr">
                      <a:solidFill>
                        <a:schemeClr val="tx1"/>
                      </a:solidFill>
                      <a:prstDash val="solid"/>
                      <a:round/>
                      <a:headEnd type="none" w="med" len="med"/>
                      <a:tailEnd type="none" w="med" len="med"/>
                    </a:lnB>
                    <a:blipFill rotWithShape="0">
                      <a:blip r:embed="rId4"/>
                      <a:stretch>
                        <a:fillRect t="-300000" r="-300617" b="-98649"/>
                      </a:stretch>
                    </a:blipFill>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46376">
                <a:tc>
                  <a:txBody>
                    <a:bodyPr/>
                    <a:lstStyle/>
                    <a:p>
                      <a:pPr algn="ctr"/>
                      <a:r>
                        <a:rPr lang="zh-CN" altLang="en-US" sz="1600" dirty="0">
                          <a:latin typeface="微软雅黑" panose="020B0503020204020204" pitchFamily="34" charset="-122"/>
                          <a:ea typeface="微软雅黑" panose="020B0503020204020204" pitchFamily="34" charset="-122"/>
                        </a:rPr>
                        <a:t>集成</a:t>
                      </a:r>
                    </a:p>
                  </a:txBody>
                  <a:tcPr>
                    <a:lnT w="12700" cap="flat" cmpd="sng" algn="ctr">
                      <a:solidFill>
                        <a:schemeClr val="tx1"/>
                      </a:solidFill>
                      <a:prstDash val="solid"/>
                      <a:round/>
                      <a:headEnd type="none" w="med" len="med"/>
                      <a:tailEnd type="none" w="med" len="med"/>
                    </a:lnT>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4"/>
                  </a:ext>
                </a:extLst>
              </a:tr>
            </a:tbl>
          </a:graphicData>
        </a:graphic>
      </p:graphicFrame>
      <p:graphicFrame>
        <p:nvGraphicFramePr>
          <p:cNvPr id="15" name="表格 14"/>
          <p:cNvGraphicFramePr>
            <a:graphicFrameLocks noGrp="1"/>
          </p:cNvGraphicFramePr>
          <p:nvPr/>
        </p:nvGraphicFramePr>
        <p:xfrm>
          <a:off x="8072697" y="1858036"/>
          <a:ext cx="3940536" cy="2231880"/>
        </p:xfrm>
        <a:graphic>
          <a:graphicData uri="http://schemas.openxmlformats.org/drawingml/2006/table">
            <a:tbl>
              <a:tblPr firstRow="1" bandRow="1">
                <a:tableStyleId>{2D5ABB26-0587-4C30-8999-92F81FD0307C}</a:tableStyleId>
              </a:tblPr>
              <a:tblGrid>
                <a:gridCol w="985134">
                  <a:extLst>
                    <a:ext uri="{9D8B030D-6E8A-4147-A177-3AD203B41FA5}">
                      <a16:colId xmlns:a16="http://schemas.microsoft.com/office/drawing/2014/main" xmlns="" val="20000"/>
                    </a:ext>
                  </a:extLst>
                </a:gridCol>
                <a:gridCol w="985134">
                  <a:extLst>
                    <a:ext uri="{9D8B030D-6E8A-4147-A177-3AD203B41FA5}">
                      <a16:colId xmlns:a16="http://schemas.microsoft.com/office/drawing/2014/main" xmlns="" val="20001"/>
                    </a:ext>
                  </a:extLst>
                </a:gridCol>
                <a:gridCol w="985134">
                  <a:extLst>
                    <a:ext uri="{9D8B030D-6E8A-4147-A177-3AD203B41FA5}">
                      <a16:colId xmlns:a16="http://schemas.microsoft.com/office/drawing/2014/main" xmlns="" val="20002"/>
                    </a:ext>
                  </a:extLst>
                </a:gridCol>
                <a:gridCol w="985134">
                  <a:extLst>
                    <a:ext uri="{9D8B030D-6E8A-4147-A177-3AD203B41FA5}">
                      <a16:colId xmlns:a16="http://schemas.microsoft.com/office/drawing/2014/main" xmlns="" val="20003"/>
                    </a:ext>
                  </a:extLst>
                </a:gridCol>
              </a:tblGrid>
              <a:tr h="446376">
                <a:tc>
                  <a:txBody>
                    <a:bodyPr/>
                    <a:lstStyle/>
                    <a:p>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r>
                        <a:rPr lang="zh-CN" altLang="en-US" sz="1600" dirty="0">
                          <a:latin typeface="微软雅黑" panose="020B0503020204020204" pitchFamily="34" charset="-122"/>
                          <a:ea typeface="微软雅黑" panose="020B0503020204020204" pitchFamily="34" charset="-122"/>
                        </a:rPr>
                        <a:t>测试例</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测试例</a:t>
                      </a: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测试例</a:t>
                      </a: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46376">
                <a:tc>
                  <a:txBody>
                    <a:bodyPr/>
                    <a:lstStyle/>
                    <a:p>
                      <a:endParaRPr lang="zh-CN"/>
                    </a:p>
                  </a:txBody>
                  <a:tcPr>
                    <a:lnT w="12700" cap="flat" cmpd="sng" algn="ctr">
                      <a:solidFill>
                        <a:schemeClr val="tx1"/>
                      </a:solidFill>
                      <a:prstDash val="solid"/>
                      <a:round/>
                      <a:headEnd type="none" w="med" len="med"/>
                      <a:tailEnd type="none" w="med" len="med"/>
                    </a:lnT>
                    <a:blipFill rotWithShape="0">
                      <a:blip r:embed="rId5"/>
                      <a:stretch>
                        <a:fillRect t="-101351" r="-300000" b="-297297"/>
                      </a:stretch>
                    </a:blipFill>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1"/>
                  </a:ext>
                </a:extLst>
              </a:tr>
              <a:tr h="446376">
                <a:tc>
                  <a:txBody>
                    <a:bodyPr/>
                    <a:lstStyle/>
                    <a:p>
                      <a:endParaRPr lang="zh-CN"/>
                    </a:p>
                  </a:txBody>
                  <a:tcPr>
                    <a:blipFill rotWithShape="0">
                      <a:blip r:embed="rId5"/>
                      <a:stretch>
                        <a:fillRect t="-204110" r="-300000" b="-201370"/>
                      </a:stretch>
                    </a:blipFill>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2"/>
                  </a:ext>
                </a:extLst>
              </a:tr>
              <a:tr h="446376">
                <a:tc>
                  <a:txBody>
                    <a:bodyPr/>
                    <a:lstStyle/>
                    <a:p>
                      <a:endParaRPr lang="zh-CN"/>
                    </a:p>
                  </a:txBody>
                  <a:tcPr>
                    <a:lnB w="12700" cap="flat" cmpd="sng" algn="ctr">
                      <a:solidFill>
                        <a:schemeClr val="tx1"/>
                      </a:solidFill>
                      <a:prstDash val="solid"/>
                      <a:round/>
                      <a:headEnd type="none" w="med" len="med"/>
                      <a:tailEnd type="none" w="med" len="med"/>
                    </a:lnB>
                    <a:blipFill rotWithShape="0">
                      <a:blip r:embed="rId5"/>
                      <a:stretch>
                        <a:fillRect t="-300000" r="-300000" b="-98649"/>
                      </a:stretch>
                    </a:blipFill>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tc>
                  <a:txBody>
                    <a:bodyPr/>
                    <a:lstStyle/>
                    <a:p>
                      <a:pPr algn="ctr"/>
                      <a:r>
                        <a:rPr lang="zh-CN" altLang="en-US" sz="160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46376">
                <a:tc>
                  <a:txBody>
                    <a:bodyPr/>
                    <a:lstStyle/>
                    <a:p>
                      <a:pPr algn="ctr"/>
                      <a:r>
                        <a:rPr lang="zh-CN" altLang="en-US" sz="1600" dirty="0">
                          <a:latin typeface="微软雅黑" panose="020B0503020204020204" pitchFamily="34" charset="-122"/>
                          <a:ea typeface="微软雅黑" panose="020B0503020204020204" pitchFamily="34" charset="-122"/>
                        </a:rPr>
                        <a:t>集成</a:t>
                      </a:r>
                    </a:p>
                  </a:txBody>
                  <a:tcPr>
                    <a:lnT w="12700" cap="flat" cmpd="sng" algn="ctr">
                      <a:solidFill>
                        <a:schemeClr val="tx1"/>
                      </a:solidFill>
                      <a:prstDash val="solid"/>
                      <a:round/>
                      <a:headEnd type="none" w="med" len="med"/>
                      <a:tailEnd type="none" w="med" len="med"/>
                    </a:lnT>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600" dirty="0">
                          <a:latin typeface="微软雅黑" panose="020B0503020204020204" pitchFamily="34" charset="-122"/>
                          <a:ea typeface="微软雅黑" panose="020B0503020204020204" pitchFamily="34" charset="-122"/>
                        </a:rPr>
                        <a:t>X</a:t>
                      </a:r>
                      <a:endParaRPr lang="zh-CN" altLang="en-US" sz="1600" dirty="0">
                        <a:latin typeface="微软雅黑" panose="020B0503020204020204" pitchFamily="34" charset="-122"/>
                        <a:ea typeface="微软雅黑" panose="020B0503020204020204" pitchFamily="34" charset="-122"/>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4"/>
                  </a:ext>
                </a:extLst>
              </a:tr>
            </a:tbl>
          </a:graphicData>
        </a:graphic>
      </p:graphicFrame>
      <p:sp>
        <p:nvSpPr>
          <p:cNvPr id="16" name="文本框 15"/>
          <p:cNvSpPr txBox="1"/>
          <p:nvPr/>
        </p:nvSpPr>
        <p:spPr>
          <a:xfrm>
            <a:off x="1345459" y="4398261"/>
            <a:ext cx="215956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a:t>
            </a:r>
            <a:r>
              <a:rPr kumimoji="1" lang="en-US" altLang="zh-CN" dirty="0">
                <a:solidFill>
                  <a:srgbClr val="00B0F0"/>
                </a:solidFill>
                <a:latin typeface="微软雅黑" panose="020B0503020204020204" pitchFamily="34" charset="-122"/>
                <a:ea typeface="微软雅黑" panose="020B0503020204020204" pitchFamily="34" charset="-122"/>
              </a:rPr>
              <a:t>a</a:t>
            </a:r>
            <a:r>
              <a:rPr kumimoji="1" lang="zh-CN" altLang="en-US" dirty="0">
                <a:solidFill>
                  <a:srgbClr val="00B0F0"/>
                </a:solidFill>
                <a:latin typeface="微软雅黑" panose="020B0503020204020204" pitchFamily="34" charset="-122"/>
                <a:ea typeface="微软雅黑" panose="020B0503020204020204" pitchFamily="34" charset="-122"/>
              </a:rPr>
              <a:t>）集成提升性能</a:t>
            </a:r>
          </a:p>
        </p:txBody>
      </p:sp>
      <p:sp>
        <p:nvSpPr>
          <p:cNvPr id="17" name="矩形 16"/>
          <p:cNvSpPr/>
          <p:nvPr/>
        </p:nvSpPr>
        <p:spPr>
          <a:xfrm>
            <a:off x="5234757" y="4398261"/>
            <a:ext cx="2190023" cy="369332"/>
          </a:xfrm>
          <a:prstGeom prst="rect">
            <a:avLst/>
          </a:prstGeom>
        </p:spPr>
        <p:txBody>
          <a:bodyPr wrap="none">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a:t>
            </a:r>
            <a:r>
              <a:rPr kumimoji="1" lang="en-US" altLang="zh-CN" dirty="0">
                <a:solidFill>
                  <a:srgbClr val="00B0F0"/>
                </a:solidFill>
                <a:latin typeface="微软雅黑" panose="020B0503020204020204" pitchFamily="34" charset="-122"/>
                <a:ea typeface="微软雅黑" panose="020B0503020204020204" pitchFamily="34" charset="-122"/>
              </a:rPr>
              <a:t>b</a:t>
            </a:r>
            <a:r>
              <a:rPr kumimoji="1" lang="zh-CN" altLang="en-US" dirty="0">
                <a:solidFill>
                  <a:srgbClr val="00B0F0"/>
                </a:solidFill>
                <a:latin typeface="微软雅黑" panose="020B0503020204020204" pitchFamily="34" charset="-122"/>
                <a:ea typeface="微软雅黑" panose="020B0503020204020204" pitchFamily="34" charset="-122"/>
              </a:rPr>
              <a:t>）集成不起作用</a:t>
            </a:r>
          </a:p>
        </p:txBody>
      </p:sp>
      <p:sp>
        <p:nvSpPr>
          <p:cNvPr id="18" name="矩形 17"/>
          <p:cNvSpPr/>
          <p:nvPr/>
        </p:nvSpPr>
        <p:spPr>
          <a:xfrm>
            <a:off x="8932963" y="4398261"/>
            <a:ext cx="2132315" cy="369332"/>
          </a:xfrm>
          <a:prstGeom prst="rect">
            <a:avLst/>
          </a:prstGeom>
        </p:spPr>
        <p:txBody>
          <a:bodyPr wrap="none">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a:t>
            </a:r>
            <a:r>
              <a:rPr kumimoji="1" lang="en-US" altLang="zh-CN" dirty="0">
                <a:solidFill>
                  <a:srgbClr val="00B0F0"/>
                </a:solidFill>
                <a:latin typeface="微软雅黑" panose="020B0503020204020204" pitchFamily="34" charset="-122"/>
                <a:ea typeface="微软雅黑" panose="020B0503020204020204" pitchFamily="34" charset="-122"/>
              </a:rPr>
              <a:t>c</a:t>
            </a:r>
            <a:r>
              <a:rPr kumimoji="1" lang="zh-CN" altLang="en-US" dirty="0">
                <a:solidFill>
                  <a:srgbClr val="00B0F0"/>
                </a:solidFill>
                <a:latin typeface="微软雅黑" panose="020B0503020204020204" pitchFamily="34" charset="-122"/>
                <a:ea typeface="微软雅黑" panose="020B0503020204020204" pitchFamily="34" charset="-122"/>
              </a:rPr>
              <a:t>）集成起负作用</a:t>
            </a:r>
          </a:p>
        </p:txBody>
      </p:sp>
      <p:sp>
        <p:nvSpPr>
          <p:cNvPr id="19" name="矩形 18"/>
          <p:cNvSpPr/>
          <p:nvPr/>
        </p:nvSpPr>
        <p:spPr>
          <a:xfrm>
            <a:off x="1490332" y="5075938"/>
            <a:ext cx="9764211" cy="461665"/>
          </a:xfrm>
          <a:prstGeom prst="rect">
            <a:avLst/>
          </a:prstGeom>
        </p:spPr>
        <p:txBody>
          <a:bodyPr wrap="none">
            <a:spAutoFit/>
          </a:bodyPr>
          <a:lstStyle/>
          <a:p>
            <a:pPr marL="342900" indent="-342900">
              <a:buFont typeface="Wingdings" panose="05000000000000000000" pitchFamily="2" charset="2"/>
              <a:buChar char="ü"/>
            </a:pPr>
            <a:r>
              <a:rPr kumimoji="1" lang="zh-CN" altLang="en-US" sz="2400" dirty="0">
                <a:latin typeface="微软雅黑" panose="020B0503020204020204" pitchFamily="34" charset="-122"/>
                <a:ea typeface="微软雅黑" panose="020B0503020204020204" pitchFamily="34" charset="-122"/>
              </a:rPr>
              <a:t>个体学习器应该</a:t>
            </a:r>
            <a:r>
              <a:rPr kumimoji="1" lang="zh-CN" altLang="en-US" sz="2400" dirty="0">
                <a:solidFill>
                  <a:srgbClr val="FF3300"/>
                </a:solidFill>
                <a:latin typeface="微软雅黑" panose="020B0503020204020204" pitchFamily="34" charset="-122"/>
                <a:ea typeface="微软雅黑" panose="020B0503020204020204" pitchFamily="34" charset="-122"/>
              </a:rPr>
              <a:t>“好而不同”</a:t>
            </a:r>
            <a:r>
              <a:rPr kumimoji="1" lang="zh-CN" altLang="en-US" sz="2400" dirty="0">
                <a:latin typeface="微软雅黑" panose="020B0503020204020204" pitchFamily="34" charset="-122"/>
                <a:ea typeface="微软雅黑" panose="020B0503020204020204" pitchFamily="34" charset="-122"/>
              </a:rPr>
              <a:t>，既要有一定的</a:t>
            </a:r>
            <a:r>
              <a:rPr kumimoji="1" lang="zh-CN" altLang="en-US" sz="2400" dirty="0">
                <a:solidFill>
                  <a:srgbClr val="FF3300"/>
                </a:solidFill>
                <a:latin typeface="微软雅黑" panose="020B0503020204020204" pitchFamily="34" charset="-122"/>
                <a:ea typeface="微软雅黑" panose="020B0503020204020204" pitchFamily="34" charset="-122"/>
              </a:rPr>
              <a:t>准确性</a:t>
            </a:r>
            <a:r>
              <a:rPr kumimoji="1" lang="zh-CN" altLang="en-US" sz="2400" dirty="0">
                <a:latin typeface="微软雅黑" panose="020B0503020204020204" pitchFamily="34" charset="-122"/>
                <a:ea typeface="微软雅黑" panose="020B0503020204020204" pitchFamily="34" charset="-122"/>
              </a:rPr>
              <a:t>，又要有</a:t>
            </a:r>
            <a:r>
              <a:rPr kumimoji="1" lang="zh-CN" altLang="en-US" sz="2400" dirty="0">
                <a:solidFill>
                  <a:srgbClr val="FF3300"/>
                </a:solidFill>
                <a:latin typeface="微软雅黑" panose="020B0503020204020204" pitchFamily="34" charset="-122"/>
                <a:ea typeface="微软雅黑" panose="020B0503020204020204" pitchFamily="34" charset="-122"/>
              </a:rPr>
              <a:t>差异性</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1"/>
          <p:cNvGraphicFramePr/>
          <p:nvPr/>
        </p:nvGraphicFramePr>
        <p:xfrm>
          <a:off x="2600669" y="137636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左大括号 2"/>
          <p:cNvSpPr/>
          <p:nvPr/>
        </p:nvSpPr>
        <p:spPr>
          <a:xfrm rot="16200000">
            <a:off x="7088829" y="3319264"/>
            <a:ext cx="432048" cy="14401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 name="左大括号 3"/>
          <p:cNvSpPr/>
          <p:nvPr/>
        </p:nvSpPr>
        <p:spPr>
          <a:xfrm rot="16200000">
            <a:off x="5432645" y="3319264"/>
            <a:ext cx="432048" cy="14401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 name="左大括号 4"/>
          <p:cNvSpPr/>
          <p:nvPr/>
        </p:nvSpPr>
        <p:spPr>
          <a:xfrm rot="16200000">
            <a:off x="3781250" y="3319264"/>
            <a:ext cx="432048" cy="14401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 name="可选流程 20"/>
          <p:cNvSpPr/>
          <p:nvPr/>
        </p:nvSpPr>
        <p:spPr>
          <a:xfrm>
            <a:off x="6821445" y="4255368"/>
            <a:ext cx="936104" cy="648072"/>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rPr>
              <a:t>后融合</a:t>
            </a:r>
          </a:p>
        </p:txBody>
      </p:sp>
      <p:sp>
        <p:nvSpPr>
          <p:cNvPr id="7" name="可选流程 21"/>
          <p:cNvSpPr/>
          <p:nvPr/>
        </p:nvSpPr>
        <p:spPr>
          <a:xfrm>
            <a:off x="5225701" y="4255368"/>
            <a:ext cx="936104" cy="648072"/>
          </a:xfrm>
          <a:prstGeom prst="flowChartAlternate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rPr>
              <a:t>中融合</a:t>
            </a:r>
          </a:p>
        </p:txBody>
      </p:sp>
      <p:sp>
        <p:nvSpPr>
          <p:cNvPr id="8" name="可选流程 22"/>
          <p:cNvSpPr/>
          <p:nvPr/>
        </p:nvSpPr>
        <p:spPr>
          <a:xfrm>
            <a:off x="3491725" y="4249619"/>
            <a:ext cx="936104" cy="648072"/>
          </a:xfrm>
          <a:prstGeom prst="flowChartAlternateProcess">
            <a:avLst/>
          </a:prstGeom>
          <a:solidFill>
            <a:srgbClr val="E586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rPr>
              <a:t>前融合</a:t>
            </a:r>
          </a:p>
        </p:txBody>
      </p:sp>
      <p:sp>
        <p:nvSpPr>
          <p:cNvPr id="9" name="圆角矩形标注 8"/>
          <p:cNvSpPr/>
          <p:nvPr/>
        </p:nvSpPr>
        <p:spPr>
          <a:xfrm>
            <a:off x="7401795" y="5303797"/>
            <a:ext cx="1369453" cy="682706"/>
          </a:xfrm>
          <a:prstGeom prst="wedgeRoundRectCallout">
            <a:avLst>
              <a:gd name="adj1" fmla="val -40833"/>
              <a:gd name="adj2" fmla="val -970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微软雅黑" panose="020B0503020204020204" pitchFamily="34" charset="-122"/>
                <a:ea typeface="微软雅黑" panose="020B0503020204020204" pitchFamily="34" charset="-122"/>
              </a:rPr>
              <a:t>对分类结果进行融合</a:t>
            </a:r>
          </a:p>
        </p:txBody>
      </p:sp>
      <p:sp>
        <p:nvSpPr>
          <p:cNvPr id="10" name="圆角矩形标注 9"/>
          <p:cNvSpPr/>
          <p:nvPr/>
        </p:nvSpPr>
        <p:spPr>
          <a:xfrm>
            <a:off x="5024281" y="5350154"/>
            <a:ext cx="1560492" cy="682706"/>
          </a:xfrm>
          <a:prstGeom prst="wedgeRoundRectCallout">
            <a:avLst>
              <a:gd name="adj1" fmla="val 6339"/>
              <a:gd name="adj2" fmla="val -111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微软雅黑" panose="020B0503020204020204" pitchFamily="34" charset="-122"/>
                <a:ea typeface="微软雅黑" panose="020B0503020204020204" pitchFamily="34" charset="-122"/>
              </a:rPr>
              <a:t>对提取到的特征进行融合</a:t>
            </a:r>
          </a:p>
        </p:txBody>
      </p:sp>
      <p:sp>
        <p:nvSpPr>
          <p:cNvPr id="11" name="圆角矩形标注 10"/>
          <p:cNvSpPr/>
          <p:nvPr/>
        </p:nvSpPr>
        <p:spPr>
          <a:xfrm>
            <a:off x="2967439" y="5350154"/>
            <a:ext cx="1560492" cy="682706"/>
          </a:xfrm>
          <a:prstGeom prst="wedgeRoundRectCallout">
            <a:avLst>
              <a:gd name="adj1" fmla="val -3012"/>
              <a:gd name="adj2" fmla="val -1141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微软雅黑" panose="020B0503020204020204" pitchFamily="34" charset="-122"/>
                <a:ea typeface="微软雅黑" panose="020B0503020204020204" pitchFamily="34" charset="-122"/>
              </a:rPr>
              <a:t>在特征提取时进行融合</a:t>
            </a:r>
          </a:p>
        </p:txBody>
      </p:sp>
      <p:sp>
        <p:nvSpPr>
          <p:cNvPr id="12" name="文本框 11"/>
          <p:cNvSpPr txBox="1"/>
          <p:nvPr/>
        </p:nvSpPr>
        <p:spPr>
          <a:xfrm>
            <a:off x="668741" y="1376363"/>
            <a:ext cx="11286698" cy="1135054"/>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zh-CN" altLang="en-US" sz="2400" dirty="0" smtClean="0">
                <a:latin typeface="微软雅黑" panose="020B0503020204020204" pitchFamily="34" charset="-122"/>
                <a:ea typeface="微软雅黑" panose="020B0503020204020204" pitchFamily="34" charset="-122"/>
              </a:rPr>
              <a:t>如果把一个机器学习问题分解为四部分三阶段，那么通过</a:t>
            </a:r>
            <a:r>
              <a:rPr lang="zh-CN" altLang="en-US" sz="2400" dirty="0" smtClean="0">
                <a:solidFill>
                  <a:srgbClr val="FF3300"/>
                </a:solidFill>
                <a:latin typeface="微软雅黑" panose="020B0503020204020204" pitchFamily="34" charset="-122"/>
                <a:ea typeface="微软雅黑" panose="020B0503020204020204" pitchFamily="34" charset="-122"/>
              </a:rPr>
              <a:t>集成学习</a:t>
            </a:r>
            <a:r>
              <a:rPr lang="zh-CN" altLang="en-US" sz="2400" dirty="0" smtClean="0">
                <a:latin typeface="微软雅黑" panose="020B0503020204020204" pitchFamily="34" charset="-122"/>
                <a:ea typeface="微软雅黑" panose="020B0503020204020204" pitchFamily="34" charset="-122"/>
              </a:rPr>
              <a:t>实现的多模态数据融合属于</a:t>
            </a:r>
            <a:r>
              <a:rPr lang="zh-CN" altLang="en-US" sz="2400" dirty="0" smtClean="0">
                <a:solidFill>
                  <a:srgbClr val="FF3300"/>
                </a:solidFill>
                <a:latin typeface="微软雅黑" panose="020B0503020204020204" pitchFamily="34" charset="-122"/>
                <a:ea typeface="微软雅黑" panose="020B0503020204020204" pitchFamily="34" charset="-122"/>
              </a:rPr>
              <a:t>哪一个阶段的融合</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3751614" y="2754699"/>
            <a:ext cx="464023" cy="523220"/>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①</a:t>
            </a:r>
            <a:endParaRPr lang="zh-CN" altLang="en-US" sz="28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010340" y="2707602"/>
            <a:ext cx="502856" cy="523220"/>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③</a:t>
            </a:r>
            <a:endParaRPr lang="zh-CN" altLang="en-US" sz="28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395372" y="2714353"/>
            <a:ext cx="474731" cy="523220"/>
          </a:xfrm>
          <a:prstGeom prst="rect">
            <a:avLst/>
          </a:prstGeom>
          <a:noFill/>
        </p:spPr>
        <p:txBody>
          <a:bodyPr wrap="square" rtlCol="0">
            <a:spAutoFit/>
          </a:bodyPr>
          <a:lstStyle>
            <a:defPPr>
              <a:defRPr lang="en-US"/>
            </a:defPPr>
            <a:lvl1pPr>
              <a:defRPr sz="2800"/>
            </a:lvl1pPr>
          </a:lstStyle>
          <a:p>
            <a:r>
              <a:rPr lang="zh-CN" altLang="en-US" dirty="0">
                <a:latin typeface="微软雅黑" panose="020B0503020204020204" pitchFamily="34" charset="-122"/>
                <a:ea typeface="微软雅黑" panose="020B0503020204020204" pitchFamily="34" charset="-122"/>
              </a:rPr>
              <a:t>②</a:t>
            </a:r>
          </a:p>
        </p:txBody>
      </p:sp>
      <p:sp>
        <p:nvSpPr>
          <p:cNvPr id="16" name="矩形 15"/>
          <p:cNvSpPr/>
          <p:nvPr/>
        </p:nvSpPr>
        <p:spPr>
          <a:xfrm>
            <a:off x="1490332" y="400051"/>
            <a:ext cx="600640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smtClean="0">
                <a:solidFill>
                  <a:prstClr val="black"/>
                </a:solidFill>
                <a:latin typeface="微软雅黑" panose="020B0503020204020204" pitchFamily="34" charset="-122"/>
                <a:ea typeface="微软雅黑" panose="020B0503020204020204" pitchFamily="34" charset="-122"/>
              </a:rPr>
              <a:t>思考题</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740489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smtClean="0">
                <a:solidFill>
                  <a:prstClr val="black"/>
                </a:solidFill>
                <a:latin typeface="微软雅黑" panose="020B0503020204020204" pitchFamily="34" charset="-122"/>
                <a:ea typeface="微软雅黑" panose="020B0503020204020204" pitchFamily="34" charset="-122"/>
              </a:rPr>
              <a:t>基于深度学习的多模态情感分类</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r>
              <a:rPr kumimoji="1" lang="en-US" altLang="zh-CN" sz="3600" b="1" dirty="0" smtClean="0">
                <a:solidFill>
                  <a:prstClr val="black"/>
                </a:solidFill>
                <a:latin typeface="微软雅黑" panose="020B0503020204020204" pitchFamily="34" charset="-122"/>
                <a:ea typeface="微软雅黑" panose="020B0503020204020204" pitchFamily="34" charset="-122"/>
              </a:rPr>
              <a:t>1</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2" cstate="screen"/>
          <a:stretch>
            <a:fillRect/>
          </a:stretch>
        </p:blipFill>
        <p:spPr>
          <a:xfrm>
            <a:off x="1614319" y="2840219"/>
            <a:ext cx="8583786" cy="3904431"/>
          </a:xfrm>
          <a:prstGeom prst="rect">
            <a:avLst/>
          </a:prstGeom>
        </p:spPr>
      </p:pic>
      <p:sp>
        <p:nvSpPr>
          <p:cNvPr id="5" name="文本框 4"/>
          <p:cNvSpPr txBox="1"/>
          <p:nvPr/>
        </p:nvSpPr>
        <p:spPr>
          <a:xfrm>
            <a:off x="787389" y="1423899"/>
            <a:ext cx="8403105" cy="156966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2400" dirty="0">
                <a:solidFill>
                  <a:srgbClr val="CC0099"/>
                </a:solidFill>
                <a:latin typeface="黑体" panose="02010609060101010101" pitchFamily="49" charset="-122"/>
                <a:ea typeface="黑体" panose="02010609060101010101" pitchFamily="49" charset="-122"/>
              </a:rPr>
              <a:t>基于后融合的多模态情感分类模型的关键点有两</a:t>
            </a:r>
            <a:r>
              <a:rPr lang="zh-CN" altLang="en-US" sz="2400" dirty="0" smtClean="0">
                <a:solidFill>
                  <a:srgbClr val="CC0099"/>
                </a:solidFill>
                <a:latin typeface="黑体" panose="02010609060101010101" pitchFamily="49" charset="-122"/>
                <a:ea typeface="黑体" panose="02010609060101010101" pitchFamily="49" charset="-122"/>
              </a:rPr>
              <a:t>个</a:t>
            </a:r>
            <a:endParaRPr lang="zh-CN" altLang="en-US" sz="2400" dirty="0">
              <a:solidFill>
                <a:srgbClr val="CC0099"/>
              </a:solidFill>
              <a:latin typeface="黑体" panose="02010609060101010101" pitchFamily="49" charset="-122"/>
              <a:ea typeface="黑体" panose="02010609060101010101" pitchFamily="49" charset="-122"/>
            </a:endParaRPr>
          </a:p>
          <a:p>
            <a:pPr marL="800100" lvl="1" indent="-342900">
              <a:lnSpc>
                <a:spcPct val="150000"/>
              </a:lnSpc>
              <a:buFont typeface="Wingdings" panose="05000000000000000000" pitchFamily="2" charset="2"/>
              <a:buChar char="Ø"/>
            </a:pPr>
            <a:r>
              <a:rPr lang="zh-CN" altLang="en-US" sz="2000" dirty="0" smtClean="0">
                <a:latin typeface="黑体" panose="02010609060101010101" pitchFamily="49" charset="-122"/>
                <a:ea typeface="黑体" panose="02010609060101010101" pitchFamily="49" charset="-122"/>
              </a:rPr>
              <a:t>如何更加</a:t>
            </a:r>
            <a:r>
              <a:rPr lang="zh-CN" altLang="en-US" sz="2000" dirty="0">
                <a:latin typeface="黑体" panose="02010609060101010101" pitchFamily="49" charset="-122"/>
                <a:ea typeface="黑体" panose="02010609060101010101" pitchFamily="49" charset="-122"/>
              </a:rPr>
              <a:t>有效的对单个模态进行情感</a:t>
            </a:r>
            <a:r>
              <a:rPr lang="zh-CN" altLang="en-US" sz="2000" dirty="0" smtClean="0">
                <a:latin typeface="黑体" panose="02010609060101010101" pitchFamily="49" charset="-122"/>
                <a:ea typeface="黑体" panose="02010609060101010101" pitchFamily="49" charset="-122"/>
              </a:rPr>
              <a:t>分类</a:t>
            </a:r>
            <a:r>
              <a:rPr lang="en-US" altLang="zh-CN" sz="2000" dirty="0" smtClean="0">
                <a:latin typeface="黑体" panose="02010609060101010101" pitchFamily="49" charset="-122"/>
                <a:ea typeface="黑体" panose="02010609060101010101" pitchFamily="49" charset="-122"/>
              </a:rPr>
              <a:t> </a:t>
            </a:r>
            <a:endParaRPr lang="en-US" altLang="zh-CN" sz="2000" dirty="0">
              <a:latin typeface="黑体" panose="02010609060101010101" pitchFamily="49" charset="-122"/>
              <a:ea typeface="黑体" panose="02010609060101010101" pitchFamily="49" charset="-122"/>
            </a:endParaRPr>
          </a:p>
          <a:p>
            <a:pPr marL="800100" lvl="1" indent="-342900">
              <a:lnSpc>
                <a:spcPct val="150000"/>
              </a:lnSpc>
              <a:buFont typeface="Wingdings" panose="05000000000000000000" pitchFamily="2" charset="2"/>
              <a:buChar char="Ø"/>
            </a:pPr>
            <a:r>
              <a:rPr lang="zh-CN" altLang="en-US" sz="2000" dirty="0" smtClean="0">
                <a:latin typeface="黑体" panose="02010609060101010101" pitchFamily="49" charset="-122"/>
                <a:ea typeface="黑体" panose="02010609060101010101" pitchFamily="49" charset="-122"/>
              </a:rPr>
              <a:t>如何有效</a:t>
            </a:r>
            <a:r>
              <a:rPr lang="zh-CN" altLang="en-US" sz="2000" dirty="0">
                <a:latin typeface="黑体" panose="02010609060101010101" pitchFamily="49" charset="-122"/>
                <a:ea typeface="黑体" panose="02010609060101010101" pitchFamily="49" charset="-122"/>
              </a:rPr>
              <a:t>的组合多个单模态的情感分类</a:t>
            </a:r>
            <a:r>
              <a:rPr lang="zh-CN" altLang="en-US" sz="2000" dirty="0" smtClean="0">
                <a:latin typeface="黑体" panose="02010609060101010101" pitchFamily="49" charset="-122"/>
                <a:ea typeface="黑体" panose="02010609060101010101" pitchFamily="49" charset="-122"/>
              </a:rPr>
              <a:t>结果 </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stretch>
            <a:fillRect/>
          </a:stretch>
        </p:blipFill>
        <p:spPr>
          <a:xfrm>
            <a:off x="6610773" y="3942177"/>
            <a:ext cx="5419169" cy="2716129"/>
          </a:xfrm>
          <a:prstGeom prst="rect">
            <a:avLst/>
          </a:prstGeom>
        </p:spPr>
      </p:pic>
      <p:pic>
        <p:nvPicPr>
          <p:cNvPr id="23" name="图片 22"/>
          <p:cNvPicPr>
            <a:picLocks noChangeAspect="1"/>
          </p:cNvPicPr>
          <p:nvPr/>
        </p:nvPicPr>
        <p:blipFill>
          <a:blip r:embed="rId4"/>
          <a:stretch>
            <a:fillRect/>
          </a:stretch>
        </p:blipFill>
        <p:spPr>
          <a:xfrm>
            <a:off x="181535" y="4148417"/>
            <a:ext cx="6189017" cy="2649070"/>
          </a:xfrm>
          <a:prstGeom prst="rect">
            <a:avLst/>
          </a:prstGeom>
        </p:spPr>
      </p:pic>
      <p:sp>
        <p:nvSpPr>
          <p:cNvPr id="2" name="矩形 1"/>
          <p:cNvSpPr/>
          <p:nvPr/>
        </p:nvSpPr>
        <p:spPr>
          <a:xfrm>
            <a:off x="1490332" y="400051"/>
            <a:ext cx="740489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smtClean="0">
                <a:solidFill>
                  <a:prstClr val="black"/>
                </a:solidFill>
                <a:latin typeface="微软雅黑" panose="020B0503020204020204" pitchFamily="34" charset="-122"/>
                <a:ea typeface="微软雅黑" panose="020B0503020204020204" pitchFamily="34" charset="-122"/>
              </a:rPr>
              <a:t>基于深度学习的多模态情感分类</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r>
              <a:rPr kumimoji="1" lang="en-US" altLang="zh-CN" sz="3600" b="1" dirty="0" smtClean="0">
                <a:solidFill>
                  <a:prstClr val="black"/>
                </a:solidFill>
                <a:latin typeface="微软雅黑" panose="020B0503020204020204" pitchFamily="34" charset="-122"/>
                <a:ea typeface="微软雅黑" panose="020B0503020204020204" pitchFamily="34" charset="-122"/>
              </a:rPr>
              <a:t>2</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5"/>
          <a:stretch>
            <a:fillRect/>
          </a:stretch>
        </p:blipFill>
        <p:spPr>
          <a:xfrm>
            <a:off x="5192780" y="1250426"/>
            <a:ext cx="6749021" cy="2487707"/>
          </a:xfrm>
          <a:prstGeom prst="rect">
            <a:avLst/>
          </a:prstGeom>
        </p:spPr>
      </p:pic>
      <p:sp>
        <p:nvSpPr>
          <p:cNvPr id="19" name="文本框 18"/>
          <p:cNvSpPr txBox="1"/>
          <p:nvPr/>
        </p:nvSpPr>
        <p:spPr>
          <a:xfrm>
            <a:off x="568424" y="1627903"/>
            <a:ext cx="4408310" cy="193899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2000" dirty="0" smtClean="0">
                <a:latin typeface="微软雅黑" panose="020B0503020204020204" pitchFamily="34" charset="-122"/>
                <a:ea typeface="微软雅黑" panose="020B0503020204020204" pitchFamily="34" charset="-122"/>
              </a:rPr>
              <a:t>深度学习模型对训练</a:t>
            </a:r>
            <a:r>
              <a:rPr lang="zh-CN" altLang="en-US" sz="2000" dirty="0" smtClean="0">
                <a:solidFill>
                  <a:srgbClr val="CC0099"/>
                </a:solidFill>
                <a:latin typeface="微软雅黑" panose="020B0503020204020204" pitchFamily="34" charset="-122"/>
                <a:ea typeface="微软雅黑" panose="020B0503020204020204" pitchFamily="34" charset="-122"/>
              </a:rPr>
              <a:t>数据的规模</a:t>
            </a:r>
            <a:r>
              <a:rPr lang="zh-CN" altLang="en-US" sz="2000" dirty="0" smtClean="0">
                <a:latin typeface="微软雅黑" panose="020B0503020204020204" pitchFamily="34" charset="-122"/>
                <a:ea typeface="微软雅黑" panose="020B0503020204020204" pitchFamily="34" charset="-122"/>
              </a:rPr>
              <a:t>是有要求的，因参数较多，如果</a:t>
            </a:r>
            <a:r>
              <a:rPr lang="zh-CN" altLang="en-US" sz="2000" dirty="0" smtClean="0">
                <a:solidFill>
                  <a:srgbClr val="00B0F0"/>
                </a:solidFill>
                <a:latin typeface="微软雅黑" panose="020B0503020204020204" pitchFamily="34" charset="-122"/>
                <a:ea typeface="微软雅黑" panose="020B0503020204020204" pitchFamily="34" charset="-122"/>
              </a:rPr>
              <a:t>训练数据不足，则效果不好</a:t>
            </a:r>
            <a:r>
              <a:rPr lang="zh-CN" altLang="en-US" sz="2000" dirty="0" smtClean="0">
                <a:latin typeface="微软雅黑" panose="020B0503020204020204" pitchFamily="34" charset="-122"/>
                <a:ea typeface="微软雅黑" panose="020B0503020204020204" pitchFamily="34" charset="-122"/>
              </a:rPr>
              <a:t>。所以在训练图片分类器时采用</a:t>
            </a:r>
            <a:r>
              <a:rPr lang="zh-CN" altLang="en-US" sz="2000" dirty="0" smtClean="0">
                <a:solidFill>
                  <a:srgbClr val="CC0099"/>
                </a:solidFill>
                <a:latin typeface="微软雅黑" panose="020B0503020204020204" pitchFamily="34" charset="-122"/>
                <a:ea typeface="微软雅黑" panose="020B0503020204020204" pitchFamily="34" charset="-122"/>
              </a:rPr>
              <a:t>迁移学习思想</a:t>
            </a:r>
            <a:r>
              <a:rPr lang="zh-CN" altLang="en-US" sz="2000" dirty="0" smtClean="0">
                <a:latin typeface="微软雅黑" panose="020B0503020204020204" pitchFamily="34" charset="-122"/>
                <a:ea typeface="微软雅黑" panose="020B0503020204020204" pitchFamily="34" charset="-122"/>
              </a:rPr>
              <a:t>。</a:t>
            </a:r>
            <a:endParaRPr 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2"/>
          <a:stretch>
            <a:fillRect/>
          </a:stretch>
        </p:blipFill>
        <p:spPr>
          <a:xfrm>
            <a:off x="2445271" y="1353532"/>
            <a:ext cx="6835491" cy="5067514"/>
          </a:xfrm>
          <a:prstGeom prst="rect">
            <a:avLst/>
          </a:prstGeom>
        </p:spPr>
      </p:pic>
      <p:sp>
        <p:nvSpPr>
          <p:cNvPr id="25" name="矩形 24"/>
          <p:cNvSpPr/>
          <p:nvPr/>
        </p:nvSpPr>
        <p:spPr>
          <a:xfrm>
            <a:off x="1490332" y="400051"/>
            <a:ext cx="740489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如何进行前融合</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546149" y="1356058"/>
            <a:ext cx="11450170" cy="146539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文本框 27"/>
          <p:cNvSpPr txBox="1"/>
          <p:nvPr/>
        </p:nvSpPr>
        <p:spPr>
          <a:xfrm>
            <a:off x="753035" y="1353532"/>
            <a:ext cx="11228294" cy="1477328"/>
          </a:xfrm>
          <a:prstGeom prst="rect">
            <a:avLst/>
          </a:prstGeom>
          <a:noFill/>
        </p:spPr>
        <p:txBody>
          <a:bodyPr wrap="square" rtlCol="0">
            <a:spAutoFit/>
          </a:bodyPr>
          <a:lstStyle/>
          <a:p>
            <a:pPr marL="342900" lvl="0" indent="-342900">
              <a:lnSpc>
                <a:spcPct val="150000"/>
              </a:lnSpc>
              <a:buFont typeface="Wingdings" panose="05000000000000000000" pitchFamily="2" charset="2"/>
              <a:buChar char="u"/>
              <a:defRPr/>
            </a:pPr>
            <a:r>
              <a:rPr kumimoji="1" lang="zh-CN" altLang="en-US" sz="2000" b="1" dirty="0" smtClean="0">
                <a:solidFill>
                  <a:srgbClr val="CC0099"/>
                </a:solidFill>
                <a:latin typeface="微软雅黑" panose="020B0503020204020204" pitchFamily="34" charset="-122"/>
                <a:ea typeface="微软雅黑" panose="020B0503020204020204" pitchFamily="34" charset="-122"/>
              </a:rPr>
              <a:t>前</a:t>
            </a:r>
            <a:r>
              <a:rPr kumimoji="1" lang="zh-CN" altLang="en-US" sz="2000" b="1" dirty="0">
                <a:solidFill>
                  <a:srgbClr val="CC0099"/>
                </a:solidFill>
                <a:latin typeface="微软雅黑" panose="020B0503020204020204" pitchFamily="34" charset="-122"/>
                <a:ea typeface="微软雅黑" panose="020B0503020204020204" pitchFamily="34" charset="-122"/>
              </a:rPr>
              <a:t>融合</a:t>
            </a:r>
            <a:r>
              <a:rPr kumimoji="1" lang="zh-CN" altLang="en-US" sz="2000" dirty="0">
                <a:latin typeface="微软雅黑" panose="020B0503020204020204" pitchFamily="34" charset="-122"/>
                <a:ea typeface="微软雅黑" panose="020B0503020204020204" pitchFamily="34" charset="-122"/>
              </a:rPr>
              <a:t>是指通过学习不同模态数据之间的语义关联，进行</a:t>
            </a:r>
            <a:r>
              <a:rPr kumimoji="1" lang="zh-CN" altLang="en-US" sz="2000" b="1" dirty="0">
                <a:solidFill>
                  <a:srgbClr val="00B0F0"/>
                </a:solidFill>
                <a:latin typeface="微软雅黑" panose="020B0503020204020204" pitchFamily="34" charset="-122"/>
                <a:ea typeface="微软雅黑" panose="020B0503020204020204" pitchFamily="34" charset="-122"/>
              </a:rPr>
              <a:t>联合特征抽取</a:t>
            </a:r>
            <a:r>
              <a:rPr kumimoji="1" lang="zh-CN" altLang="en-US" sz="2000" dirty="0">
                <a:latin typeface="微软雅黑" panose="020B0503020204020204" pitchFamily="34" charset="-122"/>
                <a:ea typeface="微软雅黑" panose="020B0503020204020204" pitchFamily="34" charset="-122"/>
              </a:rPr>
              <a:t>，使得抽取出的特征不仅能表征单模态数据特点，还能表征多模态数据之间的</a:t>
            </a:r>
            <a:r>
              <a:rPr kumimoji="1" lang="zh-CN" altLang="en-US" sz="2000" dirty="0">
                <a:solidFill>
                  <a:srgbClr val="00B0F0"/>
                </a:solidFill>
                <a:latin typeface="微软雅黑" panose="020B0503020204020204" pitchFamily="34" charset="-122"/>
                <a:ea typeface="微软雅黑" panose="020B0503020204020204" pitchFamily="34" charset="-122"/>
              </a:rPr>
              <a:t>关联信息</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a:latin typeface="微软雅黑" panose="020B0503020204020204" pitchFamily="34" charset="-122"/>
              <a:ea typeface="微软雅黑" panose="020B0503020204020204" pitchFamily="34" charset="-122"/>
            </a:endParaRPr>
          </a:p>
          <a:p>
            <a:pPr marL="342900" lvl="0" indent="-342900">
              <a:lnSpc>
                <a:spcPct val="150000"/>
              </a:lnSpc>
              <a:buFont typeface="Wingdings" panose="05000000000000000000" pitchFamily="2" charset="2"/>
              <a:buChar char="u"/>
              <a:defRPr/>
            </a:pPr>
            <a:r>
              <a:rPr kumimoji="1" lang="zh-CN" altLang="en-US" sz="2000" dirty="0" smtClean="0">
                <a:solidFill>
                  <a:srgbClr val="CC0099"/>
                </a:solidFill>
                <a:latin typeface="微软雅黑" panose="020B0503020204020204" pitchFamily="34" charset="-122"/>
                <a:ea typeface="微软雅黑" panose="020B0503020204020204" pitchFamily="34" charset="-122"/>
              </a:rPr>
              <a:t>后</a:t>
            </a:r>
            <a:r>
              <a:rPr kumimoji="1" lang="zh-CN" altLang="en-US" sz="2000" dirty="0">
                <a:solidFill>
                  <a:srgbClr val="CC0099"/>
                </a:solidFill>
                <a:latin typeface="微软雅黑" panose="020B0503020204020204" pitchFamily="34" charset="-122"/>
                <a:ea typeface="微软雅黑" panose="020B0503020204020204" pitchFamily="34" charset="-122"/>
              </a:rPr>
              <a:t>融合和中融合</a:t>
            </a:r>
            <a:r>
              <a:rPr kumimoji="1" lang="zh-CN" altLang="en-US" sz="2000" dirty="0">
                <a:latin typeface="微软雅黑" panose="020B0503020204020204" pitchFamily="34" charset="-122"/>
                <a:ea typeface="微软雅黑" panose="020B0503020204020204" pitchFamily="34" charset="-122"/>
              </a:rPr>
              <a:t>都无法做到这一点，因为无论后融合还是中融合，特征提取都是一个</a:t>
            </a:r>
            <a:r>
              <a:rPr kumimoji="1" lang="zh-CN" altLang="en-US" sz="2000" dirty="0">
                <a:solidFill>
                  <a:srgbClr val="00B0F0"/>
                </a:solidFill>
                <a:latin typeface="微软雅黑" panose="020B0503020204020204" pitchFamily="34" charset="-122"/>
                <a:ea typeface="微软雅黑" panose="020B0503020204020204" pitchFamily="34" charset="-122"/>
              </a:rPr>
              <a:t>独立的过程</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740489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自编码器是什么</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矩形 21"/>
          <p:cNvSpPr/>
          <p:nvPr/>
        </p:nvSpPr>
        <p:spPr>
          <a:xfrm>
            <a:off x="738044" y="1414024"/>
            <a:ext cx="11119175" cy="11833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a:latin typeface="微软雅黑" panose="020B0503020204020204" pitchFamily="34" charset="-122"/>
                <a:ea typeface="微软雅黑" panose="020B0503020204020204" pitchFamily="34" charset="-122"/>
              </a:rPr>
              <a:t>自编码器</a:t>
            </a:r>
            <a:r>
              <a:rPr kumimoji="1" lang="en-US" altLang="zh-CN" sz="2000" dirty="0">
                <a:latin typeface="微软雅黑" panose="020B0503020204020204" pitchFamily="34" charset="-122"/>
                <a:ea typeface="微软雅黑" panose="020B0503020204020204" pitchFamily="34" charset="-122"/>
              </a:rPr>
              <a:t>(</a:t>
            </a:r>
            <a:r>
              <a:rPr kumimoji="1" lang="en-US" altLang="zh-CN" sz="2000" dirty="0" err="1">
                <a:latin typeface="微软雅黑" panose="020B0503020204020204" pitchFamily="34" charset="-122"/>
                <a:ea typeface="微软雅黑" panose="020B0503020204020204" pitchFamily="34" charset="-122"/>
              </a:rPr>
              <a:t>AutoEncoder</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是一种</a:t>
            </a:r>
            <a:r>
              <a:rPr kumimoji="1" lang="zh-CN" altLang="en-US" sz="2000" dirty="0">
                <a:solidFill>
                  <a:srgbClr val="CC0099"/>
                </a:solidFill>
                <a:latin typeface="微软雅黑" panose="020B0503020204020204" pitchFamily="34" charset="-122"/>
                <a:ea typeface="微软雅黑" panose="020B0503020204020204" pitchFamily="34" charset="-122"/>
              </a:rPr>
              <a:t>前馈神经网络</a:t>
            </a:r>
            <a:r>
              <a:rPr kumimoji="1" lang="zh-CN" altLang="en-US" sz="2000" dirty="0">
                <a:latin typeface="微软雅黑" panose="020B0503020204020204" pitchFamily="34" charset="-122"/>
                <a:ea typeface="微软雅黑" panose="020B0503020204020204" pitchFamily="34" charset="-122"/>
              </a:rPr>
              <a:t>，目标是尽可能的让</a:t>
            </a:r>
            <a:r>
              <a:rPr kumimoji="1" lang="zh-CN" altLang="en-US" sz="2000" dirty="0">
                <a:solidFill>
                  <a:srgbClr val="CC0099"/>
                </a:solidFill>
                <a:latin typeface="微软雅黑" panose="020B0503020204020204" pitchFamily="34" charset="-122"/>
                <a:ea typeface="微软雅黑" panose="020B0503020204020204" pitchFamily="34" charset="-122"/>
              </a:rPr>
              <a:t>输出与输入一致</a:t>
            </a:r>
            <a:r>
              <a:rPr kumimoji="1" lang="zh-CN" altLang="en-US" sz="2000" dirty="0">
                <a:latin typeface="微软雅黑" panose="020B0503020204020204" pitchFamily="34" charset="-122"/>
                <a:ea typeface="微软雅黑" panose="020B0503020204020204" pitchFamily="34" charset="-122"/>
              </a:rPr>
              <a:t>。</a:t>
            </a:r>
            <a:endParaRPr kumimoji="1" lang="en-US" altLang="zh-CN" sz="2000" dirty="0">
              <a:latin typeface="微软雅黑" panose="020B0503020204020204" pitchFamily="34" charset="-122"/>
              <a:ea typeface="微软雅黑" panose="020B0503020204020204" pitchFamily="34" charset="-122"/>
            </a:endParaRPr>
          </a:p>
          <a:p>
            <a:pPr>
              <a:lnSpc>
                <a:spcPct val="150000"/>
              </a:lnSpc>
            </a:pPr>
            <a:r>
              <a:rPr kumimoji="1" lang="en-US" altLang="zh-CN" sz="2000" dirty="0" err="1" smtClean="0">
                <a:latin typeface="微软雅黑" panose="020B0503020204020204" pitchFamily="34" charset="-122"/>
                <a:ea typeface="微软雅黑" panose="020B0503020204020204" pitchFamily="34" charset="-122"/>
              </a:rPr>
              <a:t>AutoEncoder</a:t>
            </a:r>
            <a:r>
              <a:rPr kumimoji="1" lang="en-US" altLang="zh-CN" sz="2000" dirty="0" smtClean="0">
                <a:latin typeface="微软雅黑" panose="020B0503020204020204" pitchFamily="34" charset="-122"/>
                <a:ea typeface="微软雅黑" panose="020B0503020204020204" pitchFamily="34" charset="-122"/>
              </a:rPr>
              <a:t> </a:t>
            </a:r>
            <a:r>
              <a:rPr kumimoji="1" lang="zh-CN" altLang="en-US" sz="2000" dirty="0" smtClean="0">
                <a:latin typeface="微软雅黑" panose="020B0503020204020204" pitchFamily="34" charset="-122"/>
                <a:ea typeface="微软雅黑" panose="020B0503020204020204" pitchFamily="34" charset="-122"/>
              </a:rPr>
              <a:t>使用反向传播进行训练，是</a:t>
            </a:r>
            <a:r>
              <a:rPr kumimoji="1" lang="zh-CN" altLang="en-US" sz="2000" dirty="0">
                <a:latin typeface="微软雅黑" panose="020B0503020204020204" pitchFamily="34" charset="-122"/>
                <a:ea typeface="微软雅黑" panose="020B0503020204020204" pitchFamily="34" charset="-122"/>
              </a:rPr>
              <a:t>无监督</a:t>
            </a:r>
            <a:r>
              <a:rPr kumimoji="1" lang="zh-CN" altLang="en-US" sz="2000" dirty="0" smtClean="0">
                <a:latin typeface="微软雅黑" panose="020B0503020204020204" pitchFamily="34" charset="-122"/>
                <a:ea typeface="微软雅黑" panose="020B0503020204020204" pitchFamily="34" charset="-122"/>
              </a:rPr>
              <a:t>模型</a:t>
            </a:r>
            <a:r>
              <a:rPr kumimoji="1" lang="zh-CN" altLang="en-US" sz="2000" dirty="0">
                <a:latin typeface="微软雅黑" panose="020B0503020204020204" pitchFamily="34" charset="-122"/>
                <a:ea typeface="微软雅黑" panose="020B0503020204020204" pitchFamily="34" charset="-122"/>
              </a:rPr>
              <a:t>，</a:t>
            </a:r>
            <a:r>
              <a:rPr kumimoji="1" lang="zh-CN" altLang="en-US" sz="2000" dirty="0" smtClean="0">
                <a:latin typeface="微软雅黑" panose="020B0503020204020204" pitchFamily="34" charset="-122"/>
                <a:ea typeface="微软雅黑" panose="020B0503020204020204" pitchFamily="34" charset="-122"/>
              </a:rPr>
              <a:t>主要</a:t>
            </a:r>
            <a:r>
              <a:rPr kumimoji="1" lang="zh-CN" altLang="en-US" sz="2000" dirty="0">
                <a:latin typeface="微软雅黑" panose="020B0503020204020204" pitchFamily="34" charset="-122"/>
                <a:ea typeface="微软雅黑" panose="020B0503020204020204" pitchFamily="34" charset="-122"/>
              </a:rPr>
              <a:t>是用于</a:t>
            </a:r>
            <a:r>
              <a:rPr kumimoji="1" lang="zh-CN" altLang="en-US" sz="2000" dirty="0">
                <a:solidFill>
                  <a:srgbClr val="CC0099"/>
                </a:solidFill>
                <a:latin typeface="微软雅黑" panose="020B0503020204020204" pitchFamily="34" charset="-122"/>
                <a:ea typeface="微软雅黑" panose="020B0503020204020204" pitchFamily="34" charset="-122"/>
              </a:rPr>
              <a:t>数据的降维或者特征的抽取</a:t>
            </a:r>
            <a:r>
              <a:rPr kumimoji="1" lang="zh-CN" altLang="en-US" sz="2000" dirty="0">
                <a:latin typeface="微软雅黑" panose="020B0503020204020204" pitchFamily="34" charset="-122"/>
                <a:ea typeface="微软雅黑" panose="020B0503020204020204" pitchFamily="34" charset="-122"/>
              </a:rPr>
              <a:t>上 。</a:t>
            </a:r>
          </a:p>
        </p:txBody>
      </p:sp>
      <p:sp>
        <p:nvSpPr>
          <p:cNvPr id="26" name="椭圆 25"/>
          <p:cNvSpPr/>
          <p:nvPr/>
        </p:nvSpPr>
        <p:spPr>
          <a:xfrm>
            <a:off x="1744529" y="5136930"/>
            <a:ext cx="8543013" cy="151951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50000"/>
              </a:lnSpc>
            </a:pPr>
            <a:r>
              <a:rPr kumimoji="1" lang="zh-CN" altLang="en-US" dirty="0">
                <a:solidFill>
                  <a:srgbClr val="00B0F0"/>
                </a:solidFill>
                <a:latin typeface="微软雅黑" panose="020B0503020204020204" pitchFamily="34" charset="-122"/>
                <a:ea typeface="微软雅黑" panose="020B0503020204020204" pitchFamily="34" charset="-122"/>
              </a:rPr>
              <a:t>前融合</a:t>
            </a:r>
            <a:r>
              <a:rPr kumimoji="1" lang="zh-CN" altLang="en-US" dirty="0">
                <a:latin typeface="微软雅黑" panose="020B0503020204020204" pitchFamily="34" charset="-122"/>
                <a:ea typeface="微软雅黑" panose="020B0503020204020204" pitchFamily="34" charset="-122"/>
              </a:rPr>
              <a:t>是</a:t>
            </a:r>
            <a:r>
              <a:rPr kumimoji="1" lang="zh-CN" altLang="en-US" dirty="0" smtClean="0">
                <a:latin typeface="微软雅黑" panose="020B0503020204020204" pitchFamily="34" charset="-122"/>
                <a:ea typeface="微软雅黑" panose="020B0503020204020204" pitchFamily="34" charset="-122"/>
              </a:rPr>
              <a:t>指在不同</a:t>
            </a:r>
            <a:r>
              <a:rPr kumimoji="1" lang="zh-CN" altLang="en-US" dirty="0">
                <a:latin typeface="微软雅黑" panose="020B0503020204020204" pitchFamily="34" charset="-122"/>
                <a:ea typeface="微软雅黑" panose="020B0503020204020204" pitchFamily="34" charset="-122"/>
              </a:rPr>
              <a:t>模态数据</a:t>
            </a:r>
            <a:r>
              <a:rPr kumimoji="1" lang="zh-CN" altLang="en-US" dirty="0" smtClean="0">
                <a:latin typeface="微软雅黑" panose="020B0503020204020204" pitchFamily="34" charset="-122"/>
                <a:ea typeface="微软雅黑" panose="020B0503020204020204" pitchFamily="34" charset="-122"/>
              </a:rPr>
              <a:t>之间进行</a:t>
            </a:r>
            <a:r>
              <a:rPr kumimoji="1" lang="zh-CN" altLang="en-US" dirty="0">
                <a:solidFill>
                  <a:srgbClr val="00B0F0"/>
                </a:solidFill>
                <a:latin typeface="微软雅黑" panose="020B0503020204020204" pitchFamily="34" charset="-122"/>
                <a:ea typeface="微软雅黑" panose="020B0503020204020204" pitchFamily="34" charset="-122"/>
              </a:rPr>
              <a:t>联合</a:t>
            </a:r>
            <a:r>
              <a:rPr kumimoji="1" lang="zh-CN" altLang="en-US" dirty="0" smtClean="0">
                <a:solidFill>
                  <a:srgbClr val="00B0F0"/>
                </a:solidFill>
                <a:latin typeface="微软雅黑" panose="020B0503020204020204" pitchFamily="34" charset="-122"/>
                <a:ea typeface="微软雅黑" panose="020B0503020204020204" pitchFamily="34" charset="-122"/>
              </a:rPr>
              <a:t>特征抽取</a:t>
            </a:r>
            <a:r>
              <a:rPr kumimoji="1" lang="zh-CN" altLang="en-US" dirty="0" smtClean="0">
                <a:latin typeface="微软雅黑" panose="020B0503020204020204" pitchFamily="34" charset="-122"/>
                <a:ea typeface="微软雅黑" panose="020B0503020204020204" pitchFamily="34" charset="-122"/>
              </a:rPr>
              <a:t>，而</a:t>
            </a:r>
            <a:r>
              <a:rPr kumimoji="1" lang="zh-CN" altLang="en-US" dirty="0">
                <a:latin typeface="微软雅黑" panose="020B0503020204020204" pitchFamily="34" charset="-122"/>
                <a:ea typeface="微软雅黑" panose="020B0503020204020204" pitchFamily="34" charset="-122"/>
              </a:rPr>
              <a:t>自编码模型</a:t>
            </a:r>
            <a:r>
              <a:rPr kumimoji="1" lang="zh-CN" altLang="en-US" dirty="0" smtClean="0">
                <a:latin typeface="微软雅黑" panose="020B0503020204020204" pitchFamily="34" charset="-122"/>
                <a:ea typeface="微软雅黑" panose="020B0503020204020204" pitchFamily="34" charset="-122"/>
              </a:rPr>
              <a:t>主要用于数据降</a:t>
            </a:r>
            <a:r>
              <a:rPr kumimoji="1" lang="zh-CN" altLang="en-US" dirty="0">
                <a:latin typeface="微软雅黑" panose="020B0503020204020204" pitchFamily="34" charset="-122"/>
                <a:ea typeface="微软雅黑" panose="020B0503020204020204" pitchFamily="34" charset="-122"/>
              </a:rPr>
              <a:t>维或者</a:t>
            </a:r>
            <a:r>
              <a:rPr kumimoji="1" lang="zh-CN" altLang="en-US" dirty="0" smtClean="0">
                <a:latin typeface="微软雅黑" panose="020B0503020204020204" pitchFamily="34" charset="-122"/>
                <a:ea typeface="微软雅黑" panose="020B0503020204020204" pitchFamily="34" charset="-122"/>
              </a:rPr>
              <a:t>特征抽取 ，正是</a:t>
            </a:r>
            <a:r>
              <a:rPr kumimoji="1" lang="zh-CN" altLang="en-US" dirty="0">
                <a:latin typeface="微软雅黑" panose="020B0503020204020204" pitchFamily="34" charset="-122"/>
                <a:ea typeface="微软雅黑" panose="020B0503020204020204" pitchFamily="34" charset="-122"/>
              </a:rPr>
              <a:t>因为</a:t>
            </a:r>
            <a:r>
              <a:rPr kumimoji="1" lang="zh-CN" altLang="en-US" dirty="0">
                <a:solidFill>
                  <a:srgbClr val="00B0F0"/>
                </a:solidFill>
                <a:latin typeface="微软雅黑" panose="020B0503020204020204" pitchFamily="34" charset="-122"/>
                <a:ea typeface="微软雅黑" panose="020B0503020204020204" pitchFamily="34" charset="-122"/>
              </a:rPr>
              <a:t>自编码模型具有提取特征的能力</a:t>
            </a:r>
            <a:r>
              <a:rPr kumimoji="1" lang="zh-CN" altLang="en-US" dirty="0">
                <a:latin typeface="微软雅黑" panose="020B0503020204020204" pitchFamily="34" charset="-122"/>
                <a:ea typeface="微软雅黑" panose="020B0503020204020204" pitchFamily="34" charset="-122"/>
              </a:rPr>
              <a:t>，</a:t>
            </a:r>
            <a:r>
              <a:rPr kumimoji="1" lang="zh-CN" altLang="en-US" dirty="0" smtClean="0">
                <a:latin typeface="微软雅黑" panose="020B0503020204020204" pitchFamily="34" charset="-122"/>
                <a:ea typeface="微软雅黑" panose="020B0503020204020204" pitchFamily="34" charset="-122"/>
              </a:rPr>
              <a:t>所以可用</a:t>
            </a:r>
            <a:r>
              <a:rPr kumimoji="1" lang="zh-CN" altLang="en-US" dirty="0">
                <a:latin typeface="微软雅黑" panose="020B0503020204020204" pitchFamily="34" charset="-122"/>
                <a:ea typeface="微软雅黑" panose="020B0503020204020204" pitchFamily="34" charset="-122"/>
              </a:rPr>
              <a:t>于前</a:t>
            </a:r>
            <a:r>
              <a:rPr kumimoji="1" lang="zh-CN" altLang="en-US" dirty="0" smtClean="0">
                <a:latin typeface="微软雅黑" panose="020B0503020204020204" pitchFamily="34" charset="-122"/>
                <a:ea typeface="微软雅黑" panose="020B0503020204020204" pitchFamily="34" charset="-122"/>
              </a:rPr>
              <a:t>融合</a:t>
            </a:r>
            <a:endParaRPr lang="en-US" dirty="0">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2"/>
          <a:stretch>
            <a:fillRect/>
          </a:stretch>
        </p:blipFill>
        <p:spPr>
          <a:xfrm>
            <a:off x="2781921" y="2952884"/>
            <a:ext cx="6556026" cy="2123380"/>
          </a:xfrm>
          <a:prstGeom prst="rect">
            <a:avLst/>
          </a:prstGeom>
        </p:spPr>
      </p:pic>
      <p:sp>
        <p:nvSpPr>
          <p:cNvPr id="38" name="文本框 37"/>
          <p:cNvSpPr txBox="1"/>
          <p:nvPr/>
        </p:nvSpPr>
        <p:spPr>
          <a:xfrm>
            <a:off x="1922931" y="3812241"/>
            <a:ext cx="726141" cy="400110"/>
          </a:xfrm>
          <a:prstGeom prst="rect">
            <a:avLst/>
          </a:prstGeom>
          <a:noFill/>
        </p:spPr>
        <p:txBody>
          <a:bodyPr wrap="square" rtlCol="0">
            <a:spAutoFit/>
          </a:bodyPr>
          <a:lstStyle/>
          <a:p>
            <a:r>
              <a:rPr lang="zh-CN" altLang="en-US" sz="2000" dirty="0" smtClean="0">
                <a:solidFill>
                  <a:srgbClr val="FF0000"/>
                </a:solidFill>
                <a:latin typeface="微软雅黑" panose="020B0503020204020204" pitchFamily="34" charset="-122"/>
                <a:ea typeface="微软雅黑" panose="020B0503020204020204" pitchFamily="34" charset="-122"/>
              </a:rPr>
              <a:t>输入</a:t>
            </a:r>
            <a:endParaRPr lang="en-US" sz="2000" dirty="0">
              <a:solidFill>
                <a:srgbClr val="FF0000"/>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9551884" y="3750095"/>
            <a:ext cx="726141" cy="400110"/>
          </a:xfrm>
          <a:prstGeom prst="rect">
            <a:avLst/>
          </a:prstGeom>
          <a:noFill/>
        </p:spPr>
        <p:txBody>
          <a:bodyPr wrap="square" rtlCol="0">
            <a:spAutoFit/>
          </a:bodyPr>
          <a:lstStyle/>
          <a:p>
            <a:r>
              <a:rPr lang="zh-CN" altLang="en-US" sz="2000" dirty="0" smtClean="0">
                <a:solidFill>
                  <a:srgbClr val="FF0000"/>
                </a:solidFill>
                <a:latin typeface="微软雅黑" panose="020B0503020204020204" pitchFamily="34" charset="-122"/>
                <a:ea typeface="微软雅黑" panose="020B0503020204020204" pitchFamily="34" charset="-122"/>
              </a:rPr>
              <a:t>输出</a:t>
            </a:r>
            <a:endParaRPr lang="en-US" sz="2000" dirty="0">
              <a:solidFill>
                <a:srgbClr val="FF0000"/>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5373366" y="3019831"/>
            <a:ext cx="1265551" cy="400110"/>
          </a:xfrm>
          <a:prstGeom prst="rect">
            <a:avLst/>
          </a:prstGeom>
          <a:noFill/>
        </p:spPr>
        <p:txBody>
          <a:bodyPr wrap="square" rtlCol="0">
            <a:spAutoFit/>
          </a:bodyPr>
          <a:lstStyle/>
          <a:p>
            <a:r>
              <a:rPr lang="zh-CN" altLang="en-US" sz="2000" dirty="0" smtClean="0">
                <a:solidFill>
                  <a:srgbClr val="FF0000"/>
                </a:solidFill>
                <a:latin typeface="微软雅黑" panose="020B0503020204020204" pitchFamily="34" charset="-122"/>
                <a:ea typeface="微软雅黑" panose="020B0503020204020204" pitchFamily="34" charset="-122"/>
              </a:rPr>
              <a:t>降维特征</a:t>
            </a:r>
            <a:endParaRPr lang="en-US" sz="2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740489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自编码器原理</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图片 8"/>
          <p:cNvPicPr>
            <a:picLocks noChangeAspect="1"/>
          </p:cNvPicPr>
          <p:nvPr/>
        </p:nvPicPr>
        <p:blipFill>
          <a:blip r:embed="rId2" cstate="screen"/>
          <a:stretch>
            <a:fillRect/>
          </a:stretch>
        </p:blipFill>
        <p:spPr>
          <a:xfrm>
            <a:off x="1773661" y="3530309"/>
            <a:ext cx="8567490" cy="2452144"/>
          </a:xfrm>
          <a:prstGeom prst="rect">
            <a:avLst/>
          </a:prstGeom>
        </p:spPr>
      </p:pic>
      <p:sp>
        <p:nvSpPr>
          <p:cNvPr id="10" name="文本框 9"/>
          <p:cNvSpPr txBox="1"/>
          <p:nvPr/>
        </p:nvSpPr>
        <p:spPr>
          <a:xfrm>
            <a:off x="460253" y="1314318"/>
            <a:ext cx="11194306" cy="2215991"/>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kumimoji="1" lang="en-US" altLang="zh-CN" sz="2000" dirty="0" err="1">
                <a:solidFill>
                  <a:srgbClr val="CC0099"/>
                </a:solidFill>
                <a:latin typeface="微软雅黑" panose="020B0503020204020204" pitchFamily="34" charset="-122"/>
                <a:ea typeface="微软雅黑" panose="020B0503020204020204" pitchFamily="34" charset="-122"/>
              </a:rPr>
              <a:t>AutoEncoder</a:t>
            </a:r>
            <a:r>
              <a:rPr kumimoji="1" lang="en-US" altLang="zh-CN"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通常包含两个部分</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solidFill>
                  <a:srgbClr val="FF0000"/>
                </a:solidFill>
                <a:latin typeface="微软雅黑" panose="020B0503020204020204" pitchFamily="34" charset="-122"/>
                <a:ea typeface="微软雅黑" panose="020B0503020204020204" pitchFamily="34" charset="-122"/>
              </a:rPr>
              <a:t>编码器</a:t>
            </a:r>
            <a:r>
              <a:rPr kumimoji="1" lang="zh-CN" altLang="en-US" sz="2000" dirty="0">
                <a:latin typeface="微软雅黑" panose="020B0503020204020204" pitchFamily="34" charset="-122"/>
                <a:ea typeface="微软雅黑" panose="020B0503020204020204" pitchFamily="34" charset="-122"/>
              </a:rPr>
              <a:t>和</a:t>
            </a:r>
            <a:r>
              <a:rPr kumimoji="1" lang="zh-CN" altLang="en-US" sz="2000" dirty="0">
                <a:solidFill>
                  <a:srgbClr val="FF0000"/>
                </a:solidFill>
                <a:latin typeface="微软雅黑" panose="020B0503020204020204" pitchFamily="34" charset="-122"/>
                <a:ea typeface="微软雅黑" panose="020B0503020204020204" pitchFamily="34" charset="-122"/>
              </a:rPr>
              <a:t>解码器</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smtClean="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kumimoji="1" lang="zh-CN" altLang="en-US" dirty="0" smtClean="0">
                <a:latin typeface="微软雅黑" panose="020B0503020204020204" pitchFamily="34" charset="-122"/>
                <a:ea typeface="微软雅黑" panose="020B0503020204020204" pitchFamily="34" charset="-122"/>
              </a:rPr>
              <a:t>编码器</a:t>
            </a:r>
            <a:r>
              <a:rPr kumimoji="1" lang="zh-CN" altLang="en-US" dirty="0">
                <a:latin typeface="微软雅黑" panose="020B0503020204020204" pitchFamily="34" charset="-122"/>
                <a:ea typeface="微软雅黑" panose="020B0503020204020204" pitchFamily="34" charset="-122"/>
              </a:rPr>
              <a:t>和解码器可以是</a:t>
            </a:r>
            <a:r>
              <a:rPr kumimoji="1" lang="zh-CN" altLang="en-US" dirty="0">
                <a:solidFill>
                  <a:srgbClr val="00B0F0"/>
                </a:solidFill>
                <a:latin typeface="微软雅黑" panose="020B0503020204020204" pitchFamily="34" charset="-122"/>
                <a:ea typeface="微软雅黑" panose="020B0503020204020204" pitchFamily="34" charset="-122"/>
              </a:rPr>
              <a:t>单层</a:t>
            </a:r>
            <a:r>
              <a:rPr kumimoji="1" lang="zh-CN" altLang="en-US" dirty="0">
                <a:latin typeface="微软雅黑" panose="020B0503020204020204" pitchFamily="34" charset="-122"/>
                <a:ea typeface="微软雅黑" panose="020B0503020204020204" pitchFamily="34" charset="-122"/>
              </a:rPr>
              <a:t>的也可以是</a:t>
            </a:r>
            <a:r>
              <a:rPr kumimoji="1" lang="zh-CN" altLang="en-US" dirty="0">
                <a:solidFill>
                  <a:srgbClr val="00B0F0"/>
                </a:solidFill>
                <a:latin typeface="微软雅黑" panose="020B0503020204020204" pitchFamily="34" charset="-122"/>
                <a:ea typeface="微软雅黑" panose="020B0503020204020204" pitchFamily="34" charset="-122"/>
              </a:rPr>
              <a:t>多层</a:t>
            </a:r>
            <a:r>
              <a:rPr kumimoji="1" lang="zh-CN" altLang="en-US" dirty="0">
                <a:latin typeface="微软雅黑" panose="020B0503020204020204" pitchFamily="34" charset="-122"/>
                <a:ea typeface="微软雅黑" panose="020B0503020204020204" pitchFamily="34" charset="-122"/>
              </a:rPr>
              <a:t>的</a:t>
            </a:r>
            <a:r>
              <a:rPr kumimoji="1" lang="zh-CN" altLang="en-US" dirty="0" smtClean="0">
                <a:latin typeface="微软雅黑" panose="020B0503020204020204" pitchFamily="34" charset="-122"/>
                <a:ea typeface="微软雅黑" panose="020B0503020204020204" pitchFamily="34" charset="-122"/>
              </a:rPr>
              <a:t>，</a:t>
            </a:r>
            <a:r>
              <a:rPr kumimoji="1" lang="zh-CN" altLang="en-US" dirty="0" smtClean="0">
                <a:solidFill>
                  <a:srgbClr val="00B0F0"/>
                </a:solidFill>
                <a:latin typeface="微软雅黑" panose="020B0503020204020204" pitchFamily="34" charset="-122"/>
                <a:ea typeface="微软雅黑" panose="020B0503020204020204" pitchFamily="34" charset="-122"/>
              </a:rPr>
              <a:t>多层</a:t>
            </a:r>
            <a:r>
              <a:rPr kumimoji="1" lang="zh-CN" altLang="en-US" dirty="0" smtClean="0">
                <a:latin typeface="微软雅黑" panose="020B0503020204020204" pitchFamily="34" charset="-122"/>
                <a:ea typeface="微软雅黑" panose="020B0503020204020204" pitchFamily="34" charset="-122"/>
              </a:rPr>
              <a:t>的</a:t>
            </a:r>
            <a:r>
              <a:rPr kumimoji="1" lang="zh-CN" altLang="en-US" dirty="0">
                <a:latin typeface="微软雅黑" panose="020B0503020204020204" pitchFamily="34" charset="-122"/>
                <a:ea typeface="微软雅黑" panose="020B0503020204020204" pitchFamily="34" charset="-122"/>
              </a:rPr>
              <a:t>编码器</a:t>
            </a:r>
            <a:r>
              <a:rPr kumimoji="1" lang="zh-CN" altLang="en-US" dirty="0" smtClean="0">
                <a:latin typeface="微软雅黑" panose="020B0503020204020204" pitchFamily="34" charset="-122"/>
                <a:ea typeface="微软雅黑" panose="020B0503020204020204" pitchFamily="34" charset="-122"/>
              </a:rPr>
              <a:t>和解码器</a:t>
            </a:r>
            <a:r>
              <a:rPr kumimoji="1" lang="zh-CN" altLang="en-US" dirty="0">
                <a:latin typeface="微软雅黑" panose="020B0503020204020204" pitchFamily="34" charset="-122"/>
                <a:ea typeface="微软雅黑" panose="020B0503020204020204" pitchFamily="34" charset="-122"/>
              </a:rPr>
              <a:t>往往</a:t>
            </a:r>
            <a:r>
              <a:rPr kumimoji="1" lang="zh-CN" altLang="en-US" dirty="0">
                <a:solidFill>
                  <a:srgbClr val="00B0F0"/>
                </a:solidFill>
                <a:latin typeface="微软雅黑" panose="020B0503020204020204" pitchFamily="34" charset="-122"/>
                <a:ea typeface="微软雅黑" panose="020B0503020204020204" pitchFamily="34" charset="-122"/>
              </a:rPr>
              <a:t>性能更好</a:t>
            </a:r>
            <a:r>
              <a:rPr kumimoji="1" lang="zh-CN" altLang="en-US" dirty="0" smtClean="0">
                <a:latin typeface="微软雅黑" panose="020B0503020204020204" pitchFamily="34" charset="-122"/>
                <a:ea typeface="微软雅黑" panose="020B0503020204020204" pitchFamily="34" charset="-122"/>
              </a:rPr>
              <a:t>。</a:t>
            </a:r>
            <a:endParaRPr kumimoji="1" lang="en-US" altLang="zh-CN" dirty="0" smtClean="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kumimoji="1" lang="zh-CN" altLang="en-US" dirty="0" smtClean="0">
                <a:latin typeface="微软雅黑" panose="020B0503020204020204" pitchFamily="34" charset="-122"/>
                <a:ea typeface="微软雅黑" panose="020B0503020204020204" pitchFamily="34" charset="-122"/>
              </a:rPr>
              <a:t>输入</a:t>
            </a:r>
            <a:r>
              <a:rPr kumimoji="1" lang="en-US" altLang="zh-CN" dirty="0" smtClean="0">
                <a:latin typeface="微软雅黑" panose="020B0503020204020204" pitchFamily="34" charset="-122"/>
                <a:ea typeface="微软雅黑" panose="020B0503020204020204" pitchFamily="34" charset="-122"/>
              </a:rPr>
              <a:t>X</a:t>
            </a:r>
            <a:r>
              <a:rPr kumimoji="1" lang="zh-CN" altLang="en-US" dirty="0" smtClean="0">
                <a:latin typeface="微软雅黑" panose="020B0503020204020204" pitchFamily="34" charset="-122"/>
                <a:ea typeface="微软雅黑" panose="020B0503020204020204" pitchFamily="34" charset="-122"/>
              </a:rPr>
              <a:t>经过</a:t>
            </a:r>
            <a:r>
              <a:rPr kumimoji="1" lang="zh-CN" altLang="en-US" dirty="0">
                <a:latin typeface="微软雅黑" panose="020B0503020204020204" pitchFamily="34" charset="-122"/>
                <a:ea typeface="微软雅黑" panose="020B0503020204020204" pitchFamily="34" charset="-122"/>
              </a:rPr>
              <a:t>编码器得到中间</a:t>
            </a:r>
            <a:r>
              <a:rPr kumimoji="1" lang="zh-CN" altLang="en-US" dirty="0" smtClean="0">
                <a:latin typeface="微软雅黑" panose="020B0503020204020204" pitchFamily="34" charset="-122"/>
                <a:ea typeface="微软雅黑" panose="020B0503020204020204" pitchFamily="34" charset="-122"/>
              </a:rPr>
              <a:t>表示层</a:t>
            </a:r>
            <a:r>
              <a:rPr kumimoji="1" lang="en-US" altLang="zh-CN" dirty="0" smtClean="0">
                <a:latin typeface="微软雅黑" panose="020B0503020204020204" pitchFamily="34" charset="-122"/>
                <a:ea typeface="微软雅黑" panose="020B0503020204020204" pitchFamily="34" charset="-122"/>
              </a:rPr>
              <a:t>F</a:t>
            </a:r>
            <a:r>
              <a:rPr kumimoji="1" lang="zh-CN" altLang="en-US" dirty="0">
                <a:latin typeface="微软雅黑" panose="020B0503020204020204" pitchFamily="34" charset="-122"/>
                <a:ea typeface="微软雅黑" panose="020B0503020204020204" pitchFamily="34" charset="-122"/>
              </a:rPr>
              <a:t>，又称为编码</a:t>
            </a:r>
            <a:r>
              <a:rPr kumimoji="1" lang="en-US" altLang="zh-CN" dirty="0" smtClean="0">
                <a:latin typeface="微软雅黑" panose="020B0503020204020204" pitchFamily="34" charset="-122"/>
                <a:ea typeface="微软雅黑" panose="020B0503020204020204" pitchFamily="34" charset="-122"/>
              </a:rPr>
              <a:t>(encode</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，然后 </a:t>
            </a:r>
            <a:r>
              <a:rPr kumimoji="1" lang="en-US" altLang="zh-CN" dirty="0">
                <a:latin typeface="微软雅黑" panose="020B0503020204020204" pitchFamily="34" charset="-122"/>
                <a:ea typeface="微软雅黑" panose="020B0503020204020204" pitchFamily="34" charset="-122"/>
              </a:rPr>
              <a:t>F </a:t>
            </a:r>
            <a:r>
              <a:rPr kumimoji="1" lang="zh-CN" altLang="en-US" dirty="0">
                <a:latin typeface="微软雅黑" panose="020B0503020204020204" pitchFamily="34" charset="-122"/>
                <a:ea typeface="微软雅黑" panose="020B0503020204020204" pitchFamily="34" charset="-122"/>
              </a:rPr>
              <a:t>经过解码器得到输出 </a:t>
            </a:r>
            <a:r>
              <a:rPr kumimoji="1" lang="en-US" altLang="zh-CN" dirty="0">
                <a:latin typeface="微软雅黑" panose="020B0503020204020204" pitchFamily="34" charset="-122"/>
                <a:ea typeface="微软雅黑" panose="020B0503020204020204" pitchFamily="34" charset="-122"/>
              </a:rPr>
              <a:t>Y</a:t>
            </a:r>
            <a:r>
              <a:rPr kumimoji="1" lang="zh-CN" altLang="en-US" dirty="0">
                <a:latin typeface="微软雅黑" panose="020B0503020204020204" pitchFamily="34" charset="-122"/>
                <a:ea typeface="微软雅黑" panose="020B0503020204020204" pitchFamily="34" charset="-122"/>
              </a:rPr>
              <a:t>，两个过程分别称为</a:t>
            </a:r>
            <a:r>
              <a:rPr kumimoji="1" lang="zh-CN" altLang="en-US" dirty="0">
                <a:solidFill>
                  <a:srgbClr val="00B0F0"/>
                </a:solidFill>
                <a:latin typeface="微软雅黑" panose="020B0503020204020204" pitchFamily="34" charset="-122"/>
                <a:ea typeface="微软雅黑" panose="020B0503020204020204" pitchFamily="34" charset="-122"/>
              </a:rPr>
              <a:t>编码过程</a:t>
            </a:r>
            <a:r>
              <a:rPr kumimoji="1" lang="zh-CN" altLang="en-US" dirty="0">
                <a:latin typeface="微软雅黑" panose="020B0503020204020204" pitchFamily="34" charset="-122"/>
                <a:ea typeface="微软雅黑" panose="020B0503020204020204" pitchFamily="34" charset="-122"/>
              </a:rPr>
              <a:t>和</a:t>
            </a:r>
            <a:r>
              <a:rPr kumimoji="1" lang="zh-CN" altLang="en-US" dirty="0">
                <a:solidFill>
                  <a:srgbClr val="00B0F0"/>
                </a:solidFill>
                <a:latin typeface="微软雅黑" panose="020B0503020204020204" pitchFamily="34" charset="-122"/>
                <a:ea typeface="微软雅黑" panose="020B0503020204020204" pitchFamily="34" charset="-122"/>
              </a:rPr>
              <a:t>解码</a:t>
            </a:r>
            <a:r>
              <a:rPr kumimoji="1" lang="zh-CN" altLang="en-US" dirty="0" smtClean="0">
                <a:solidFill>
                  <a:srgbClr val="00B0F0"/>
                </a:solidFill>
                <a:latin typeface="微软雅黑" panose="020B0503020204020204" pitchFamily="34" charset="-122"/>
                <a:ea typeface="微软雅黑" panose="020B0503020204020204" pitchFamily="34" charset="-122"/>
              </a:rPr>
              <a:t>过程</a:t>
            </a:r>
            <a:r>
              <a:rPr kumimoji="1" lang="zh-CN" altLang="en-US" dirty="0" smtClean="0">
                <a:latin typeface="微软雅黑" panose="020B0503020204020204" pitchFamily="34" charset="-122"/>
                <a:ea typeface="微软雅黑" panose="020B0503020204020204" pitchFamily="34" charset="-122"/>
              </a:rPr>
              <a:t>。</a:t>
            </a:r>
            <a:endParaRPr kumimoji="1" lang="en-US" altLang="zh-CN" dirty="0" smtClean="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kumimoji="1" lang="zh-CN" altLang="en-US" dirty="0" smtClean="0">
                <a:latin typeface="微软雅黑" panose="020B0503020204020204" pitchFamily="34" charset="-122"/>
                <a:ea typeface="微软雅黑" panose="020B0503020204020204" pitchFamily="34" charset="-122"/>
              </a:rPr>
              <a:t> </a:t>
            </a:r>
            <a:r>
              <a:rPr kumimoji="1" lang="en-US" altLang="zh-CN" dirty="0" err="1">
                <a:latin typeface="微软雅黑" panose="020B0503020204020204" pitchFamily="34" charset="-122"/>
                <a:ea typeface="微软雅黑" panose="020B0503020204020204" pitchFamily="34" charset="-122"/>
              </a:rPr>
              <a:t>AutoEncoder</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的</a:t>
            </a:r>
            <a:r>
              <a:rPr kumimoji="1" lang="zh-CN" altLang="en-US" dirty="0" smtClean="0">
                <a:solidFill>
                  <a:srgbClr val="00B0F0"/>
                </a:solidFill>
                <a:latin typeface="微软雅黑" panose="020B0503020204020204" pitchFamily="34" charset="-122"/>
                <a:ea typeface="微软雅黑" panose="020B0503020204020204" pitchFamily="34" charset="-122"/>
              </a:rPr>
              <a:t>目标函数</a:t>
            </a:r>
            <a:r>
              <a:rPr kumimoji="1" lang="zh-CN" altLang="en-US" dirty="0" smtClean="0">
                <a:latin typeface="微软雅黑" panose="020B0503020204020204" pitchFamily="34" charset="-122"/>
                <a:ea typeface="微软雅黑" panose="020B0503020204020204" pitchFamily="34" charset="-122"/>
              </a:rPr>
              <a:t>可以</a:t>
            </a:r>
            <a:r>
              <a:rPr kumimoji="1" lang="zh-CN" altLang="en-US" dirty="0">
                <a:latin typeface="微软雅黑" panose="020B0503020204020204" pitchFamily="34" charset="-122"/>
                <a:ea typeface="微软雅黑" panose="020B0503020204020204" pitchFamily="34" charset="-122"/>
              </a:rPr>
              <a:t>表示</a:t>
            </a:r>
            <a:r>
              <a:rPr kumimoji="1" lang="zh-CN" altLang="en-US" dirty="0" smtClean="0">
                <a:latin typeface="微软雅黑" panose="020B0503020204020204" pitchFamily="34" charset="-122"/>
                <a:ea typeface="微软雅黑" panose="020B0503020204020204" pitchFamily="34" charset="-122"/>
              </a:rPr>
              <a:t>为</a:t>
            </a:r>
            <a:r>
              <a:rPr kumimoji="1" lang="zh-CN" altLang="en-US" dirty="0" smtClean="0">
                <a:solidFill>
                  <a:srgbClr val="FF0000"/>
                </a:solidFill>
                <a:latin typeface="微软雅黑" panose="020B0503020204020204" pitchFamily="34" charset="-122"/>
                <a:ea typeface="微软雅黑" panose="020B0503020204020204" pitchFamily="34" charset="-122"/>
              </a:rPr>
              <a:t>输出和输入的差值最小</a:t>
            </a:r>
            <a:r>
              <a:rPr kumimoji="1" lang="zh-CN" altLang="en-US" dirty="0" smtClean="0">
                <a:latin typeface="微软雅黑" panose="020B0503020204020204" pitchFamily="34" charset="-122"/>
                <a:ea typeface="微软雅黑" panose="020B0503020204020204" pitchFamily="34" charset="-122"/>
              </a:rPr>
              <a:t>。</a:t>
            </a:r>
            <a:endParaRPr kumimoji="1" lang="zh-CN" alt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740489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smtClean="0">
                <a:solidFill>
                  <a:prstClr val="black"/>
                </a:solidFill>
                <a:latin typeface="微软雅黑" panose="020B0503020204020204" pitchFamily="34" charset="-122"/>
                <a:ea typeface="微软雅黑" panose="020B0503020204020204" pitchFamily="34" charset="-122"/>
              </a:rPr>
              <a:t>什么是稀疏自编码</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descr="C:\Users\Administrator\AppData\Local\youdao\ynote\images\D04C0387F0AC466D9BC0E15EE91F7763\1365439878_3585.jpeg"/>
          <p:cNvPicPr/>
          <p:nvPr/>
        </p:nvPicPr>
        <p:blipFill>
          <a:blip r:embed="rId2"/>
          <a:srcRect/>
          <a:stretch>
            <a:fillRect/>
          </a:stretch>
        </p:blipFill>
        <p:spPr bwMode="auto">
          <a:xfrm>
            <a:off x="2835455" y="1226655"/>
            <a:ext cx="5715000" cy="3609975"/>
          </a:xfrm>
          <a:prstGeom prst="rect">
            <a:avLst/>
          </a:prstGeom>
          <a:noFill/>
          <a:ln w="9525">
            <a:noFill/>
            <a:miter lim="800000"/>
            <a:headEnd/>
            <a:tailEnd/>
          </a:ln>
        </p:spPr>
      </p:pic>
      <p:sp>
        <p:nvSpPr>
          <p:cNvPr id="4" name="文本框 3"/>
          <p:cNvSpPr txBox="1"/>
          <p:nvPr/>
        </p:nvSpPr>
        <p:spPr>
          <a:xfrm>
            <a:off x="668164" y="4941744"/>
            <a:ext cx="11071111"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kumimoji="1" lang="zh-CN" altLang="en-US" dirty="0">
                <a:solidFill>
                  <a:srgbClr val="CC0099"/>
                </a:solidFill>
                <a:latin typeface="微软雅黑" panose="020B0503020204020204" pitchFamily="34" charset="-122"/>
                <a:ea typeface="微软雅黑" panose="020B0503020204020204" pitchFamily="34" charset="-122"/>
              </a:rPr>
              <a:t>稀疏自</a:t>
            </a:r>
            <a:r>
              <a:rPr kumimoji="1" lang="zh-CN" altLang="en-US" dirty="0" smtClean="0">
                <a:solidFill>
                  <a:srgbClr val="CC0099"/>
                </a:solidFill>
                <a:latin typeface="微软雅黑" panose="020B0503020204020204" pitchFamily="34" charset="-122"/>
                <a:ea typeface="微软雅黑" panose="020B0503020204020204" pitchFamily="34" charset="-122"/>
              </a:rPr>
              <a:t>编码器（</a:t>
            </a:r>
            <a:r>
              <a:rPr kumimoji="1" lang="en-US" altLang="zh-CN" dirty="0" smtClean="0">
                <a:solidFill>
                  <a:srgbClr val="CC0099"/>
                </a:solidFill>
                <a:latin typeface="微软雅黑" panose="020B0503020204020204" pitchFamily="34" charset="-122"/>
                <a:ea typeface="微软雅黑" panose="020B0503020204020204" pitchFamily="34" charset="-122"/>
              </a:rPr>
              <a:t>Sparse </a:t>
            </a:r>
            <a:r>
              <a:rPr kumimoji="1" lang="en-US" altLang="zh-CN" dirty="0" err="1" smtClean="0">
                <a:solidFill>
                  <a:srgbClr val="CC0099"/>
                </a:solidFill>
                <a:latin typeface="微软雅黑" panose="020B0503020204020204" pitchFamily="34" charset="-122"/>
                <a:ea typeface="微软雅黑" panose="020B0503020204020204" pitchFamily="34" charset="-122"/>
              </a:rPr>
              <a:t>AutoEncoder</a:t>
            </a:r>
            <a:r>
              <a:rPr kumimoji="1" lang="zh-CN" altLang="en-US" dirty="0" smtClean="0">
                <a:solidFill>
                  <a:srgbClr val="CC0099"/>
                </a:solidFill>
                <a:latin typeface="微软雅黑" panose="020B0503020204020204" pitchFamily="34" charset="-122"/>
                <a:ea typeface="微软雅黑" panose="020B0503020204020204" pitchFamily="34" charset="-122"/>
              </a:rPr>
              <a:t>）</a:t>
            </a:r>
            <a:r>
              <a:rPr kumimoji="1" lang="zh-CN" altLang="en-US" dirty="0" smtClean="0">
                <a:latin typeface="微软雅黑" panose="020B0503020204020204" pitchFamily="34" charset="-122"/>
                <a:ea typeface="微软雅黑" panose="020B0503020204020204" pitchFamily="34" charset="-122"/>
              </a:rPr>
              <a:t>可以</a:t>
            </a:r>
            <a:r>
              <a:rPr kumimoji="1" lang="zh-CN" altLang="en-US" dirty="0">
                <a:latin typeface="微软雅黑" panose="020B0503020204020204" pitchFamily="34" charset="-122"/>
                <a:ea typeface="微软雅黑" panose="020B0503020204020204" pitchFamily="34" charset="-122"/>
              </a:rPr>
              <a:t>约束中间表达尽可能的稀疏，能够学习到更加有用的特征</a:t>
            </a:r>
            <a:r>
              <a:rPr kumimoji="1" lang="zh-CN" altLang="en-US" dirty="0" smtClean="0">
                <a:latin typeface="微软雅黑" panose="020B0503020204020204" pitchFamily="34" charset="-122"/>
                <a:ea typeface="微软雅黑" panose="020B0503020204020204" pitchFamily="34" charset="-122"/>
              </a:rPr>
              <a:t>。</a:t>
            </a:r>
            <a:endParaRPr kumimoji="1"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zh-CN" dirty="0">
                <a:latin typeface="微软雅黑" panose="020B0503020204020204" pitchFamily="34" charset="-122"/>
                <a:ea typeface="微软雅黑" panose="020B0503020204020204" pitchFamily="34" charset="-122"/>
              </a:rPr>
              <a:t>如果在</a:t>
            </a:r>
            <a:r>
              <a:rPr lang="en-US" altLang="zh-CN" dirty="0" err="1">
                <a:latin typeface="微软雅黑" panose="020B0503020204020204" pitchFamily="34" charset="-122"/>
                <a:ea typeface="微软雅黑" panose="020B0503020204020204" pitchFamily="34" charset="-122"/>
              </a:rPr>
              <a:t>AutoEncoder</a:t>
            </a:r>
            <a:r>
              <a:rPr lang="zh-CN" altLang="zh-CN" dirty="0">
                <a:latin typeface="微软雅黑" panose="020B0503020204020204" pitchFamily="34" charset="-122"/>
                <a:ea typeface="微软雅黑" panose="020B0503020204020204" pitchFamily="34" charset="-122"/>
              </a:rPr>
              <a:t>的基础上加上</a:t>
            </a:r>
            <a:r>
              <a:rPr lang="en-US" altLang="zh-CN" dirty="0" smtClean="0">
                <a:solidFill>
                  <a:srgbClr val="CC0099"/>
                </a:solidFill>
                <a:latin typeface="微软雅黑" panose="020B0503020204020204" pitchFamily="34" charset="-122"/>
                <a:ea typeface="微软雅黑" panose="020B0503020204020204" pitchFamily="34" charset="-122"/>
              </a:rPr>
              <a:t>L1</a:t>
            </a:r>
            <a:r>
              <a:rPr lang="zh-CN" altLang="en-US" dirty="0">
                <a:solidFill>
                  <a:srgbClr val="CC0099"/>
                </a:solidFill>
                <a:latin typeface="微软雅黑" panose="020B0503020204020204" pitchFamily="34" charset="-122"/>
                <a:ea typeface="微软雅黑" panose="020B0503020204020204" pitchFamily="34" charset="-122"/>
              </a:rPr>
              <a:t>正则</a:t>
            </a:r>
            <a:r>
              <a:rPr lang="zh-CN" altLang="zh-CN" dirty="0" smtClean="0">
                <a:latin typeface="微软雅黑" panose="020B0503020204020204" pitchFamily="34" charset="-122"/>
                <a:ea typeface="微软雅黑" panose="020B0503020204020204" pitchFamily="34" charset="-122"/>
              </a:rPr>
              <a:t>限制</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L1</a:t>
            </a:r>
            <a:r>
              <a:rPr lang="zh-CN" altLang="zh-CN" dirty="0">
                <a:latin typeface="微软雅黑" panose="020B0503020204020204" pitchFamily="34" charset="-122"/>
                <a:ea typeface="微软雅黑" panose="020B0503020204020204" pitchFamily="34" charset="-122"/>
              </a:rPr>
              <a:t>主要是约束每一层中的节点中大部分都要为</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，只有少数不为</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，这就是</a:t>
            </a:r>
            <a:r>
              <a:rPr lang="en-US" altLang="zh-CN" dirty="0">
                <a:latin typeface="微软雅黑" panose="020B0503020204020204" pitchFamily="34" charset="-122"/>
                <a:ea typeface="微软雅黑" panose="020B0503020204020204" pitchFamily="34" charset="-122"/>
              </a:rPr>
              <a:t>Sparse</a:t>
            </a:r>
            <a:r>
              <a:rPr lang="zh-CN" altLang="zh-CN" dirty="0">
                <a:latin typeface="微软雅黑" panose="020B0503020204020204" pitchFamily="34" charset="-122"/>
                <a:ea typeface="微软雅黑" panose="020B0503020204020204" pitchFamily="34" charset="-122"/>
              </a:rPr>
              <a:t>名字的</a:t>
            </a:r>
            <a:r>
              <a:rPr lang="zh-CN" altLang="zh-CN" dirty="0" smtClean="0">
                <a:latin typeface="微软雅黑" panose="020B0503020204020204" pitchFamily="34" charset="-122"/>
                <a:ea typeface="微软雅黑" panose="020B0503020204020204" pitchFamily="34" charset="-122"/>
              </a:rPr>
              <a:t>来源），可以</a:t>
            </a:r>
            <a:r>
              <a:rPr lang="zh-CN" altLang="zh-CN" dirty="0">
                <a:latin typeface="微软雅黑" panose="020B0503020204020204" pitchFamily="34" charset="-122"/>
                <a:ea typeface="微软雅黑" panose="020B0503020204020204" pitchFamily="34" charset="-122"/>
              </a:rPr>
              <a:t>得到</a:t>
            </a:r>
            <a:r>
              <a:rPr lang="en-US" altLang="zh-CN" dirty="0">
                <a:solidFill>
                  <a:srgbClr val="FF3300"/>
                </a:solidFill>
                <a:latin typeface="微软雅黑" panose="020B0503020204020204" pitchFamily="34" charset="-122"/>
                <a:ea typeface="微软雅黑" panose="020B0503020204020204" pitchFamily="34" charset="-122"/>
              </a:rPr>
              <a:t>Sparse </a:t>
            </a:r>
            <a:r>
              <a:rPr lang="en-US" altLang="zh-CN" dirty="0" err="1" smtClean="0">
                <a:solidFill>
                  <a:srgbClr val="FF3300"/>
                </a:solidFill>
                <a:latin typeface="微软雅黑" panose="020B0503020204020204" pitchFamily="34" charset="-122"/>
                <a:ea typeface="微软雅黑" panose="020B0503020204020204" pitchFamily="34" charset="-122"/>
              </a:rPr>
              <a:t>AutoEncoder</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6023837" y="4263564"/>
            <a:ext cx="1059180" cy="678180"/>
          </a:xfrm>
          <a:prstGeom prst="rect">
            <a:avLst/>
          </a:prstGeom>
          <a:noFill/>
          <a:ln w="317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左箭头 5"/>
          <p:cNvSpPr/>
          <p:nvPr/>
        </p:nvSpPr>
        <p:spPr>
          <a:xfrm>
            <a:off x="7153796" y="4512792"/>
            <a:ext cx="441960" cy="256635"/>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文本框 6"/>
          <p:cNvSpPr txBox="1"/>
          <p:nvPr/>
        </p:nvSpPr>
        <p:spPr>
          <a:xfrm>
            <a:off x="7671549" y="4441068"/>
            <a:ext cx="1348740" cy="400110"/>
          </a:xfrm>
          <a:prstGeom prst="rect">
            <a:avLst/>
          </a:prstGeom>
          <a:noFill/>
        </p:spPr>
        <p:txBody>
          <a:bodyPr wrap="square" rtlCol="0">
            <a:spAutoFit/>
          </a:bodyPr>
          <a:lstStyle/>
          <a:p>
            <a:r>
              <a:rPr lang="en-US" altLang="zh-CN" sz="2000" b="1" dirty="0" smtClean="0">
                <a:solidFill>
                  <a:srgbClr val="00B0F0"/>
                </a:solidFill>
              </a:rPr>
              <a:t>L1</a:t>
            </a:r>
            <a:r>
              <a:rPr lang="zh-CN" altLang="en-US" sz="2000" b="1" dirty="0" smtClean="0">
                <a:solidFill>
                  <a:srgbClr val="00B0F0"/>
                </a:solidFill>
              </a:rPr>
              <a:t>正则</a:t>
            </a:r>
            <a:endParaRPr lang="en-US" sz="2000" b="1" dirty="0">
              <a:solidFill>
                <a:srgbClr val="00B0F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764605" y="3114768"/>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多模态检索</a:t>
            </a:r>
          </a:p>
        </p:txBody>
      </p:sp>
      <p:sp>
        <p:nvSpPr>
          <p:cNvPr id="4" name="圆角矩形 3"/>
          <p:cNvSpPr/>
          <p:nvPr/>
        </p:nvSpPr>
        <p:spPr>
          <a:xfrm>
            <a:off x="3765871" y="209614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多模态分类</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smtClean="0">
                <a:solidFill>
                  <a:prstClr val="black"/>
                </a:solidFill>
                <a:latin typeface="微软雅黑" panose="020B0503020204020204" pitchFamily="34" charset="-122"/>
                <a:ea typeface="微软雅黑" panose="020B0503020204020204" pitchFamily="34" charset="-122"/>
              </a:rPr>
              <a:t>多模态融合</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圆角矩形 2"/>
          <p:cNvSpPr/>
          <p:nvPr/>
        </p:nvSpPr>
        <p:spPr>
          <a:xfrm>
            <a:off x="3765871" y="419164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命名实体识别</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什么是多模态检索</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659126" y="1946868"/>
            <a:ext cx="11162990" cy="4045233"/>
          </a:xfrm>
          <a:prstGeom prst="rect">
            <a:avLst/>
          </a:prstGeom>
        </p:spPr>
      </p:pic>
      <p:sp>
        <p:nvSpPr>
          <p:cNvPr id="2" name="文本框 1"/>
          <p:cNvSpPr txBox="1"/>
          <p:nvPr/>
        </p:nvSpPr>
        <p:spPr>
          <a:xfrm>
            <a:off x="659126" y="1210694"/>
            <a:ext cx="10598487"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当输入是一张小狗的图片的时候，如果</a:t>
            </a:r>
            <a:r>
              <a:rPr lang="zh-CN" altLang="en-US" sz="2000" dirty="0">
                <a:solidFill>
                  <a:srgbClr val="CC0099"/>
                </a:solidFill>
                <a:latin typeface="微软雅黑" panose="020B0503020204020204" pitchFamily="34" charset="-122"/>
                <a:ea typeface="微软雅黑" panose="020B0503020204020204" pitchFamily="34" charset="-122"/>
              </a:rPr>
              <a:t>以图搜声</a:t>
            </a:r>
            <a:r>
              <a:rPr lang="zh-CN" altLang="en-US" sz="2000" dirty="0">
                <a:latin typeface="微软雅黑" panose="020B0503020204020204" pitchFamily="34" charset="-122"/>
                <a:ea typeface="微软雅黑" panose="020B0503020204020204" pitchFamily="34" charset="-122"/>
              </a:rPr>
              <a:t>，则</a:t>
            </a:r>
            <a:r>
              <a:rPr lang="zh-CN" altLang="en-US" sz="2000" dirty="0" smtClean="0">
                <a:latin typeface="微软雅黑" panose="020B0503020204020204" pitchFamily="34" charset="-122"/>
                <a:ea typeface="微软雅黑" panose="020B0503020204020204" pitchFamily="34" charset="-122"/>
              </a:rPr>
              <a:t>可得到</a:t>
            </a:r>
            <a:r>
              <a:rPr lang="zh-CN" altLang="en-US" sz="2000" dirty="0">
                <a:latin typeface="微软雅黑" panose="020B0503020204020204" pitchFamily="34" charset="-122"/>
                <a:ea typeface="微软雅黑" panose="020B0503020204020204" pitchFamily="34" charset="-122"/>
              </a:rPr>
              <a:t>狗叫声的音频；如果</a:t>
            </a:r>
            <a:r>
              <a:rPr lang="zh-CN" altLang="en-US" sz="2000" dirty="0">
                <a:solidFill>
                  <a:srgbClr val="CC0099"/>
                </a:solidFill>
                <a:latin typeface="微软雅黑" panose="020B0503020204020204" pitchFamily="34" charset="-122"/>
                <a:ea typeface="微软雅黑" panose="020B0503020204020204" pitchFamily="34" charset="-122"/>
              </a:rPr>
              <a:t>以图搜文</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则可得到</a:t>
            </a:r>
            <a:r>
              <a:rPr lang="zh-CN" altLang="en-US" sz="2000" dirty="0">
                <a:latin typeface="微软雅黑" panose="020B0503020204020204" pitchFamily="34" charset="-122"/>
                <a:ea typeface="微软雅黑" panose="020B0503020204020204" pitchFamily="34" charset="-122"/>
              </a:rPr>
              <a:t>关于小狗的描述</a:t>
            </a:r>
            <a:r>
              <a:rPr lang="zh-CN" altLang="en-US"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03707" y="5766985"/>
            <a:ext cx="9004792"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rgbClr val="FF0000"/>
                </a:solidFill>
                <a:latin typeface="微软雅黑" panose="020B0503020204020204" pitchFamily="34" charset="-122"/>
                <a:ea typeface="微软雅黑" panose="020B0503020204020204" pitchFamily="34" charset="-122"/>
              </a:rPr>
              <a:t>值得注意的是：</a:t>
            </a:r>
            <a:r>
              <a:rPr lang="zh-CN" altLang="en-US" dirty="0">
                <a:latin typeface="微软雅黑" panose="020B0503020204020204" pitchFamily="34" charset="-122"/>
                <a:ea typeface="微软雅黑" panose="020B0503020204020204" pitchFamily="34" charset="-122"/>
              </a:rPr>
              <a:t>不同模态之间的共同部分对跨模态检索任务而言是最重要，不同模态的特有部分对跨模态检索任务并不是必要的，甚至可能会影响跨模态检索的</a:t>
            </a:r>
            <a:r>
              <a:rPr lang="zh-CN" altLang="en-US" dirty="0" smtClean="0">
                <a:latin typeface="微软雅黑" panose="020B0503020204020204" pitchFamily="34" charset="-122"/>
                <a:ea typeface="微软雅黑" panose="020B0503020204020204" pitchFamily="34" charset="-122"/>
              </a:rPr>
              <a:t>质量</a:t>
            </a:r>
            <a:r>
              <a:rPr lang="zh-CN" altLang="en-US"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71916"/>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5" name="圆角矩形 24"/>
          <p:cNvSpPr/>
          <p:nvPr/>
        </p:nvSpPr>
        <p:spPr>
          <a:xfrm>
            <a:off x="2092044" y="1769460"/>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自然语言处理概述</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6" name="椭圆 25"/>
          <p:cNvSpPr/>
          <p:nvPr/>
        </p:nvSpPr>
        <p:spPr>
          <a:xfrm>
            <a:off x="1742922" y="1716086"/>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7" name="圆角矩形 26"/>
          <p:cNvSpPr/>
          <p:nvPr/>
        </p:nvSpPr>
        <p:spPr>
          <a:xfrm>
            <a:off x="2092043" y="285803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自然语言处理进阶</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8" name="椭圆 27"/>
          <p:cNvSpPr/>
          <p:nvPr/>
        </p:nvSpPr>
        <p:spPr>
          <a:xfrm>
            <a:off x="1742922" y="280465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9" name="圆角矩形 28"/>
          <p:cNvSpPr/>
          <p:nvPr/>
        </p:nvSpPr>
        <p:spPr>
          <a:xfrm>
            <a:off x="2092044" y="399997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多模态融合</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0" name="椭圆 29"/>
          <p:cNvSpPr/>
          <p:nvPr/>
        </p:nvSpPr>
        <p:spPr>
          <a:xfrm>
            <a:off x="1742922" y="394660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31" name="圆角矩形 30"/>
          <p:cNvSpPr/>
          <p:nvPr/>
        </p:nvSpPr>
        <p:spPr>
          <a:xfrm>
            <a:off x="2092044" y="508855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应用与实践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2" name="椭圆 31"/>
          <p:cNvSpPr/>
          <p:nvPr/>
        </p:nvSpPr>
        <p:spPr>
          <a:xfrm>
            <a:off x="1742922" y="503517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3" name="文本框 32"/>
          <p:cNvSpPr txBox="1"/>
          <p:nvPr/>
        </p:nvSpPr>
        <p:spPr>
          <a:xfrm>
            <a:off x="6352540" y="4184650"/>
            <a:ext cx="5655310" cy="398780"/>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smtClean="0"/>
              <a:t>多模态分类、多模态检索、命名实体识别</a:t>
            </a:r>
            <a:endParaRPr lang="en-US" altLang="zh-CN" dirty="0" smtClean="0"/>
          </a:p>
        </p:txBody>
      </p:sp>
      <p:sp>
        <p:nvSpPr>
          <p:cNvPr id="34" name="文本框 33"/>
          <p:cNvSpPr txBox="1"/>
          <p:nvPr/>
        </p:nvSpPr>
        <p:spPr>
          <a:xfrm>
            <a:off x="6363976" y="1927573"/>
            <a:ext cx="394699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基本概念、技术</a:t>
            </a:r>
            <a:r>
              <a:rPr lang="zh-CN" altLang="en-US" sz="2000" dirty="0" smtClean="0">
                <a:latin typeface="微软雅黑" panose="020B0503020204020204" pitchFamily="34" charset="-122"/>
                <a:ea typeface="微软雅黑" panose="020B0503020204020204" pitchFamily="34" charset="-122"/>
              </a:rPr>
              <a:t>概览</a:t>
            </a:r>
            <a:endParaRPr lang="zh-CN" altLang="en-US" sz="20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6352780" y="3044215"/>
            <a:ext cx="5157902" cy="400110"/>
          </a:xfrm>
          <a:prstGeom prst="rect">
            <a:avLst/>
          </a:prstGeom>
          <a:noFill/>
        </p:spPr>
        <p:txBody>
          <a:bodyPr wrap="square" rtlCol="0">
            <a:spAutoFit/>
          </a:bodyPr>
          <a:lstStyle/>
          <a:p>
            <a:r>
              <a:rPr lang="zh-CN" altLang="en-US" sz="2000" dirty="0" smtClean="0">
                <a:solidFill>
                  <a:srgbClr val="FF0000"/>
                </a:solidFill>
                <a:latin typeface="微软雅黑" panose="020B0503020204020204" pitchFamily="34" charset="-122"/>
                <a:ea typeface="微软雅黑" panose="020B0503020204020204" pitchFamily="34" charset="-122"/>
              </a:rPr>
              <a:t>情感分析、机器阅读、自动问答、文本生成</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363976" y="5119462"/>
            <a:ext cx="4888961"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smtClean="0"/>
              <a:t>优化方法、调参方法、可视化方法</a:t>
            </a:r>
          </a:p>
          <a:p>
            <a:r>
              <a:rPr lang="zh-CN" altLang="en-US" dirty="0" smtClean="0"/>
              <a:t>实践：机器翻译</a:t>
            </a:r>
            <a:endParaRPr lang="en-US" altLang="zh-CN" dirty="0"/>
          </a:p>
        </p:txBody>
      </p:sp>
    </p:spTree>
    <p:extLst>
      <p:ext uri="{BB962C8B-B14F-4D97-AF65-F5344CB8AC3E}">
        <p14:creationId xmlns:p14="http://schemas.microsoft.com/office/powerpoint/2010/main" val="8509535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7404897" cy="646331"/>
          </a:xfrm>
          <a:prstGeom prst="rect">
            <a:avLst/>
          </a:prstGeom>
        </p:spPr>
        <p:txBody>
          <a:bodyPr wrap="square">
            <a:spAutoFit/>
          </a:bodyPr>
          <a:lstStyle/>
          <a:p>
            <a:pPr lvl="0">
              <a:defRPr/>
            </a:pPr>
            <a:r>
              <a:rPr kumimoji="1" lang="en-US" altLang="zh-CN" sz="3600" b="1" dirty="0">
                <a:solidFill>
                  <a:prstClr val="black"/>
                </a:solidFill>
                <a:latin typeface="微软雅黑" panose="020B0503020204020204" pitchFamily="34" charset="-122"/>
                <a:ea typeface="微软雅黑" panose="020B0503020204020204" pitchFamily="34" charset="-122"/>
              </a:rPr>
              <a:t>Bimodal DBN</a:t>
            </a:r>
          </a:p>
        </p:txBody>
      </p:sp>
      <p:pic>
        <p:nvPicPr>
          <p:cNvPr id="3" name="Picture 1" descr="page78image1791744"/>
          <p:cNvPicPr>
            <a:picLocks noChangeAspect="1" noChangeArrowheads="1"/>
          </p:cNvPicPr>
          <p:nvPr/>
        </p:nvPicPr>
        <p:blipFill>
          <a:blip r:embed="rId2" cstate="screen"/>
          <a:srcRect/>
          <a:stretch>
            <a:fillRect/>
          </a:stretch>
        </p:blipFill>
        <p:spPr bwMode="auto">
          <a:xfrm>
            <a:off x="5788088" y="1155953"/>
            <a:ext cx="5902036" cy="454675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36345" y="2113585"/>
            <a:ext cx="5051743" cy="2723823"/>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sz="2400" dirty="0" smtClean="0">
                <a:solidFill>
                  <a:srgbClr val="CC0099"/>
                </a:solidFill>
                <a:latin typeface="微软雅黑" panose="020B0503020204020204" pitchFamily="34" charset="-122"/>
                <a:ea typeface="微软雅黑" panose="020B0503020204020204" pitchFamily="34" charset="-122"/>
              </a:rPr>
              <a:t>Bimodal DBN</a:t>
            </a:r>
            <a:r>
              <a:rPr lang="zh-CN" altLang="en-US" sz="2400" dirty="0" smtClean="0">
                <a:solidFill>
                  <a:srgbClr val="CC0099"/>
                </a:solidFill>
                <a:latin typeface="微软雅黑" panose="020B0503020204020204" pitchFamily="34" charset="-122"/>
                <a:ea typeface="微软雅黑" panose="020B0503020204020204" pitchFamily="34" charset="-122"/>
              </a:rPr>
              <a:t>模型</a:t>
            </a:r>
            <a:endParaRPr lang="en-US" altLang="zh-CN" sz="2400" dirty="0" smtClean="0">
              <a:solidFill>
                <a:srgbClr val="CC00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该</a:t>
            </a:r>
            <a:r>
              <a:rPr lang="zh-CN" altLang="en-US" dirty="0">
                <a:latin typeface="微软雅黑" panose="020B0503020204020204" pitchFamily="34" charset="-122"/>
                <a:ea typeface="微软雅黑" panose="020B0503020204020204" pitchFamily="34" charset="-122"/>
              </a:rPr>
              <a:t>模型通过一个共享层来连接图像和文本模态，也可以看作一个把图像和文本输入拼接起来作为一个输入的受限玻尔兹曼机</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Bimodal DBN</a:t>
            </a:r>
            <a:r>
              <a:rPr lang="zh-CN" altLang="en-US" dirty="0">
                <a:latin typeface="微软雅黑" panose="020B0503020204020204" pitchFamily="34" charset="-122"/>
                <a:ea typeface="微软雅黑" panose="020B0503020204020204" pitchFamily="34" charset="-122"/>
              </a:rPr>
              <a:t>中，图片和文本共享同一个特征表达</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6262106" y="2995662"/>
            <a:ext cx="4617993" cy="867336"/>
          </a:xfrm>
          <a:prstGeom prst="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10453512"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对应自编码器（</a:t>
            </a:r>
            <a:r>
              <a:rPr kumimoji="1" lang="en-US" altLang="zh-CN" sz="3600" b="1" dirty="0">
                <a:solidFill>
                  <a:prstClr val="black"/>
                </a:solidFill>
                <a:latin typeface="微软雅黑" panose="020B0503020204020204" pitchFamily="34" charset="-122"/>
                <a:ea typeface="微软雅黑" panose="020B0503020204020204" pitchFamily="34" charset="-122"/>
              </a:rPr>
              <a:t>Correspondence </a:t>
            </a:r>
            <a:r>
              <a:rPr kumimoji="1" lang="en-US" altLang="zh-CN" sz="3600" b="1" dirty="0" err="1">
                <a:solidFill>
                  <a:prstClr val="black"/>
                </a:solidFill>
                <a:latin typeface="微软雅黑" panose="020B0503020204020204" pitchFamily="34" charset="-122"/>
                <a:ea typeface="微软雅黑" panose="020B0503020204020204" pitchFamily="34" charset="-122"/>
              </a:rPr>
              <a:t>Autoencoder</a:t>
            </a:r>
            <a:r>
              <a:rPr kumimoji="1" lang="zh-CN" altLang="en-US" sz="3600" b="1" dirty="0">
                <a:solidFill>
                  <a:prstClr val="black"/>
                </a:solidFill>
                <a:latin typeface="微软雅黑" panose="020B0503020204020204" pitchFamily="34" charset="-122"/>
                <a:ea typeface="微软雅黑" panose="020B0503020204020204" pitchFamily="34" charset="-122"/>
              </a:rPr>
              <a:t>）</a:t>
            </a:r>
          </a:p>
        </p:txBody>
      </p:sp>
      <p:pic>
        <p:nvPicPr>
          <p:cNvPr id="7" name="图片 6"/>
          <p:cNvPicPr>
            <a:picLocks noChangeAspect="1"/>
          </p:cNvPicPr>
          <p:nvPr/>
        </p:nvPicPr>
        <p:blipFill>
          <a:blip r:embed="rId3"/>
          <a:stretch>
            <a:fillRect/>
          </a:stretch>
        </p:blipFill>
        <p:spPr>
          <a:xfrm>
            <a:off x="3083066" y="2341779"/>
            <a:ext cx="6149947" cy="2963632"/>
          </a:xfrm>
          <a:prstGeom prst="rect">
            <a:avLst/>
          </a:prstGeom>
        </p:spPr>
      </p:pic>
      <p:sp>
        <p:nvSpPr>
          <p:cNvPr id="4" name="文本框 3"/>
          <p:cNvSpPr txBox="1"/>
          <p:nvPr/>
        </p:nvSpPr>
        <p:spPr>
          <a:xfrm>
            <a:off x="639270" y="1213436"/>
            <a:ext cx="11304574" cy="1015663"/>
          </a:xfrm>
          <a:prstGeom prst="rect">
            <a:avLst/>
          </a:prstGeom>
          <a:noFill/>
        </p:spPr>
        <p:txBody>
          <a:bodyPr wrap="square" rtlCol="0">
            <a:spAutoFit/>
          </a:bodyPr>
          <a:lstStyle/>
          <a:p>
            <a:pPr>
              <a:lnSpc>
                <a:spcPct val="150000"/>
              </a:lnSpc>
            </a:pPr>
            <a:r>
              <a:rPr lang="zh-CN" altLang="en-US" sz="2000" dirty="0">
                <a:solidFill>
                  <a:srgbClr val="CC0099"/>
                </a:solidFill>
                <a:latin typeface="微软雅黑" panose="020B0503020204020204" pitchFamily="34" charset="-122"/>
                <a:ea typeface="微软雅黑" panose="020B0503020204020204" pitchFamily="34" charset="-122"/>
              </a:rPr>
              <a:t>图片、文本共享特征模型</a:t>
            </a:r>
            <a:r>
              <a:rPr lang="zh-CN" altLang="en-US" sz="2000" dirty="0" smtClean="0">
                <a:solidFill>
                  <a:srgbClr val="CC0099"/>
                </a:solidFill>
                <a:latin typeface="微软雅黑" panose="020B0503020204020204" pitchFamily="34" charset="-122"/>
                <a:ea typeface="微软雅黑" panose="020B0503020204020204" pitchFamily="34" charset="-122"/>
              </a:rPr>
              <a:t>不同</a:t>
            </a:r>
            <a:r>
              <a:rPr lang="zh-CN" altLang="en-US" sz="2000" dirty="0" smtClean="0">
                <a:latin typeface="微软雅黑" panose="020B0503020204020204" pitchFamily="34" charset="-122"/>
                <a:ea typeface="微软雅黑" panose="020B0503020204020204" pitchFamily="34" charset="-122"/>
              </a:rPr>
              <a:t>：对应</a:t>
            </a:r>
            <a:r>
              <a:rPr lang="zh-CN" altLang="en-US" sz="2000" dirty="0">
                <a:latin typeface="微软雅黑" panose="020B0503020204020204" pitchFamily="34" charset="-122"/>
                <a:ea typeface="微软雅黑" panose="020B0503020204020204" pitchFamily="34" charset="-122"/>
              </a:rPr>
              <a:t>自编码器是由两个单模态的自编码器</a:t>
            </a:r>
            <a:r>
              <a:rPr lang="zh-CN" altLang="en-US" sz="2000" dirty="0" smtClean="0">
                <a:latin typeface="微软雅黑" panose="020B0503020204020204" pitchFamily="34" charset="-122"/>
                <a:ea typeface="微软雅黑" panose="020B0503020204020204" pitchFamily="34" charset="-122"/>
              </a:rPr>
              <a:t>组成，</a:t>
            </a:r>
            <a:r>
              <a:rPr lang="zh-CN" altLang="en-US" sz="2000" dirty="0">
                <a:latin typeface="微软雅黑" panose="020B0503020204020204" pitchFamily="34" charset="-122"/>
                <a:ea typeface="微软雅黑" panose="020B0503020204020204" pitchFamily="34" charset="-122"/>
              </a:rPr>
              <a:t>每个自编码器负责其相应模态的表示学习</a:t>
            </a:r>
            <a:r>
              <a:rPr lang="zh-CN" altLang="en-US" sz="2000" dirty="0" smtClean="0">
                <a:latin typeface="微软雅黑" panose="020B0503020204020204" pitchFamily="34" charset="-122"/>
                <a:ea typeface="微软雅黑" panose="020B0503020204020204" pitchFamily="34" charset="-122"/>
              </a:rPr>
              <a:t>。两</a:t>
            </a:r>
            <a:r>
              <a:rPr lang="zh-CN" altLang="en-US" sz="2000" dirty="0">
                <a:latin typeface="微软雅黑" panose="020B0503020204020204" pitchFamily="34" charset="-122"/>
                <a:ea typeface="微软雅黑" panose="020B0503020204020204" pitchFamily="34" charset="-122"/>
              </a:rPr>
              <a:t>个自编码器通过在表示层引入一个</a:t>
            </a:r>
            <a:r>
              <a:rPr lang="zh-CN" altLang="en-US" sz="2000" b="1" dirty="0">
                <a:solidFill>
                  <a:srgbClr val="FF0000"/>
                </a:solidFill>
                <a:latin typeface="微软雅黑" panose="020B0503020204020204" pitchFamily="34" charset="-122"/>
                <a:ea typeface="微软雅黑" panose="020B0503020204020204" pitchFamily="34" charset="-122"/>
              </a:rPr>
              <a:t>相似性约束</a:t>
            </a:r>
            <a:r>
              <a:rPr lang="zh-CN" altLang="en-US" sz="2000" dirty="0">
                <a:latin typeface="微软雅黑" panose="020B0503020204020204" pitchFamily="34" charset="-122"/>
                <a:ea typeface="微软雅黑" panose="020B0503020204020204" pitchFamily="34" charset="-122"/>
              </a:rPr>
              <a:t>组成了一个整体模型</a:t>
            </a:r>
            <a:r>
              <a:rPr lang="zh-CN" altLang="en-US" sz="2000" dirty="0" smtClean="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39826" y="5305411"/>
            <a:ext cx="10503462" cy="1477328"/>
          </a:xfrm>
          <a:prstGeom prst="rect">
            <a:avLst/>
          </a:prstGeom>
          <a:noFill/>
        </p:spPr>
        <p:txBody>
          <a:bodyPr wrap="square" rtlCol="0">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相似性约束和两个单模态自编码器本身的重构约束使得这个模型能够具备两方面的能力：</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smtClean="0">
                <a:latin typeface="微软雅黑" panose="020B0503020204020204" pitchFamily="34" charset="-122"/>
                <a:ea typeface="微软雅黑" panose="020B0503020204020204" pitchFamily="34" charset="-122"/>
              </a:rPr>
              <a:t>对齐</a:t>
            </a:r>
            <a:r>
              <a:rPr lang="zh-CN" altLang="en-US" sz="2000" dirty="0">
                <a:latin typeface="微软雅黑" panose="020B0503020204020204" pitchFamily="34" charset="-122"/>
                <a:ea typeface="微软雅黑" panose="020B0503020204020204" pitchFamily="34" charset="-122"/>
              </a:rPr>
              <a:t>的图像和文本输入在表示空间中距离</a:t>
            </a:r>
            <a:r>
              <a:rPr lang="zh-CN" altLang="en-US" sz="2000" dirty="0" smtClean="0">
                <a:latin typeface="微软雅黑" panose="020B0503020204020204" pitchFamily="34" charset="-122"/>
                <a:ea typeface="微软雅黑" panose="020B0503020204020204" pitchFamily="34" charset="-122"/>
              </a:rPr>
              <a:t>相近</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smtClean="0">
                <a:latin typeface="微软雅黑" panose="020B0503020204020204" pitchFamily="34" charset="-122"/>
                <a:ea typeface="微软雅黑" panose="020B0503020204020204" pitchFamily="34" charset="-122"/>
              </a:rPr>
              <a:t>相似的</a:t>
            </a:r>
            <a:r>
              <a:rPr lang="zh-CN" altLang="en-US" sz="2000" dirty="0">
                <a:latin typeface="微软雅黑" panose="020B0503020204020204" pitchFamily="34" charset="-122"/>
                <a:ea typeface="微软雅黑" panose="020B0503020204020204" pitchFamily="34" charset="-122"/>
              </a:rPr>
              <a:t>单模态输入在表示空间中距离</a:t>
            </a:r>
            <a:r>
              <a:rPr lang="zh-CN" altLang="en-US" sz="2000" dirty="0" smtClean="0">
                <a:latin typeface="微软雅黑" panose="020B0503020204020204" pitchFamily="34" charset="-122"/>
                <a:ea typeface="微软雅黑" panose="020B0503020204020204" pitchFamily="34" charset="-122"/>
              </a:rPr>
              <a:t>相近</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1780" y="124923"/>
            <a:ext cx="10453512" cy="1200329"/>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对应跨模态自编码器（</a:t>
            </a:r>
            <a:r>
              <a:rPr kumimoji="1" lang="en-US" altLang="zh-CN" sz="3600" b="1" dirty="0">
                <a:solidFill>
                  <a:prstClr val="black"/>
                </a:solidFill>
                <a:latin typeface="微软雅黑" panose="020B0503020204020204" pitchFamily="34" charset="-122"/>
                <a:ea typeface="微软雅黑" panose="020B0503020204020204" pitchFamily="34" charset="-122"/>
              </a:rPr>
              <a:t>Correspondence Cross-Modal </a:t>
            </a:r>
            <a:r>
              <a:rPr kumimoji="1" lang="en-US" altLang="zh-CN" sz="3600" b="1" dirty="0" err="1">
                <a:solidFill>
                  <a:prstClr val="black"/>
                </a:solidFill>
                <a:latin typeface="微软雅黑" panose="020B0503020204020204" pitchFamily="34" charset="-122"/>
                <a:ea typeface="微软雅黑" panose="020B0503020204020204" pitchFamily="34" charset="-122"/>
              </a:rPr>
              <a:t>Autoencoder</a:t>
            </a:r>
            <a:r>
              <a:rPr kumimoji="1" lang="zh-CN" altLang="en-US" sz="3600" b="1" dirty="0">
                <a:solidFill>
                  <a:prstClr val="black"/>
                </a:solidFill>
                <a:latin typeface="微软雅黑" panose="020B0503020204020204" pitchFamily="34" charset="-122"/>
                <a:ea typeface="微软雅黑" panose="020B0503020204020204" pitchFamily="34" charset="-122"/>
              </a:rPr>
              <a:t>）</a:t>
            </a:r>
          </a:p>
        </p:txBody>
      </p:sp>
      <p:sp>
        <p:nvSpPr>
          <p:cNvPr id="4" name="文本框 3"/>
          <p:cNvSpPr txBox="1"/>
          <p:nvPr/>
        </p:nvSpPr>
        <p:spPr>
          <a:xfrm>
            <a:off x="672966" y="1454308"/>
            <a:ext cx="10944412" cy="147732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对应自编码器只重构自己模态的输入数据，而</a:t>
            </a:r>
            <a:r>
              <a:rPr lang="zh-CN" altLang="en-US" sz="2000" dirty="0" smtClean="0">
                <a:latin typeface="微软雅黑" panose="020B0503020204020204" pitchFamily="34" charset="-122"/>
                <a:ea typeface="微软雅黑" panose="020B0503020204020204" pitchFamily="34" charset="-122"/>
              </a:rPr>
              <a:t>在</a:t>
            </a:r>
            <a:r>
              <a:rPr lang="zh-CN" altLang="en-US" sz="2000" b="1" dirty="0" smtClean="0">
                <a:solidFill>
                  <a:srgbClr val="FF0000"/>
                </a:solidFill>
                <a:latin typeface="微软雅黑" panose="020B0503020204020204" pitchFamily="34" charset="-122"/>
                <a:ea typeface="微软雅黑" panose="020B0503020204020204" pitchFamily="34" charset="-122"/>
              </a:rPr>
              <a:t>对应跨模态自编码器</a:t>
            </a:r>
            <a:r>
              <a:rPr lang="zh-CN" altLang="en-US" sz="2000" dirty="0" smtClean="0">
                <a:latin typeface="微软雅黑" panose="020B0503020204020204" pitchFamily="34" charset="-122"/>
                <a:ea typeface="微软雅黑" panose="020B0503020204020204" pitchFamily="34" charset="-122"/>
              </a:rPr>
              <a:t>中，</a:t>
            </a:r>
            <a:r>
              <a:rPr lang="zh-CN" altLang="en-US" sz="2000" dirty="0" smtClean="0">
                <a:solidFill>
                  <a:srgbClr val="CC0099"/>
                </a:solidFill>
                <a:latin typeface="微软雅黑" panose="020B0503020204020204" pitchFamily="34" charset="-122"/>
                <a:ea typeface="微软雅黑" panose="020B0503020204020204" pitchFamily="34" charset="-122"/>
              </a:rPr>
              <a:t>左右两部分都是跨</a:t>
            </a:r>
            <a:r>
              <a:rPr lang="zh-CN" altLang="en-US" sz="2000" dirty="0">
                <a:solidFill>
                  <a:srgbClr val="CC0099"/>
                </a:solidFill>
                <a:latin typeface="微软雅黑" panose="020B0503020204020204" pitchFamily="34" charset="-122"/>
                <a:ea typeface="微软雅黑" panose="020B0503020204020204" pitchFamily="34" charset="-122"/>
              </a:rPr>
              <a:t>模态自</a:t>
            </a:r>
            <a:r>
              <a:rPr lang="zh-CN" altLang="en-US" sz="2000" dirty="0" smtClean="0">
                <a:solidFill>
                  <a:srgbClr val="CC0099"/>
                </a:solidFill>
                <a:latin typeface="微软雅黑" panose="020B0503020204020204" pitchFamily="34" charset="-122"/>
                <a:ea typeface="微软雅黑" panose="020B0503020204020204" pitchFamily="34" charset="-122"/>
              </a:rPr>
              <a:t>编码器</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图像模态的表示学习考虑了文本模态的信息，同样文本模态的表示学习也考虑了图像模态的信息。这使得模型在表示学习模块也</a:t>
            </a:r>
            <a:r>
              <a:rPr lang="zh-CN" altLang="en-US" sz="2000" dirty="0">
                <a:solidFill>
                  <a:srgbClr val="CC0099"/>
                </a:solidFill>
                <a:latin typeface="微软雅黑" panose="020B0503020204020204" pitchFamily="34" charset="-122"/>
                <a:ea typeface="微软雅黑" panose="020B0503020204020204" pitchFamily="34" charset="-122"/>
              </a:rPr>
              <a:t>学习到了不同模态数据之间的关联性信息</a:t>
            </a:r>
            <a:r>
              <a:rPr lang="zh-CN" altLang="en-US" sz="2000"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3"/>
          <a:stretch>
            <a:fillRect/>
          </a:stretch>
        </p:blipFill>
        <p:spPr>
          <a:xfrm>
            <a:off x="2389540" y="3060692"/>
            <a:ext cx="6780730" cy="3267602"/>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9872" y="92555"/>
            <a:ext cx="10453512" cy="1200329"/>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对应全模态自编码器（</a:t>
            </a:r>
            <a:r>
              <a:rPr kumimoji="1" lang="en-US" altLang="zh-CN" sz="3600" b="1" dirty="0">
                <a:solidFill>
                  <a:prstClr val="black"/>
                </a:solidFill>
                <a:latin typeface="微软雅黑" panose="020B0503020204020204" pitchFamily="34" charset="-122"/>
                <a:ea typeface="微软雅黑" panose="020B0503020204020204" pitchFamily="34" charset="-122"/>
              </a:rPr>
              <a:t>Correspondence Full-Modal </a:t>
            </a:r>
            <a:r>
              <a:rPr kumimoji="1" lang="en-US" altLang="zh-CN" sz="3600" b="1" dirty="0" err="1">
                <a:solidFill>
                  <a:prstClr val="black"/>
                </a:solidFill>
                <a:latin typeface="微软雅黑" panose="020B0503020204020204" pitchFamily="34" charset="-122"/>
                <a:ea typeface="微软雅黑" panose="020B0503020204020204" pitchFamily="34" charset="-122"/>
              </a:rPr>
              <a:t>Autoencoder</a:t>
            </a:r>
            <a:r>
              <a:rPr kumimoji="1" lang="zh-CN" altLang="en-US" sz="3600" b="1" dirty="0">
                <a:solidFill>
                  <a:prstClr val="black"/>
                </a:solidFill>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3"/>
          <a:stretch>
            <a:fillRect/>
          </a:stretch>
        </p:blipFill>
        <p:spPr>
          <a:xfrm>
            <a:off x="679731" y="2966551"/>
            <a:ext cx="10564173" cy="3101829"/>
          </a:xfrm>
          <a:prstGeom prst="rect">
            <a:avLst/>
          </a:prstGeom>
        </p:spPr>
      </p:pic>
      <p:sp>
        <p:nvSpPr>
          <p:cNvPr id="3" name="文本框 2"/>
          <p:cNvSpPr txBox="1"/>
          <p:nvPr/>
        </p:nvSpPr>
        <p:spPr>
          <a:xfrm>
            <a:off x="679731" y="1365775"/>
            <a:ext cx="11223653" cy="1477328"/>
          </a:xfrm>
          <a:prstGeom prst="rect">
            <a:avLst/>
          </a:prstGeom>
          <a:noFill/>
        </p:spPr>
        <p:txBody>
          <a:bodyPr wrap="square" rtlCol="0">
            <a:spAutoFit/>
          </a:bodyPr>
          <a:lstStyle/>
          <a:p>
            <a:pPr>
              <a:lnSpc>
                <a:spcPct val="150000"/>
              </a:lnSpc>
            </a:pPr>
            <a:r>
              <a:rPr kumimoji="1"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对应全模态自编码器</a:t>
            </a:r>
            <a:r>
              <a:rPr kumimoji="1"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，左右两侧分别</a:t>
            </a:r>
            <a:r>
              <a:rPr lang="zh-CN" altLang="en-US" sz="2000" dirty="0" smtClean="0">
                <a:latin typeface="微软雅黑" panose="020B0503020204020204" pitchFamily="34" charset="-122"/>
                <a:ea typeface="微软雅黑" panose="020B0503020204020204" pitchFamily="34" charset="-122"/>
              </a:rPr>
              <a:t>以单模态</a:t>
            </a:r>
            <a:r>
              <a:rPr lang="zh-CN" altLang="en-US" sz="2000" dirty="0">
                <a:latin typeface="微软雅黑" panose="020B0503020204020204" pitchFamily="34" charset="-122"/>
                <a:ea typeface="微软雅黑" panose="020B0503020204020204" pitchFamily="34" charset="-122"/>
              </a:rPr>
              <a:t>为输入，在输出端不仅重构图像，而且重构文本，实际上是</a:t>
            </a:r>
            <a:r>
              <a:rPr lang="zh-CN" altLang="en-US" sz="2000" dirty="0">
                <a:solidFill>
                  <a:srgbClr val="00B0F0"/>
                </a:solidFill>
                <a:latin typeface="微软雅黑" panose="020B0503020204020204" pitchFamily="34" charset="-122"/>
                <a:ea typeface="微软雅黑" panose="020B0503020204020204" pitchFamily="34" charset="-122"/>
              </a:rPr>
              <a:t>综合</a:t>
            </a:r>
            <a:r>
              <a:rPr lang="zh-CN" altLang="en-US" sz="2000" dirty="0">
                <a:latin typeface="微软雅黑" panose="020B0503020204020204" pitchFamily="34" charset="-122"/>
                <a:ea typeface="微软雅黑" panose="020B0503020204020204" pitchFamily="34" charset="-122"/>
              </a:rPr>
              <a:t>了前面介绍过的对应自编码器和对应跨模态自编码器。全模态自编码器最早被提出用来建模</a:t>
            </a:r>
            <a:r>
              <a:rPr lang="zh-CN" altLang="en-US" sz="2000" dirty="0">
                <a:solidFill>
                  <a:srgbClr val="CC0099"/>
                </a:solidFill>
                <a:latin typeface="微软雅黑" panose="020B0503020204020204" pitchFamily="34" charset="-122"/>
                <a:ea typeface="微软雅黑" panose="020B0503020204020204" pitchFamily="34" charset="-122"/>
              </a:rPr>
              <a:t>语音和视频</a:t>
            </a:r>
            <a:r>
              <a:rPr lang="zh-CN" altLang="en-US" sz="2000" dirty="0">
                <a:latin typeface="微软雅黑" panose="020B0503020204020204" pitchFamily="34" charset="-122"/>
                <a:ea typeface="微软雅黑" panose="020B0503020204020204" pitchFamily="34" charset="-122"/>
              </a:rPr>
              <a:t>数据，当然也可以用于建模</a:t>
            </a:r>
            <a:r>
              <a:rPr lang="zh-CN" altLang="en-US" sz="2000" dirty="0">
                <a:solidFill>
                  <a:srgbClr val="CC0099"/>
                </a:solidFill>
                <a:latin typeface="微软雅黑" panose="020B0503020204020204" pitchFamily="34" charset="-122"/>
                <a:ea typeface="微软雅黑" panose="020B0503020204020204" pitchFamily="34" charset="-122"/>
              </a:rPr>
              <a:t>图像和文本</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10453512"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哪</a:t>
            </a:r>
            <a:r>
              <a:rPr kumimoji="1" lang="zh-CN" altLang="en-US" sz="3600" b="1" dirty="0" smtClean="0">
                <a:solidFill>
                  <a:prstClr val="black"/>
                </a:solidFill>
                <a:latin typeface="微软雅黑" panose="020B0503020204020204" pitchFamily="34" charset="-122"/>
                <a:ea typeface="微软雅黑" panose="020B0503020204020204" pitchFamily="34" charset="-122"/>
              </a:rPr>
              <a:t>种多模态神经网络好</a:t>
            </a:r>
            <a:endParaRPr kumimoji="1" lang="zh-CN" altLang="en-US" sz="3600" b="1" dirty="0">
              <a:solidFill>
                <a:prstClr val="black"/>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420786" y="1348508"/>
          <a:ext cx="11264112" cy="3345029"/>
        </p:xfrm>
        <a:graphic>
          <a:graphicData uri="http://schemas.openxmlformats.org/drawingml/2006/table">
            <a:tbl>
              <a:tblPr firstRow="1" bandRow="1">
                <a:tableStyleId>{5C22544A-7EE6-4342-B048-85BDC9FD1C3A}</a:tableStyleId>
              </a:tblPr>
              <a:tblGrid>
                <a:gridCol w="2323828">
                  <a:extLst>
                    <a:ext uri="{9D8B030D-6E8A-4147-A177-3AD203B41FA5}">
                      <a16:colId xmlns:a16="http://schemas.microsoft.com/office/drawing/2014/main" xmlns="" val="20000"/>
                    </a:ext>
                  </a:extLst>
                </a:gridCol>
                <a:gridCol w="1483979">
                  <a:extLst>
                    <a:ext uri="{9D8B030D-6E8A-4147-A177-3AD203B41FA5}">
                      <a16:colId xmlns:a16="http://schemas.microsoft.com/office/drawing/2014/main" xmlns="" val="20001"/>
                    </a:ext>
                  </a:extLst>
                </a:gridCol>
                <a:gridCol w="1436946">
                  <a:extLst>
                    <a:ext uri="{9D8B030D-6E8A-4147-A177-3AD203B41FA5}">
                      <a16:colId xmlns:a16="http://schemas.microsoft.com/office/drawing/2014/main" xmlns="" val="20002"/>
                    </a:ext>
                  </a:extLst>
                </a:gridCol>
                <a:gridCol w="1579490">
                  <a:extLst>
                    <a:ext uri="{9D8B030D-6E8A-4147-A177-3AD203B41FA5}">
                      <a16:colId xmlns:a16="http://schemas.microsoft.com/office/drawing/2014/main" xmlns="" val="20003"/>
                    </a:ext>
                  </a:extLst>
                </a:gridCol>
                <a:gridCol w="1562176">
                  <a:extLst>
                    <a:ext uri="{9D8B030D-6E8A-4147-A177-3AD203B41FA5}">
                      <a16:colId xmlns:a16="http://schemas.microsoft.com/office/drawing/2014/main" xmlns="" val="20004"/>
                    </a:ext>
                  </a:extLst>
                </a:gridCol>
                <a:gridCol w="1414181">
                  <a:extLst>
                    <a:ext uri="{9D8B030D-6E8A-4147-A177-3AD203B41FA5}">
                      <a16:colId xmlns:a16="http://schemas.microsoft.com/office/drawing/2014/main" xmlns="" val="20005"/>
                    </a:ext>
                  </a:extLst>
                </a:gridCol>
                <a:gridCol w="1463512">
                  <a:extLst>
                    <a:ext uri="{9D8B030D-6E8A-4147-A177-3AD203B41FA5}">
                      <a16:colId xmlns:a16="http://schemas.microsoft.com/office/drawing/2014/main" xmlns="" val="20006"/>
                    </a:ext>
                  </a:extLst>
                </a:gridCol>
              </a:tblGrid>
              <a:tr h="465207">
                <a:tc>
                  <a:txBody>
                    <a:bodyPr/>
                    <a:lstStyle/>
                    <a:p>
                      <a:pPr algn="ctr"/>
                      <a:endParaRPr lang="zh-CN" altLang="en-US" sz="1600" dirty="0">
                        <a:latin typeface="微软雅黑" panose="020B0503020204020204" pitchFamily="34" charset="-122"/>
                        <a:ea typeface="微软雅黑" panose="020B0503020204020204" pitchFamily="34" charset="-122"/>
                      </a:endParaRPr>
                    </a:p>
                  </a:txBody>
                  <a:tcPr/>
                </a:tc>
                <a:tc gridSpan="3">
                  <a:txBody>
                    <a:bodyPr/>
                    <a:lstStyle/>
                    <a:p>
                      <a:pPr algn="ctr"/>
                      <a:r>
                        <a:rPr lang="en-US" altLang="zh-CN" sz="2400" dirty="0" smtClean="0">
                          <a:latin typeface="微软雅黑" panose="020B0503020204020204" pitchFamily="34" charset="-122"/>
                          <a:ea typeface="微软雅黑" panose="020B0503020204020204" pitchFamily="34" charset="-122"/>
                        </a:rPr>
                        <a:t>MAP</a:t>
                      </a:r>
                      <a:endParaRPr lang="zh-CN" altLang="en-US" sz="2400" dirty="0">
                        <a:latin typeface="微软雅黑" panose="020B0503020204020204" pitchFamily="34" charset="-122"/>
                        <a:ea typeface="微软雅黑" panose="020B0503020204020204" pitchFamily="34" charset="-122"/>
                      </a:endParaRPr>
                    </a:p>
                  </a:txBody>
                  <a:tcPr/>
                </a:tc>
                <a:tc hMerge="1">
                  <a:txBody>
                    <a:bodyPr/>
                    <a:lstStyle/>
                    <a:p>
                      <a:endParaRPr lang="zh-CN"/>
                    </a:p>
                  </a:txBody>
                  <a:tcPr/>
                </a:tc>
                <a:tc hMerge="1">
                  <a:txBody>
                    <a:bodyPr/>
                    <a:lstStyle/>
                    <a:p>
                      <a:endParaRPr lang="zh-CN"/>
                    </a:p>
                  </a:txBody>
                  <a:tcPr/>
                </a:tc>
                <a:tc gridSpan="3">
                  <a:txBody>
                    <a:bodyPr/>
                    <a:lstStyle/>
                    <a:p>
                      <a:pPr algn="ctr"/>
                      <a:r>
                        <a:rPr lang="en-US" altLang="zh-CN" sz="2400" dirty="0" smtClean="0">
                          <a:latin typeface="微软雅黑" panose="020B0503020204020204" pitchFamily="34" charset="-122"/>
                          <a:ea typeface="微软雅黑" panose="020B0503020204020204" pitchFamily="34" charset="-122"/>
                        </a:rPr>
                        <a:t>Top 20%</a:t>
                      </a:r>
                      <a:endParaRPr lang="zh-CN" altLang="en-US" sz="2400" dirty="0">
                        <a:latin typeface="微软雅黑" panose="020B0503020204020204" pitchFamily="34" charset="-122"/>
                        <a:ea typeface="微软雅黑" panose="020B0503020204020204" pitchFamily="34" charset="-122"/>
                      </a:endParaRPr>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xmlns="" val="10000"/>
                  </a:ext>
                </a:extLst>
              </a:tr>
              <a:tr h="441842">
                <a:tc>
                  <a:txBody>
                    <a:bodyPr/>
                    <a:lstStyle/>
                    <a:p>
                      <a:pPr algn="ct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2000" b="1" dirty="0" smtClean="0">
                          <a:latin typeface="微软雅黑" panose="020B0503020204020204" pitchFamily="34" charset="-122"/>
                          <a:ea typeface="微软雅黑" panose="020B0503020204020204" pitchFamily="34" charset="-122"/>
                        </a:rPr>
                        <a:t>以图检文</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zh-CN" altLang="en-US" sz="2000" b="1" dirty="0" smtClean="0">
                          <a:latin typeface="微软雅黑" panose="020B0503020204020204" pitchFamily="34" charset="-122"/>
                          <a:ea typeface="微软雅黑" panose="020B0503020204020204" pitchFamily="34" charset="-122"/>
                        </a:rPr>
                        <a:t>以文检图</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zh-CN" altLang="en-US" sz="2000" b="1" dirty="0" smtClean="0">
                          <a:latin typeface="微软雅黑" panose="020B0503020204020204" pitchFamily="34" charset="-122"/>
                          <a:ea typeface="微软雅黑" panose="020B0503020204020204" pitchFamily="34" charset="-122"/>
                        </a:rPr>
                        <a:t>平均</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zh-CN" altLang="en-US" sz="2000" b="1" dirty="0" smtClean="0">
                          <a:latin typeface="微软雅黑" panose="020B0503020204020204" pitchFamily="34" charset="-122"/>
                          <a:ea typeface="微软雅黑" panose="020B0503020204020204" pitchFamily="34" charset="-122"/>
                        </a:rPr>
                        <a:t>以图检文</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zh-CN" altLang="en-US" sz="2000" b="1" dirty="0" smtClean="0">
                          <a:latin typeface="微软雅黑" panose="020B0503020204020204" pitchFamily="34" charset="-122"/>
                          <a:ea typeface="微软雅黑" panose="020B0503020204020204" pitchFamily="34" charset="-122"/>
                        </a:rPr>
                        <a:t>以文检图</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zh-CN" altLang="en-US" sz="2000" b="1" dirty="0" smtClean="0">
                          <a:latin typeface="微软雅黑" panose="020B0503020204020204" pitchFamily="34" charset="-122"/>
                          <a:ea typeface="微软雅黑" panose="020B0503020204020204" pitchFamily="34" charset="-122"/>
                        </a:rPr>
                        <a:t>平均</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1"/>
                  </a:ext>
                </a:extLst>
              </a:tr>
              <a:tr h="609495">
                <a:tc>
                  <a:txBody>
                    <a:bodyPr/>
                    <a:lstStyle/>
                    <a:p>
                      <a:pPr algn="ctr"/>
                      <a:r>
                        <a:rPr lang="en-US" altLang="zh-CN" sz="2000" b="1" dirty="0" smtClean="0">
                          <a:latin typeface="微软雅黑" panose="020B0503020204020204" pitchFamily="34" charset="-122"/>
                          <a:ea typeface="微软雅黑" panose="020B0503020204020204" pitchFamily="34" charset="-122"/>
                        </a:rPr>
                        <a:t>Bimodal DBN</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0.189</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0.222</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0.206</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26.19</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31.6</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28.90</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xmlns="" val="10002"/>
                  </a:ext>
                </a:extLst>
              </a:tr>
              <a:tr h="609495">
                <a:tc>
                  <a:txBody>
                    <a:bodyPr/>
                    <a:lstStyle/>
                    <a:p>
                      <a:pPr algn="ctr"/>
                      <a:r>
                        <a:rPr lang="zh-CN" altLang="en-US" sz="2000" b="1" dirty="0" smtClean="0">
                          <a:latin typeface="微软雅黑" panose="020B0503020204020204" pitchFamily="34" charset="-122"/>
                          <a:ea typeface="微软雅黑" panose="020B0503020204020204" pitchFamily="34" charset="-122"/>
                        </a:rPr>
                        <a:t>对应自编码</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0.326</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0.361</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0.344</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56.06</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55.19</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55.63</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xmlns="" val="10003"/>
                  </a:ext>
                </a:extLst>
              </a:tr>
              <a:tr h="609495">
                <a:tc>
                  <a:txBody>
                    <a:bodyPr/>
                    <a:lstStyle/>
                    <a:p>
                      <a:pPr algn="ctr"/>
                      <a:r>
                        <a:rPr lang="zh-CN" altLang="en-US" sz="2000" b="1" dirty="0" smtClean="0">
                          <a:latin typeface="微软雅黑" panose="020B0503020204020204" pitchFamily="34" charset="-122"/>
                          <a:ea typeface="微软雅黑" panose="020B0503020204020204" pitchFamily="34" charset="-122"/>
                        </a:rPr>
                        <a:t>对应跨模态自编码</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0.336</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0.341</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0.338</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55.41</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58.66</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57.04</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xmlns="" val="10004"/>
                  </a:ext>
                </a:extLst>
              </a:tr>
              <a:tr h="609495">
                <a:tc>
                  <a:txBody>
                    <a:bodyPr/>
                    <a:lstStyle/>
                    <a:p>
                      <a:pPr algn="ctr"/>
                      <a:r>
                        <a:rPr lang="zh-CN" altLang="en-US" sz="2000" b="1" dirty="0" smtClean="0">
                          <a:latin typeface="微软雅黑" panose="020B0503020204020204" pitchFamily="34" charset="-122"/>
                          <a:ea typeface="微软雅黑" panose="020B0503020204020204" pitchFamily="34" charset="-122"/>
                        </a:rPr>
                        <a:t>对应全模态自编码</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0.335</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0.368</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0.352</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57.36</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57.79</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57.58</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xmlns="" val="10005"/>
                  </a:ext>
                </a:extLst>
              </a:tr>
            </a:tbl>
          </a:graphicData>
        </a:graphic>
      </p:graphicFrame>
      <p:sp>
        <p:nvSpPr>
          <p:cNvPr id="5" name="矩形 4"/>
          <p:cNvSpPr/>
          <p:nvPr/>
        </p:nvSpPr>
        <p:spPr>
          <a:xfrm>
            <a:off x="420786" y="4693537"/>
            <a:ext cx="11264112" cy="202285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nSpc>
                <a:spcPct val="150000"/>
              </a:lnSpc>
              <a:buFont typeface="Wingdings" panose="05000000000000000000" pitchFamily="2" charset="2"/>
              <a:buChar char="ü"/>
            </a:pPr>
            <a:r>
              <a:rPr lang="zh-CN" altLang="en-US" dirty="0" smtClean="0">
                <a:latin typeface="黑体" panose="02010609060101010101" pitchFamily="49" charset="-122"/>
                <a:ea typeface="黑体" panose="02010609060101010101" pitchFamily="49" charset="-122"/>
              </a:rPr>
              <a:t>相比 </a:t>
            </a:r>
            <a:r>
              <a:rPr lang="en-US" altLang="zh-CN" dirty="0" smtClean="0">
                <a:latin typeface="黑体" panose="02010609060101010101" pitchFamily="49" charset="-122"/>
                <a:ea typeface="黑体" panose="02010609060101010101" pitchFamily="49" charset="-122"/>
              </a:rPr>
              <a:t>Bimodal</a:t>
            </a:r>
            <a:r>
              <a:rPr lang="zh-CN" altLang="en-US" dirty="0" smtClean="0">
                <a:latin typeface="黑体" panose="02010609060101010101" pitchFamily="49" charset="-122"/>
                <a:ea typeface="黑体" panose="02010609060101010101" pitchFamily="49" charset="-122"/>
              </a:rPr>
              <a:t>（共享层），三</a:t>
            </a:r>
            <a:r>
              <a:rPr lang="zh-CN" altLang="en-US" dirty="0">
                <a:latin typeface="黑体" panose="02010609060101010101" pitchFamily="49" charset="-122"/>
                <a:ea typeface="黑体" panose="02010609060101010101" pitchFamily="49" charset="-122"/>
              </a:rPr>
              <a:t>类对应自编码模型在</a:t>
            </a:r>
            <a:r>
              <a:rPr lang="zh-CN" altLang="en-US" dirty="0">
                <a:solidFill>
                  <a:srgbClr val="00B0F0"/>
                </a:solidFill>
                <a:latin typeface="黑体" panose="02010609060101010101" pitchFamily="49" charset="-122"/>
                <a:ea typeface="黑体" panose="02010609060101010101" pitchFamily="49" charset="-122"/>
              </a:rPr>
              <a:t>两种性能评价标准上</a:t>
            </a:r>
            <a:r>
              <a:rPr lang="zh-CN" altLang="en-US" dirty="0">
                <a:latin typeface="黑体" panose="02010609060101010101" pitchFamily="49" charset="-122"/>
                <a:ea typeface="黑体" panose="02010609060101010101" pitchFamily="49" charset="-122"/>
              </a:rPr>
              <a:t>都有</a:t>
            </a:r>
            <a:r>
              <a:rPr lang="zh-CN" altLang="en-US" dirty="0">
                <a:solidFill>
                  <a:srgbClr val="00B0F0"/>
                </a:solidFill>
                <a:latin typeface="黑体" panose="02010609060101010101" pitchFamily="49" charset="-122"/>
                <a:ea typeface="黑体" panose="02010609060101010101" pitchFamily="49" charset="-122"/>
              </a:rPr>
              <a:t>明显的优势</a:t>
            </a:r>
            <a:r>
              <a:rPr lang="zh-CN" altLang="en-US" dirty="0" smtClean="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ü"/>
            </a:pPr>
            <a:r>
              <a:rPr lang="en-US" altLang="zh-CN" dirty="0" smtClean="0">
                <a:latin typeface="黑体" panose="02010609060101010101" pitchFamily="49" charset="-122"/>
                <a:ea typeface="黑体" panose="02010609060101010101" pitchFamily="49" charset="-122"/>
              </a:rPr>
              <a:t>Bimodal </a:t>
            </a:r>
            <a:r>
              <a:rPr lang="en-US" altLang="zh-CN" dirty="0">
                <a:latin typeface="黑体" panose="02010609060101010101" pitchFamily="49" charset="-122"/>
                <a:ea typeface="黑体" panose="02010609060101010101" pitchFamily="49" charset="-122"/>
              </a:rPr>
              <a:t>DBN</a:t>
            </a:r>
            <a:r>
              <a:rPr lang="zh-CN" altLang="en-US" dirty="0">
                <a:latin typeface="黑体" panose="02010609060101010101" pitchFamily="49" charset="-122"/>
                <a:ea typeface="黑体" panose="02010609060101010101" pitchFamily="49" charset="-122"/>
              </a:rPr>
              <a:t>学到的隐层表示包含了不同模态间的公共部分和各模态自己独特的部分。因此，它们更加关注多模态数据表示的</a:t>
            </a:r>
            <a:r>
              <a:rPr lang="zh-CN" altLang="en-US" dirty="0">
                <a:solidFill>
                  <a:srgbClr val="00B0F0"/>
                </a:solidFill>
                <a:latin typeface="黑体" panose="02010609060101010101" pitchFamily="49" charset="-122"/>
                <a:ea typeface="黑体" panose="02010609060101010101" pitchFamily="49" charset="-122"/>
              </a:rPr>
              <a:t>补全</a:t>
            </a:r>
            <a:r>
              <a:rPr lang="zh-CN" altLang="en-US" dirty="0">
                <a:latin typeface="黑体" panose="02010609060101010101" pitchFamily="49" charset="-122"/>
                <a:ea typeface="黑体" panose="02010609060101010101" pitchFamily="49" charset="-122"/>
              </a:rPr>
              <a:t>，而没有把重点放在学习不同模态数据的关联上。</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三类对应自编码模型性能都差不多</a:t>
            </a:r>
            <a:r>
              <a:rPr lang="zh-CN" altLang="en-US" dirty="0" smtClean="0">
                <a:latin typeface="黑体" panose="02010609060101010101" pitchFamily="49" charset="-122"/>
                <a:ea typeface="黑体" panose="02010609060101010101" pitchFamily="49" charset="-122"/>
              </a:rPr>
              <a:t>。这</a:t>
            </a:r>
            <a:r>
              <a:rPr lang="zh-CN" altLang="en-US" dirty="0">
                <a:latin typeface="黑体" panose="02010609060101010101" pitchFamily="49" charset="-122"/>
                <a:ea typeface="黑体" panose="02010609060101010101" pitchFamily="49" charset="-122"/>
              </a:rPr>
              <a:t>类模型在表示层引入关联约束，将不同模态的输入映射到同一个表示空间中。这类模型还可以让单模态表示学习和多模态关联学习放在一个阶段中整体优化</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764605" y="218322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多模态分类</a:t>
            </a:r>
          </a:p>
        </p:txBody>
      </p:sp>
      <p:sp>
        <p:nvSpPr>
          <p:cNvPr id="4" name="圆角矩形 3"/>
          <p:cNvSpPr/>
          <p:nvPr/>
        </p:nvSpPr>
        <p:spPr>
          <a:xfrm>
            <a:off x="3764601" y="312738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多模态检索</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smtClean="0">
                <a:solidFill>
                  <a:prstClr val="black"/>
                </a:solidFill>
                <a:latin typeface="微软雅黑" panose="020B0503020204020204" pitchFamily="34" charset="-122"/>
                <a:ea typeface="微软雅黑" panose="020B0503020204020204" pitchFamily="34" charset="-122"/>
              </a:rPr>
              <a:t>多模态融合</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圆角矩形 2"/>
          <p:cNvSpPr/>
          <p:nvPr/>
        </p:nvSpPr>
        <p:spPr>
          <a:xfrm>
            <a:off x="3771590" y="4127593"/>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命名实体识别</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10453512"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图文混合命名实体</a:t>
            </a:r>
            <a:r>
              <a:rPr kumimoji="1" lang="zh-CN" altLang="en-US" sz="3600" b="1" dirty="0" smtClean="0">
                <a:solidFill>
                  <a:prstClr val="black"/>
                </a:solidFill>
                <a:latin typeface="微软雅黑" panose="020B0503020204020204" pitchFamily="34" charset="-122"/>
                <a:ea typeface="微软雅黑" panose="020B0503020204020204" pitchFamily="34" charset="-122"/>
              </a:rPr>
              <a:t>识别（</a:t>
            </a:r>
            <a:r>
              <a:rPr kumimoji="1" lang="en-US" altLang="zh-CN" sz="3600" b="1" dirty="0" smtClean="0">
                <a:solidFill>
                  <a:prstClr val="black"/>
                </a:solidFill>
                <a:latin typeface="微软雅黑" panose="020B0503020204020204" pitchFamily="34" charset="-122"/>
                <a:ea typeface="微软雅黑" panose="020B0503020204020204" pitchFamily="34" charset="-122"/>
              </a:rPr>
              <a:t>1</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1" lang="zh-CN" altLang="en-US" sz="3600" b="1" dirty="0">
              <a:solidFill>
                <a:prstClr val="black"/>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673308" y="1371721"/>
            <a:ext cx="10515600" cy="44862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lang="zh-CN" altLang="en-US" sz="2400" dirty="0" smtClean="0">
                <a:latin typeface="微软雅黑" panose="020B0503020204020204" pitchFamily="34" charset="-122"/>
                <a:ea typeface="微软雅黑" panose="020B0503020204020204" pitchFamily="34" charset="-122"/>
              </a:rPr>
              <a:t>在 </a:t>
            </a:r>
            <a:r>
              <a:rPr lang="en-US" altLang="zh-CN" sz="2400" dirty="0" smtClean="0">
                <a:solidFill>
                  <a:srgbClr val="CC0099"/>
                </a:solidFill>
                <a:latin typeface="微软雅黑" panose="020B0503020204020204" pitchFamily="34" charset="-122"/>
                <a:ea typeface="微软雅黑" panose="020B0503020204020204" pitchFamily="34" charset="-122"/>
              </a:rPr>
              <a:t>tweet </a:t>
            </a:r>
            <a:r>
              <a:rPr lang="zh-CN" altLang="en-US" sz="2400" dirty="0" smtClean="0">
                <a:solidFill>
                  <a:srgbClr val="CC0099"/>
                </a:solidFill>
                <a:latin typeface="微软雅黑" panose="020B0503020204020204" pitchFamily="34" charset="-122"/>
                <a:ea typeface="微软雅黑" panose="020B0503020204020204" pitchFamily="34" charset="-122"/>
              </a:rPr>
              <a:t>命名实体识别</a:t>
            </a:r>
            <a:r>
              <a:rPr lang="zh-CN" altLang="en-US" sz="2400" dirty="0" smtClean="0">
                <a:latin typeface="微软雅黑" panose="020B0503020204020204" pitchFamily="34" charset="-122"/>
                <a:ea typeface="微软雅黑" panose="020B0503020204020204" pitchFamily="34" charset="-122"/>
              </a:rPr>
              <a:t>中，传统的方法往往只使用了文本内容。但是许多推文还包含图像等内容。这种视觉信息在实体识别任务中是极有价值的。</a:t>
            </a:r>
            <a:endParaRPr lang="en-US" altLang="zh-CN" sz="2400"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221" y="2544082"/>
            <a:ext cx="4924174" cy="248291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554" y="2544082"/>
            <a:ext cx="4393194" cy="2913929"/>
          </a:xfrm>
          <a:prstGeom prst="rect">
            <a:avLst/>
          </a:prstGeom>
        </p:spPr>
      </p:pic>
      <p:sp>
        <p:nvSpPr>
          <p:cNvPr id="9" name="文本框 8"/>
          <p:cNvSpPr txBox="1"/>
          <p:nvPr/>
        </p:nvSpPr>
        <p:spPr>
          <a:xfrm>
            <a:off x="1182136" y="5238071"/>
            <a:ext cx="9026166" cy="1015663"/>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000" dirty="0">
                <a:solidFill>
                  <a:srgbClr val="FF0000"/>
                </a:solidFill>
                <a:latin typeface="微软雅黑" panose="020B0503020204020204" pitchFamily="34" charset="-122"/>
                <a:ea typeface="微软雅黑" panose="020B0503020204020204" pitchFamily="34" charset="-122"/>
              </a:rPr>
              <a:t>在只使用文本信息时可能会把「</a:t>
            </a:r>
            <a:r>
              <a:rPr lang="en-US" altLang="zh-CN" sz="2000" dirty="0">
                <a:solidFill>
                  <a:srgbClr val="FF0000"/>
                </a:solidFill>
                <a:latin typeface="微软雅黑" panose="020B0503020204020204" pitchFamily="34" charset="-122"/>
                <a:ea typeface="微软雅黑" panose="020B0503020204020204" pitchFamily="34" charset="-122"/>
              </a:rPr>
              <a:t>Rocky</a:t>
            </a:r>
            <a:r>
              <a:rPr lang="zh-CN" altLang="en-US" sz="2000" dirty="0">
                <a:solidFill>
                  <a:srgbClr val="FF0000"/>
                </a:solidFill>
                <a:latin typeface="微软雅黑" panose="020B0503020204020204" pitchFamily="34" charset="-122"/>
                <a:ea typeface="微软雅黑" panose="020B0503020204020204" pitchFamily="34" charset="-122"/>
              </a:rPr>
              <a:t>」识别为人名；但是结合 </a:t>
            </a:r>
            <a:r>
              <a:rPr lang="en-US" altLang="zh-CN" sz="2000" dirty="0">
                <a:solidFill>
                  <a:srgbClr val="FF0000"/>
                </a:solidFill>
                <a:latin typeface="微软雅黑" panose="020B0503020204020204" pitchFamily="34" charset="-122"/>
                <a:ea typeface="微软雅黑" panose="020B0503020204020204" pitchFamily="34" charset="-122"/>
              </a:rPr>
              <a:t>tweet </a:t>
            </a:r>
            <a:r>
              <a:rPr lang="zh-CN" altLang="en-US" sz="2000" dirty="0">
                <a:solidFill>
                  <a:srgbClr val="FF0000"/>
                </a:solidFill>
                <a:latin typeface="微软雅黑" panose="020B0503020204020204" pitchFamily="34" charset="-122"/>
                <a:ea typeface="微软雅黑" panose="020B0503020204020204" pitchFamily="34" charset="-122"/>
              </a:rPr>
              <a:t>图片，我们知道「</a:t>
            </a:r>
            <a:r>
              <a:rPr lang="en-US" altLang="zh-CN" sz="2000" dirty="0">
                <a:solidFill>
                  <a:srgbClr val="FF0000"/>
                </a:solidFill>
                <a:latin typeface="微软雅黑" panose="020B0503020204020204" pitchFamily="34" charset="-122"/>
                <a:ea typeface="微软雅黑" panose="020B0503020204020204" pitchFamily="34" charset="-122"/>
              </a:rPr>
              <a:t>Rocky</a:t>
            </a:r>
            <a:r>
              <a:rPr lang="zh-CN" altLang="en-US" sz="2000" dirty="0">
                <a:solidFill>
                  <a:srgbClr val="FF0000"/>
                </a:solidFill>
                <a:latin typeface="微软雅黑" panose="020B0503020204020204" pitchFamily="34" charset="-122"/>
                <a:ea typeface="微软雅黑" panose="020B0503020204020204" pitchFamily="34" charset="-122"/>
              </a:rPr>
              <a:t>」其实是一条</a:t>
            </a:r>
            <a:r>
              <a:rPr lang="zh-CN" altLang="en-US" sz="2000" dirty="0" smtClean="0">
                <a:solidFill>
                  <a:srgbClr val="FF0000"/>
                </a:solidFill>
                <a:latin typeface="微软雅黑" panose="020B0503020204020204" pitchFamily="34" charset="-122"/>
                <a:ea typeface="微软雅黑" panose="020B0503020204020204" pitchFamily="34" charset="-122"/>
              </a:rPr>
              <a:t>狗。</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10453512"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图文混合命名实体</a:t>
            </a:r>
            <a:r>
              <a:rPr kumimoji="1" lang="zh-CN" altLang="en-US" sz="3600" b="1" dirty="0" smtClean="0">
                <a:solidFill>
                  <a:prstClr val="black"/>
                </a:solidFill>
                <a:latin typeface="微软雅黑" panose="020B0503020204020204" pitchFamily="34" charset="-122"/>
                <a:ea typeface="微软雅黑" panose="020B0503020204020204" pitchFamily="34" charset="-122"/>
              </a:rPr>
              <a:t>识别（</a:t>
            </a:r>
            <a:r>
              <a:rPr kumimoji="1" lang="en-US" altLang="zh-CN" sz="3600" b="1" dirty="0" smtClean="0">
                <a:solidFill>
                  <a:prstClr val="black"/>
                </a:solidFill>
                <a:latin typeface="微软雅黑" panose="020B0503020204020204" pitchFamily="34" charset="-122"/>
                <a:ea typeface="微软雅黑" panose="020B0503020204020204" pitchFamily="34" charset="-122"/>
              </a:rPr>
              <a:t>2</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1"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765" y="1793377"/>
            <a:ext cx="7483059" cy="4115049"/>
          </a:xfrm>
          <a:prstGeom prst="rect">
            <a:avLst/>
          </a:prstGeom>
        </p:spPr>
      </p:pic>
      <p:sp>
        <p:nvSpPr>
          <p:cNvPr id="3" name="矩形 2"/>
          <p:cNvSpPr/>
          <p:nvPr/>
        </p:nvSpPr>
        <p:spPr>
          <a:xfrm>
            <a:off x="159767" y="1544805"/>
            <a:ext cx="4392998" cy="46121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50000"/>
              </a:lnSpc>
            </a:pP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Adaptive </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Co-attention Network </a:t>
            </a:r>
          </a:p>
          <a:p>
            <a:pPr marL="457200" indent="-457200">
              <a:lnSpc>
                <a:spcPct val="150000"/>
              </a:lnSpc>
              <a:buFont typeface="+mj-lt"/>
              <a:buAutoNum type="arabicParenR"/>
            </a:pPr>
            <a:r>
              <a:rPr lang="zh-CN" altLang="en-US" sz="2000" dirty="0" smtClean="0">
                <a:latin typeface="微软雅黑" panose="020B0503020204020204" pitchFamily="34" charset="-122"/>
                <a:ea typeface="微软雅黑" panose="020B0503020204020204" pitchFamily="34" charset="-122"/>
              </a:rPr>
              <a:t>命名实体识别的经典神经网络框架：双向</a:t>
            </a:r>
            <a:r>
              <a:rPr lang="en-US" altLang="zh-CN" sz="2000" dirty="0" smtClean="0">
                <a:latin typeface="微软雅黑" panose="020B0503020204020204" pitchFamily="34" charset="-122"/>
                <a:ea typeface="微软雅黑" panose="020B0503020204020204" pitchFamily="34" charset="-122"/>
              </a:rPr>
              <a:t>LSTM+CRF</a:t>
            </a:r>
          </a:p>
          <a:p>
            <a:pPr marL="457200" indent="-457200">
              <a:lnSpc>
                <a:spcPct val="150000"/>
              </a:lnSpc>
              <a:buFont typeface="+mj-lt"/>
              <a:buAutoNum type="arabicParenR"/>
            </a:pPr>
            <a:r>
              <a:rPr lang="zh-CN" altLang="en-US" sz="2000" dirty="0" smtClean="0">
                <a:latin typeface="微软雅黑" panose="020B0503020204020204" pitchFamily="34" charset="-122"/>
                <a:ea typeface="微软雅黑" panose="020B0503020204020204" pitchFamily="34" charset="-122"/>
              </a:rPr>
              <a:t>在特征层引入图像特征（</a:t>
            </a:r>
            <a:r>
              <a:rPr lang="en-US" altLang="zh-CN" sz="2000" dirty="0" err="1" smtClean="0">
                <a:latin typeface="微软雅黑" panose="020B0503020204020204" pitchFamily="34" charset="-122"/>
                <a:ea typeface="微软雅黑" panose="020B0503020204020204" pitchFamily="34" charset="-122"/>
              </a:rPr>
              <a:t>VGGNet</a:t>
            </a:r>
            <a:r>
              <a:rPr lang="zh-CN" altLang="en-US"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arenR"/>
            </a:pPr>
            <a:r>
              <a:rPr lang="zh-CN" altLang="en-US" sz="2000" dirty="0" smtClean="0">
                <a:latin typeface="微软雅黑" panose="020B0503020204020204" pitchFamily="34" charset="-122"/>
                <a:ea typeface="微软雅黑" panose="020B0503020204020204" pitchFamily="34" charset="-122"/>
              </a:rPr>
              <a:t>通过</a:t>
            </a:r>
            <a:r>
              <a:rPr lang="en-US" altLang="zh-CN" sz="2000" dirty="0">
                <a:latin typeface="微软雅黑" panose="020B0503020204020204" pitchFamily="34" charset="-122"/>
                <a:ea typeface="微软雅黑" panose="020B0503020204020204" pitchFamily="34" charset="-122"/>
              </a:rPr>
              <a:t>Co-attention</a:t>
            </a:r>
            <a:r>
              <a:rPr lang="zh-CN" altLang="en-US" sz="2000" dirty="0">
                <a:latin typeface="微软雅黑" panose="020B0503020204020204" pitchFamily="34" charset="-122"/>
                <a:ea typeface="微软雅黑" panose="020B0503020204020204" pitchFamily="34" charset="-122"/>
              </a:rPr>
              <a:t>机制来增强文本和图片之间的关联，从而将相关文本和图片内容进行</a:t>
            </a:r>
            <a:r>
              <a:rPr lang="zh-CN" altLang="en-US" sz="2000" dirty="0" smtClean="0">
                <a:latin typeface="微软雅黑" panose="020B0503020204020204" pitchFamily="34" charset="-122"/>
                <a:ea typeface="微软雅黑" panose="020B0503020204020204" pitchFamily="34" charset="-122"/>
              </a:rPr>
              <a:t>对齐</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313954" y="1489062"/>
            <a:ext cx="5312089" cy="5226063"/>
          </a:xfrm>
          <a:prstGeom prst="rect">
            <a:avLst/>
          </a:prstGeom>
        </p:spPr>
      </p:pic>
      <p:sp>
        <p:nvSpPr>
          <p:cNvPr id="334" name="矩形 333"/>
          <p:cNvSpPr/>
          <p:nvPr/>
        </p:nvSpPr>
        <p:spPr>
          <a:xfrm>
            <a:off x="1490331" y="400051"/>
            <a:ext cx="70678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多模态新进展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271463" y="1704506"/>
            <a:ext cx="6215062" cy="51706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HGR</a:t>
            </a:r>
            <a:r>
              <a:rPr lang="zh-CN" altLang="en-US" sz="2000" dirty="0">
                <a:latin typeface="微软雅黑" panose="020B0503020204020204" pitchFamily="34" charset="-122"/>
                <a:ea typeface="微软雅黑" panose="020B0503020204020204" pitchFamily="34" charset="-122"/>
              </a:rPr>
              <a:t>最大相关度因较好的理论性质，经常被作为优化的目标函数。然而，</a:t>
            </a:r>
            <a:r>
              <a:rPr lang="en-US" altLang="zh-CN" sz="2000" dirty="0">
                <a:latin typeface="微软雅黑" panose="020B0503020204020204" pitchFamily="34" charset="-122"/>
                <a:ea typeface="微软雅黑" panose="020B0503020204020204" pitchFamily="34" charset="-122"/>
              </a:rPr>
              <a:t>HGR</a:t>
            </a:r>
            <a:r>
              <a:rPr lang="zh-CN" altLang="en-US" sz="2000" dirty="0">
                <a:latin typeface="微软雅黑" panose="020B0503020204020204" pitchFamily="34" charset="-122"/>
                <a:ea typeface="微软雅黑" panose="020B0503020204020204" pitchFamily="34" charset="-122"/>
              </a:rPr>
              <a:t>最大相关度中对于白化的严格约束，部分限制了其应用</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为</a:t>
            </a:r>
            <a:r>
              <a:rPr lang="zh-CN" altLang="en-US" sz="2000" dirty="0">
                <a:latin typeface="微软雅黑" panose="020B0503020204020204" pitchFamily="34" charset="-122"/>
                <a:ea typeface="微软雅黑" panose="020B0503020204020204" pitchFamily="34" charset="-122"/>
              </a:rPr>
              <a:t>解决这一问题，本文提出了</a:t>
            </a:r>
            <a:r>
              <a:rPr lang="en-US" altLang="zh-CN" sz="2000" dirty="0">
                <a:latin typeface="微软雅黑" panose="020B0503020204020204" pitchFamily="34" charset="-122"/>
                <a:ea typeface="微软雅黑" panose="020B0503020204020204" pitchFamily="34" charset="-122"/>
              </a:rPr>
              <a:t>Soft-HGR</a:t>
            </a:r>
            <a:r>
              <a:rPr lang="zh-CN" altLang="en-US" sz="2000" dirty="0">
                <a:latin typeface="微软雅黑" panose="020B0503020204020204" pitchFamily="34" charset="-122"/>
                <a:ea typeface="微软雅黑" panose="020B0503020204020204" pitchFamily="34" charset="-122"/>
              </a:rPr>
              <a:t>的新框架，以解决从多个数据模态中提取有效特征的问题</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Soft-HGR</a:t>
            </a:r>
            <a:r>
              <a:rPr lang="zh-CN" altLang="en-US" sz="2000" dirty="0">
                <a:latin typeface="微软雅黑" panose="020B0503020204020204" pitchFamily="34" charset="-122"/>
                <a:ea typeface="微软雅黑" panose="020B0503020204020204" pitchFamily="34" charset="-122"/>
              </a:rPr>
              <a:t>的优化目标仅包含两个内积项，可以保证优化过程的求解效率和稳定性。研究者进一步将该方法泛化，用于解决超过两个数据模态以及部分模态缺失的问题。对于数据中仅有部分标注信息的情况，研究者可以通过半监督适应的方法，使得所提取的特征更具有判别力</a:t>
            </a:r>
            <a:r>
              <a:rPr lang="zh-CN" altLang="en-US" sz="2000"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4" name="Text Box 5"/>
          <p:cNvSpPr txBox="1">
            <a:spLocks noChangeArrowheads="1"/>
          </p:cNvSpPr>
          <p:nvPr/>
        </p:nvSpPr>
        <p:spPr bwMode="auto">
          <a:xfrm>
            <a:off x="505597" y="1304396"/>
            <a:ext cx="110775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rgbClr val="1287C3"/>
              </a:buClr>
              <a:buSzPct val="145000"/>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1pPr>
            <a:lvl2pPr marL="742950" indent="-285750">
              <a:spcBef>
                <a:spcPct val="20000"/>
              </a:spcBef>
              <a:spcAft>
                <a:spcPts val="600"/>
              </a:spcAft>
              <a:buClr>
                <a:srgbClr val="1287C3"/>
              </a:buClr>
              <a:buSzPct val="145000"/>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2pPr>
            <a:lvl3pPr marL="1143000" indent="-228600">
              <a:spcBef>
                <a:spcPct val="20000"/>
              </a:spcBef>
              <a:spcAft>
                <a:spcPts val="600"/>
              </a:spcAft>
              <a:buClr>
                <a:srgbClr val="1287C3"/>
              </a:buClr>
              <a:buSzPct val="145000"/>
              <a:buFont typeface="Arial" panose="020B0604020202020204" pitchFamily="34" charset="0"/>
              <a:buChar char="•"/>
              <a:defRPr>
                <a:solidFill>
                  <a:schemeClr val="tx1"/>
                </a:solidFill>
                <a:latin typeface="Corbel" panose="020B0503020204020204" pitchFamily="34" charset="0"/>
                <a:ea typeface="华文楷体" panose="02010600040101010101" pitchFamily="2" charset="-122"/>
              </a:defRPr>
            </a:lvl3pPr>
            <a:lvl4pPr marL="1600200" indent="-228600">
              <a:spcBef>
                <a:spcPct val="20000"/>
              </a:spcBef>
              <a:spcAft>
                <a:spcPts val="600"/>
              </a:spcAft>
              <a:buClr>
                <a:srgbClr val="1287C3"/>
              </a:buClr>
              <a:buSzPct val="145000"/>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defRPr>
            </a:lvl4pPr>
            <a:lvl5pPr marL="2057400" indent="-22860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ts val="600"/>
              </a:spcAft>
              <a:buClr>
                <a:srgbClr val="1287C3"/>
              </a:buClr>
              <a:buSzPct val="145000"/>
              <a:buFont typeface="Arial" panose="020B0604020202020204" pitchFamily="34" charset="0"/>
              <a:buChar char="•"/>
              <a:defRPr sz="1400">
                <a:solidFill>
                  <a:schemeClr val="tx1"/>
                </a:solidFill>
                <a:latin typeface="Corbel" panose="020B0503020204020204" pitchFamily="34" charset="0"/>
                <a:ea typeface="华文楷体" panose="02010600040101010101" pitchFamily="2" charset="-122"/>
              </a:defRPr>
            </a:lvl9pPr>
          </a:lstStyle>
          <a:p>
            <a:pPr marL="342900" indent="-342900">
              <a:spcBef>
                <a:spcPct val="0"/>
              </a:spcBef>
              <a:spcAft>
                <a:spcPct val="0"/>
              </a:spcAft>
              <a:buClrTx/>
              <a:buSzTx/>
              <a:buFont typeface="Wingdings" panose="05000000000000000000" pitchFamily="2" charset="2"/>
              <a:buChar char="u"/>
            </a:pPr>
            <a:r>
              <a:rPr lang="en-US" altLang="zh-CN" sz="1800" b="1" dirty="0">
                <a:solidFill>
                  <a:srgbClr val="CC0099"/>
                </a:solidFill>
                <a:latin typeface="微软雅黑" panose="020B0503020204020204" pitchFamily="34" charset="-122"/>
                <a:ea typeface="微软雅黑" panose="020B0503020204020204" pitchFamily="34" charset="-122"/>
              </a:rPr>
              <a:t>An Efficient Approach to Informative Feature Extraction from Multimodal Data</a:t>
            </a:r>
            <a:r>
              <a:rPr lang="zh-CN" altLang="en-US" sz="1800" b="1" dirty="0" smtClean="0">
                <a:solidFill>
                  <a:srgbClr val="CC0099"/>
                </a:solidFill>
                <a:latin typeface="微软雅黑" panose="020B0503020204020204" pitchFamily="34" charset="-122"/>
                <a:ea typeface="微软雅黑" panose="020B0503020204020204" pitchFamily="34" charset="-122"/>
              </a:rPr>
              <a:t>，</a:t>
            </a:r>
            <a:r>
              <a:rPr lang="en-US" altLang="zh-CN" sz="1800" b="1" dirty="0" smtClean="0">
                <a:solidFill>
                  <a:srgbClr val="CC0099"/>
                </a:solidFill>
                <a:latin typeface="微软雅黑" panose="020B0503020204020204" pitchFamily="34" charset="-122"/>
                <a:ea typeface="微软雅黑" panose="020B0503020204020204" pitchFamily="34" charset="-122"/>
              </a:rPr>
              <a:t>AAAI2019</a:t>
            </a:r>
            <a:endParaRPr lang="en-US" altLang="zh-CN" sz="1800" b="1" dirty="0">
              <a:solidFill>
                <a:srgbClr val="CC00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84726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71916"/>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5" name="圆角矩形 24"/>
          <p:cNvSpPr/>
          <p:nvPr/>
        </p:nvSpPr>
        <p:spPr>
          <a:xfrm>
            <a:off x="2092044" y="1769460"/>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自然语言处理概述</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6" name="椭圆 25"/>
          <p:cNvSpPr/>
          <p:nvPr/>
        </p:nvSpPr>
        <p:spPr>
          <a:xfrm>
            <a:off x="1742922" y="1716086"/>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7" name="圆角矩形 26"/>
          <p:cNvSpPr/>
          <p:nvPr/>
        </p:nvSpPr>
        <p:spPr>
          <a:xfrm>
            <a:off x="2092043" y="285803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自然语言处理进阶</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8" name="椭圆 27"/>
          <p:cNvSpPr/>
          <p:nvPr/>
        </p:nvSpPr>
        <p:spPr>
          <a:xfrm>
            <a:off x="1742922" y="280465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9" name="圆角矩形 28"/>
          <p:cNvSpPr/>
          <p:nvPr/>
        </p:nvSpPr>
        <p:spPr>
          <a:xfrm>
            <a:off x="2092044" y="399997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多模态融合</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0" name="椭圆 29"/>
          <p:cNvSpPr/>
          <p:nvPr/>
        </p:nvSpPr>
        <p:spPr>
          <a:xfrm>
            <a:off x="1742922" y="394660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31" name="圆角矩形 30"/>
          <p:cNvSpPr/>
          <p:nvPr/>
        </p:nvSpPr>
        <p:spPr>
          <a:xfrm>
            <a:off x="2092044" y="508855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应用与实践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2" name="椭圆 31"/>
          <p:cNvSpPr/>
          <p:nvPr/>
        </p:nvSpPr>
        <p:spPr>
          <a:xfrm>
            <a:off x="1742922" y="503517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3" name="文本框 32"/>
          <p:cNvSpPr txBox="1"/>
          <p:nvPr/>
        </p:nvSpPr>
        <p:spPr>
          <a:xfrm>
            <a:off x="6352540" y="4184650"/>
            <a:ext cx="5655310" cy="398780"/>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smtClean="0"/>
              <a:t>多模态分类、多模态检索、命名实体识别</a:t>
            </a:r>
            <a:endParaRPr lang="en-US" altLang="zh-CN" dirty="0" smtClean="0"/>
          </a:p>
        </p:txBody>
      </p:sp>
      <p:sp>
        <p:nvSpPr>
          <p:cNvPr id="34" name="文本框 33"/>
          <p:cNvSpPr txBox="1"/>
          <p:nvPr/>
        </p:nvSpPr>
        <p:spPr>
          <a:xfrm>
            <a:off x="6363976" y="1927573"/>
            <a:ext cx="394699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基本概念、技术</a:t>
            </a:r>
            <a:r>
              <a:rPr lang="zh-CN" altLang="en-US" sz="2000" dirty="0" smtClean="0">
                <a:latin typeface="微软雅黑" panose="020B0503020204020204" pitchFamily="34" charset="-122"/>
                <a:ea typeface="微软雅黑" panose="020B0503020204020204" pitchFamily="34" charset="-122"/>
              </a:rPr>
              <a:t>概览</a:t>
            </a:r>
            <a:endParaRPr lang="zh-CN" altLang="en-US" sz="20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6352780" y="3044215"/>
            <a:ext cx="5157902"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情感分析、机器阅读、自动问答、文本生成</a:t>
            </a:r>
            <a:endParaRPr lang="zh-CN" altLang="en-US" sz="20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363976" y="5119462"/>
            <a:ext cx="4888961"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smtClean="0">
                <a:solidFill>
                  <a:srgbClr val="FF0000"/>
                </a:solidFill>
              </a:rPr>
              <a:t>优化方法、调参方法、可视化方法</a:t>
            </a:r>
          </a:p>
          <a:p>
            <a:r>
              <a:rPr lang="zh-CN" altLang="en-US" dirty="0" smtClean="0">
                <a:solidFill>
                  <a:srgbClr val="FF0000"/>
                </a:solidFill>
              </a:rPr>
              <a:t>实践：</a:t>
            </a:r>
            <a:r>
              <a:rPr lang="zh-CN" altLang="en-US" dirty="0">
                <a:solidFill>
                  <a:srgbClr val="FF0000"/>
                </a:solidFill>
              </a:rPr>
              <a:t>机器翻译</a:t>
            </a:r>
            <a:endParaRPr lang="en-US" altLang="zh-CN" dirty="0">
              <a:solidFill>
                <a:srgbClr val="FF0000"/>
              </a:solidFill>
            </a:endParaRPr>
          </a:p>
        </p:txBody>
      </p:sp>
    </p:spTree>
    <p:extLst>
      <p:ext uri="{BB962C8B-B14F-4D97-AF65-F5344CB8AC3E}">
        <p14:creationId xmlns:p14="http://schemas.microsoft.com/office/powerpoint/2010/main" val="38414835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93128" y="1667591"/>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情感分析</a:t>
            </a:r>
          </a:p>
        </p:txBody>
      </p:sp>
      <p:sp>
        <p:nvSpPr>
          <p:cNvPr id="3" name="圆角矩形 2"/>
          <p:cNvSpPr/>
          <p:nvPr/>
        </p:nvSpPr>
        <p:spPr>
          <a:xfrm>
            <a:off x="3393128" y="383105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自动问答</a:t>
            </a:r>
          </a:p>
        </p:txBody>
      </p:sp>
      <p:sp>
        <p:nvSpPr>
          <p:cNvPr id="4" name="圆角矩形 3"/>
          <p:cNvSpPr/>
          <p:nvPr/>
        </p:nvSpPr>
        <p:spPr>
          <a:xfrm>
            <a:off x="3393128" y="274932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机器阅读</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自然语言</a:t>
            </a:r>
            <a:r>
              <a:rPr kumimoji="1" lang="zh-CN" altLang="en-US" sz="3600" b="1" dirty="0" smtClean="0">
                <a:solidFill>
                  <a:prstClr val="black"/>
                </a:solidFill>
                <a:latin typeface="微软雅黑" panose="020B0503020204020204" pitchFamily="34" charset="-122"/>
                <a:ea typeface="微软雅黑" panose="020B0503020204020204" pitchFamily="34" charset="-122"/>
              </a:rPr>
              <a:t>处理</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3393128" y="491278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文本生成</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764605" y="2554134"/>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优化方法</a:t>
            </a:r>
          </a:p>
        </p:txBody>
      </p:sp>
      <p:sp>
        <p:nvSpPr>
          <p:cNvPr id="4" name="圆角矩形 3"/>
          <p:cNvSpPr/>
          <p:nvPr/>
        </p:nvSpPr>
        <p:spPr>
          <a:xfrm>
            <a:off x="3764601" y="349829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调参方法</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应用与实践</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90332" y="400051"/>
            <a:ext cx="10453512" cy="646331"/>
          </a:xfrm>
          <a:prstGeom prst="rect">
            <a:avLst/>
          </a:prstGeom>
        </p:spPr>
        <p:txBody>
          <a:bodyPr wrap="square">
            <a:spAutoFit/>
          </a:bodyPr>
          <a:lstStyle/>
          <a:p>
            <a:pPr>
              <a:defRPr/>
            </a:pPr>
            <a:r>
              <a:rPr kumimoji="1" lang="zh-CN" altLang="en-US" sz="3600" b="1" dirty="0">
                <a:solidFill>
                  <a:prstClr val="black"/>
                </a:solidFill>
                <a:latin typeface="微软雅黑" panose="020B0503020204020204" pitchFamily="34" charset="-122"/>
                <a:ea typeface="微软雅黑" panose="020B0503020204020204" pitchFamily="34" charset="-122"/>
              </a:rPr>
              <a:t>什么是优化</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r>
              <a:rPr kumimoji="1" lang="en-US" altLang="zh-CN" sz="3600" b="1" dirty="0">
                <a:solidFill>
                  <a:prstClr val="black"/>
                </a:solidFill>
                <a:latin typeface="微软雅黑" panose="020B0503020204020204" pitchFamily="34" charset="-122"/>
                <a:ea typeface="微软雅黑" panose="020B0503020204020204" pitchFamily="34" charset="-122"/>
              </a:rPr>
              <a:t>optimization</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1"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613" y="1394057"/>
            <a:ext cx="6077378" cy="4561330"/>
          </a:xfrm>
          <a:prstGeom prst="rect">
            <a:avLst/>
          </a:prstGeom>
          <a:effectLst>
            <a:softEdge rad="25400"/>
          </a:effectLst>
        </p:spPr>
      </p:pic>
      <mc:AlternateContent xmlns:mc="http://schemas.openxmlformats.org/markup-compatibility/2006" xmlns:a14="http://schemas.microsoft.com/office/drawing/2010/main">
        <mc:Choice Requires="a14">
          <p:sp>
            <p:nvSpPr>
              <p:cNvPr id="6" name="文本框 5"/>
              <p:cNvSpPr txBox="1"/>
              <p:nvPr/>
            </p:nvSpPr>
            <p:spPr>
              <a:xfrm>
                <a:off x="452838" y="1394057"/>
                <a:ext cx="5051743" cy="397031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14:m>
                  <m:oMath xmlns:m="http://schemas.openxmlformats.org/officeDocument/2006/math">
                    <m:r>
                      <a:rPr kumimoji="1" lang="en-US" altLang="zh-CN" sz="2400" i="1">
                        <a:solidFill>
                          <a:srgbClr val="CC0099"/>
                        </a:solidFill>
                        <a:latin typeface="Cambria Math" charset="0"/>
                      </a:rPr>
                      <m:t>𝑥</m:t>
                    </m:r>
                    <m:r>
                      <a:rPr kumimoji="1" lang="en-US" altLang="zh-CN" sz="2400" i="1">
                        <a:solidFill>
                          <a:srgbClr val="CC0099"/>
                        </a:solidFill>
                        <a:latin typeface="Cambria Math" charset="0"/>
                      </a:rPr>
                      <m:t>=</m:t>
                    </m:r>
                    <m:r>
                      <m:rPr>
                        <m:sty m:val="p"/>
                      </m:rPr>
                      <a:rPr kumimoji="1" lang="en-US" altLang="zh-CN" sz="2400" i="1">
                        <a:solidFill>
                          <a:srgbClr val="CC0099"/>
                        </a:solidFill>
                        <a:latin typeface="Cambria Math" charset="0"/>
                      </a:rPr>
                      <m:t>arg</m:t>
                    </m:r>
                    <m:func>
                      <m:funcPr>
                        <m:ctrlPr>
                          <a:rPr kumimoji="1" lang="zh-CN" altLang="en-US" sz="2400" i="1">
                            <a:solidFill>
                              <a:srgbClr val="CC0099"/>
                            </a:solidFill>
                            <a:latin typeface="Cambria Math" panose="02040503050406030204" pitchFamily="18" charset="0"/>
                          </a:rPr>
                        </m:ctrlPr>
                      </m:funcPr>
                      <m:fName>
                        <m:r>
                          <m:rPr>
                            <m:sty m:val="p"/>
                          </m:rPr>
                          <a:rPr kumimoji="1" lang="en-US" altLang="zh-CN" sz="2400">
                            <a:solidFill>
                              <a:srgbClr val="CC0099"/>
                            </a:solidFill>
                            <a:latin typeface="Cambria Math" charset="0"/>
                          </a:rPr>
                          <m:t>min</m:t>
                        </m:r>
                      </m:fName>
                      <m:e>
                        <m:r>
                          <a:rPr kumimoji="1" lang="en-US" altLang="zh-CN" sz="2400" i="1">
                            <a:solidFill>
                              <a:srgbClr val="CC0099"/>
                            </a:solidFill>
                            <a:latin typeface="Cambria Math" charset="0"/>
                          </a:rPr>
                          <m:t>𝑓</m:t>
                        </m:r>
                        <m:r>
                          <a:rPr kumimoji="1" lang="en-US" altLang="zh-CN" sz="2400" i="1">
                            <a:solidFill>
                              <a:srgbClr val="CC0099"/>
                            </a:solidFill>
                            <a:latin typeface="Cambria Math" charset="0"/>
                          </a:rPr>
                          <m:t>(</m:t>
                        </m:r>
                        <m:r>
                          <a:rPr kumimoji="1" lang="en-US" altLang="zh-CN" sz="2400" i="1">
                            <a:solidFill>
                              <a:srgbClr val="CC0099"/>
                            </a:solidFill>
                            <a:latin typeface="Cambria Math" charset="0"/>
                          </a:rPr>
                          <m:t>𝑥</m:t>
                        </m:r>
                        <m:r>
                          <a:rPr kumimoji="1" lang="en-US" altLang="zh-CN" sz="2400" i="1">
                            <a:solidFill>
                              <a:srgbClr val="CC0099"/>
                            </a:solidFill>
                            <a:latin typeface="Cambria Math" charset="0"/>
                          </a:rPr>
                          <m:t>)</m:t>
                        </m:r>
                      </m:e>
                    </m:func>
                  </m:oMath>
                </a14:m>
                <a:endParaRPr lang="en-US" altLang="zh-CN"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kumimoji="1" lang="zh-CN" altLang="en-US" dirty="0">
                    <a:solidFill>
                      <a:srgbClr val="CC0099"/>
                    </a:solidFill>
                    <a:latin typeface="微软雅黑" panose="020B0503020204020204" pitchFamily="34" charset="-122"/>
                    <a:ea typeface="微软雅黑" panose="020B0503020204020204" pitchFamily="34" charset="-122"/>
                  </a:rPr>
                  <a:t>优化</a:t>
                </a:r>
                <a:r>
                  <a:rPr kumimoji="1" lang="zh-CN" altLang="en-US" dirty="0">
                    <a:latin typeface="微软雅黑" panose="020B0503020204020204" pitchFamily="34" charset="-122"/>
                    <a:ea typeface="微软雅黑" panose="020B0503020204020204" pitchFamily="34" charset="-122"/>
                  </a:rPr>
                  <a:t>是指在给定自变量</a:t>
                </a:r>
                <a:r>
                  <a:rPr kumimoji="1" lang="en-US" altLang="zh-CN" dirty="0">
                    <a:latin typeface="微软雅黑" panose="020B0503020204020204" pitchFamily="34" charset="-122"/>
                    <a:ea typeface="微软雅黑" panose="020B0503020204020204" pitchFamily="34" charset="-122"/>
                  </a:rPr>
                  <a:t>x</a:t>
                </a:r>
                <a:r>
                  <a:rPr kumimoji="1" lang="zh-CN" altLang="en-US" dirty="0">
                    <a:latin typeface="微软雅黑" panose="020B0503020204020204" pitchFamily="34" charset="-122"/>
                    <a:ea typeface="微软雅黑" panose="020B0503020204020204" pitchFamily="34" charset="-122"/>
                  </a:rPr>
                  <a:t>，及关于</a:t>
                </a:r>
                <a:r>
                  <a:rPr kumimoji="1" lang="en-US" altLang="zh-CN" dirty="0">
                    <a:latin typeface="微软雅黑" panose="020B0503020204020204" pitchFamily="34" charset="-122"/>
                    <a:ea typeface="微软雅黑" panose="020B0503020204020204" pitchFamily="34" charset="-122"/>
                  </a:rPr>
                  <a:t>x</a:t>
                </a:r>
                <a:r>
                  <a:rPr kumimoji="1" lang="zh-CN" altLang="en-US" dirty="0">
                    <a:latin typeface="微软雅黑" panose="020B0503020204020204" pitchFamily="34" charset="-122"/>
                    <a:ea typeface="微软雅黑" panose="020B0503020204020204" pitchFamily="34" charset="-122"/>
                  </a:rPr>
                  <a:t>的函数</a:t>
                </a:r>
                <a:r>
                  <a:rPr kumimoji="1" lang="en-US" altLang="zh-CN" dirty="0">
                    <a:latin typeface="微软雅黑" panose="020B0503020204020204" pitchFamily="34" charset="-122"/>
                    <a:ea typeface="微软雅黑" panose="020B0503020204020204" pitchFamily="34" charset="-122"/>
                  </a:rPr>
                  <a:t>f(x)</a:t>
                </a:r>
                <a:r>
                  <a:rPr kumimoji="1" lang="zh-CN" altLang="en-US" dirty="0">
                    <a:latin typeface="微软雅黑" panose="020B0503020204020204" pitchFamily="34" charset="-122"/>
                    <a:ea typeface="微软雅黑" panose="020B0503020204020204" pitchFamily="34" charset="-122"/>
                  </a:rPr>
                  <a:t>，求使得函数</a:t>
                </a:r>
                <a:r>
                  <a:rPr kumimoji="1" lang="en-US" altLang="zh-CN" dirty="0">
                    <a:latin typeface="微软雅黑" panose="020B0503020204020204" pitchFamily="34" charset="-122"/>
                    <a:ea typeface="微软雅黑" panose="020B0503020204020204" pitchFamily="34" charset="-122"/>
                  </a:rPr>
                  <a:t>f(x)</a:t>
                </a:r>
                <a:r>
                  <a:rPr kumimoji="1" lang="zh-CN" altLang="en-US" dirty="0">
                    <a:latin typeface="微软雅黑" panose="020B0503020204020204" pitchFamily="34" charset="-122"/>
                    <a:ea typeface="微软雅黑" panose="020B0503020204020204" pitchFamily="34" charset="-122"/>
                  </a:rPr>
                  <a:t>取得</a:t>
                </a:r>
                <a:r>
                  <a:rPr kumimoji="1" lang="zh-CN" altLang="en-US" dirty="0">
                    <a:solidFill>
                      <a:srgbClr val="CC0099"/>
                    </a:solidFill>
                    <a:latin typeface="微软雅黑" panose="020B0503020204020204" pitchFamily="34" charset="-122"/>
                    <a:ea typeface="微软雅黑" panose="020B0503020204020204" pitchFamily="34" charset="-122"/>
                  </a:rPr>
                  <a:t>最大或最小值</a:t>
                </a:r>
                <a:r>
                  <a:rPr kumimoji="1" lang="zh-CN" altLang="en-US" dirty="0">
                    <a:latin typeface="微软雅黑" panose="020B0503020204020204" pitchFamily="34" charset="-122"/>
                    <a:ea typeface="微软雅黑" panose="020B0503020204020204" pitchFamily="34" charset="-122"/>
                  </a:rPr>
                  <a:t>的自变量</a:t>
                </a:r>
                <a:r>
                  <a:rPr kumimoji="1" lang="en-US" altLang="zh-CN" dirty="0">
                    <a:latin typeface="微软雅黑" panose="020B0503020204020204" pitchFamily="34" charset="-122"/>
                    <a:ea typeface="微软雅黑" panose="020B0503020204020204" pitchFamily="34" charset="-122"/>
                  </a:rPr>
                  <a:t>x</a:t>
                </a:r>
                <a:r>
                  <a:rPr kumimoji="1" lang="zh-CN" altLang="en-US" dirty="0" smtClean="0">
                    <a:latin typeface="微软雅黑" panose="020B0503020204020204" pitchFamily="34" charset="-122"/>
                    <a:ea typeface="微软雅黑" panose="020B0503020204020204" pitchFamily="34" charset="-122"/>
                  </a:rPr>
                  <a:t>。我们</a:t>
                </a:r>
                <a:r>
                  <a:rPr kumimoji="1" lang="zh-CN" altLang="en-US" dirty="0">
                    <a:latin typeface="微软雅黑" panose="020B0503020204020204" pitchFamily="34" charset="-122"/>
                    <a:ea typeface="微软雅黑" panose="020B0503020204020204" pitchFamily="34" charset="-122"/>
                  </a:rPr>
                  <a:t>把</a:t>
                </a:r>
                <a:r>
                  <a:rPr kumimoji="1" lang="en-US" altLang="zh-CN" dirty="0">
                    <a:latin typeface="微软雅黑" panose="020B0503020204020204" pitchFamily="34" charset="-122"/>
                    <a:ea typeface="微软雅黑" panose="020B0503020204020204" pitchFamily="34" charset="-122"/>
                  </a:rPr>
                  <a:t>f(x)</a:t>
                </a:r>
                <a:r>
                  <a:rPr kumimoji="1" lang="zh-CN" altLang="en-US" dirty="0">
                    <a:latin typeface="微软雅黑" panose="020B0503020204020204" pitchFamily="34" charset="-122"/>
                    <a:ea typeface="微软雅黑" panose="020B0503020204020204" pitchFamily="34" charset="-122"/>
                  </a:rPr>
                  <a:t>叫做</a:t>
                </a:r>
                <a:r>
                  <a:rPr kumimoji="1" lang="zh-CN" altLang="en-US" dirty="0">
                    <a:solidFill>
                      <a:srgbClr val="00B0F0"/>
                    </a:solidFill>
                    <a:latin typeface="微软雅黑" panose="020B0503020204020204" pitchFamily="34" charset="-122"/>
                    <a:ea typeface="微软雅黑" panose="020B0503020204020204" pitchFamily="34" charset="-122"/>
                  </a:rPr>
                  <a:t>目标函数（</a:t>
                </a:r>
                <a:r>
                  <a:rPr kumimoji="1" lang="en-US" altLang="zh-CN" dirty="0">
                    <a:solidFill>
                      <a:srgbClr val="00B0F0"/>
                    </a:solidFill>
                    <a:latin typeface="微软雅黑" panose="020B0503020204020204" pitchFamily="34" charset="-122"/>
                    <a:ea typeface="微软雅黑" panose="020B0503020204020204" pitchFamily="34" charset="-122"/>
                  </a:rPr>
                  <a:t>Objective</a:t>
                </a:r>
                <a:r>
                  <a:rPr kumimoji="1" lang="zh-CN" altLang="en-US" dirty="0">
                    <a:solidFill>
                      <a:srgbClr val="00B0F0"/>
                    </a:solidFill>
                    <a:latin typeface="微软雅黑" panose="020B0503020204020204" pitchFamily="34" charset="-122"/>
                    <a:ea typeface="微软雅黑" panose="020B0503020204020204" pitchFamily="34" charset="-122"/>
                  </a:rPr>
                  <a:t> </a:t>
                </a:r>
                <a:r>
                  <a:rPr kumimoji="1" lang="en-US" altLang="zh-CN" dirty="0">
                    <a:solidFill>
                      <a:srgbClr val="00B0F0"/>
                    </a:solidFill>
                    <a:latin typeface="微软雅黑" panose="020B0503020204020204" pitchFamily="34" charset="-122"/>
                    <a:ea typeface="微软雅黑" panose="020B0503020204020204" pitchFamily="34" charset="-122"/>
                  </a:rPr>
                  <a:t>Function</a:t>
                </a:r>
                <a:r>
                  <a:rPr kumimoji="1" lang="zh-CN" altLang="en-US" dirty="0">
                    <a:solidFill>
                      <a:srgbClr val="00B0F0"/>
                    </a:solidFill>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，在某些情况下也叫做</a:t>
                </a:r>
                <a:r>
                  <a:rPr kumimoji="1" lang="zh-CN" altLang="en-US" dirty="0">
                    <a:solidFill>
                      <a:srgbClr val="00B0F0"/>
                    </a:solidFill>
                    <a:latin typeface="微软雅黑" panose="020B0503020204020204" pitchFamily="34" charset="-122"/>
                    <a:ea typeface="微软雅黑" panose="020B0503020204020204" pitchFamily="34" charset="-122"/>
                  </a:rPr>
                  <a:t>损失函数（</a:t>
                </a:r>
                <a:r>
                  <a:rPr kumimoji="1" lang="en-US" altLang="zh-CN" dirty="0">
                    <a:solidFill>
                      <a:srgbClr val="00B0F0"/>
                    </a:solidFill>
                    <a:latin typeface="微软雅黑" panose="020B0503020204020204" pitchFamily="34" charset="-122"/>
                    <a:ea typeface="微软雅黑" panose="020B0503020204020204" pitchFamily="34" charset="-122"/>
                  </a:rPr>
                  <a:t>Loss</a:t>
                </a:r>
                <a:r>
                  <a:rPr kumimoji="1" lang="zh-CN" altLang="en-US" dirty="0">
                    <a:solidFill>
                      <a:srgbClr val="00B0F0"/>
                    </a:solidFill>
                    <a:latin typeface="微软雅黑" panose="020B0503020204020204" pitchFamily="34" charset="-122"/>
                    <a:ea typeface="微软雅黑" panose="020B0503020204020204" pitchFamily="34" charset="-122"/>
                  </a:rPr>
                  <a:t> </a:t>
                </a:r>
                <a:r>
                  <a:rPr kumimoji="1" lang="en-US" altLang="zh-CN" dirty="0">
                    <a:solidFill>
                      <a:srgbClr val="00B0F0"/>
                    </a:solidFill>
                    <a:latin typeface="微软雅黑" panose="020B0503020204020204" pitchFamily="34" charset="-122"/>
                    <a:ea typeface="微软雅黑" panose="020B0503020204020204" pitchFamily="34" charset="-122"/>
                  </a:rPr>
                  <a:t>Function</a:t>
                </a:r>
                <a:r>
                  <a:rPr kumimoji="1" lang="zh-CN" altLang="en-US" dirty="0">
                    <a:solidFill>
                      <a:srgbClr val="00B0F0"/>
                    </a:solidFill>
                    <a:latin typeface="微软雅黑" panose="020B0503020204020204" pitchFamily="34" charset="-122"/>
                    <a:ea typeface="微软雅黑" panose="020B0503020204020204" pitchFamily="34" charset="-122"/>
                  </a:rPr>
                  <a:t> </a:t>
                </a:r>
                <a:r>
                  <a:rPr kumimoji="1" lang="en-US" altLang="zh-CN" dirty="0">
                    <a:solidFill>
                      <a:srgbClr val="00B0F0"/>
                    </a:solidFill>
                    <a:latin typeface="微软雅黑" panose="020B0503020204020204" pitchFamily="34" charset="-122"/>
                    <a:ea typeface="微软雅黑" panose="020B0503020204020204" pitchFamily="34" charset="-122"/>
                  </a:rPr>
                  <a:t>or</a:t>
                </a:r>
                <a:r>
                  <a:rPr kumimoji="1" lang="zh-CN" altLang="en-US" dirty="0">
                    <a:solidFill>
                      <a:srgbClr val="00B0F0"/>
                    </a:solidFill>
                    <a:latin typeface="微软雅黑" panose="020B0503020204020204" pitchFamily="34" charset="-122"/>
                    <a:ea typeface="微软雅黑" panose="020B0503020204020204" pitchFamily="34" charset="-122"/>
                  </a:rPr>
                  <a:t> </a:t>
                </a:r>
                <a:r>
                  <a:rPr kumimoji="1" lang="en-US" altLang="zh-CN" dirty="0">
                    <a:solidFill>
                      <a:srgbClr val="00B0F0"/>
                    </a:solidFill>
                    <a:latin typeface="微软雅黑" panose="020B0503020204020204" pitchFamily="34" charset="-122"/>
                    <a:ea typeface="微软雅黑" panose="020B0503020204020204" pitchFamily="34" charset="-122"/>
                  </a:rPr>
                  <a:t>Cost</a:t>
                </a:r>
                <a:r>
                  <a:rPr kumimoji="1" lang="zh-CN" altLang="en-US" dirty="0">
                    <a:solidFill>
                      <a:srgbClr val="00B0F0"/>
                    </a:solidFill>
                    <a:latin typeface="微软雅黑" panose="020B0503020204020204" pitchFamily="34" charset="-122"/>
                    <a:ea typeface="微软雅黑" panose="020B0503020204020204" pitchFamily="34" charset="-122"/>
                  </a:rPr>
                  <a:t> </a:t>
                </a:r>
                <a:r>
                  <a:rPr kumimoji="1" lang="en-US" altLang="zh-CN" dirty="0">
                    <a:solidFill>
                      <a:srgbClr val="00B0F0"/>
                    </a:solidFill>
                    <a:latin typeface="微软雅黑" panose="020B0503020204020204" pitchFamily="34" charset="-122"/>
                    <a:ea typeface="微软雅黑" panose="020B0503020204020204" pitchFamily="34" charset="-122"/>
                  </a:rPr>
                  <a:t>Function</a:t>
                </a:r>
                <a:r>
                  <a:rPr kumimoji="1" lang="zh-CN" altLang="en-US" dirty="0">
                    <a:solidFill>
                      <a:srgbClr val="00B0F0"/>
                    </a:solidFill>
                    <a:latin typeface="微软雅黑" panose="020B0503020204020204" pitchFamily="34" charset="-122"/>
                    <a:ea typeface="微软雅黑" panose="020B0503020204020204" pitchFamily="34" charset="-122"/>
                  </a:rPr>
                  <a:t>）</a:t>
                </a:r>
                <a:r>
                  <a:rPr kumimoji="1" lang="zh-CN" altLang="en-US" dirty="0" smtClean="0">
                    <a:latin typeface="微软雅黑" panose="020B0503020204020204" pitchFamily="34" charset="-122"/>
                    <a:ea typeface="微软雅黑" panose="020B0503020204020204" pitchFamily="34" charset="-122"/>
                  </a:rPr>
                  <a:t>。</a:t>
                </a:r>
                <a:endParaRPr kumimoji="1" lang="en-US" altLang="zh-CN"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kumimoji="1" lang="zh-CN" altLang="en-US" dirty="0" smtClean="0">
                    <a:latin typeface="微软雅黑" panose="020B0503020204020204" pitchFamily="34" charset="-122"/>
                    <a:ea typeface="微软雅黑" panose="020B0503020204020204" pitchFamily="34" charset="-122"/>
                  </a:rPr>
                  <a:t>如</a:t>
                </a:r>
                <a:r>
                  <a:rPr kumimoji="1" lang="zh-CN" altLang="en-US" dirty="0">
                    <a:latin typeface="微软雅黑" panose="020B0503020204020204" pitchFamily="34" charset="-122"/>
                    <a:ea typeface="微软雅黑" panose="020B0503020204020204" pitchFamily="34" charset="-122"/>
                  </a:rPr>
                  <a:t>右图为例，使用梯度下降方法求</a:t>
                </a:r>
                <a14:m>
                  <m:oMath xmlns:m="http://schemas.openxmlformats.org/officeDocument/2006/math">
                    <m:r>
                      <m:rPr>
                        <m:sty m:val="p"/>
                      </m:rPr>
                      <a:rPr kumimoji="1" lang="en-US" altLang="zh-CN" i="1">
                        <a:latin typeface="Cambria Math" charset="0"/>
                      </a:rPr>
                      <m:t>arg</m:t>
                    </m:r>
                    <m:func>
                      <m:funcPr>
                        <m:ctrlPr>
                          <a:rPr kumimoji="1" lang="zh-CN" altLang="en-US" i="1">
                            <a:latin typeface="Cambria Math" panose="02040503050406030204" pitchFamily="18" charset="0"/>
                          </a:rPr>
                        </m:ctrlPr>
                      </m:funcPr>
                      <m:fName>
                        <m:r>
                          <m:rPr>
                            <m:sty m:val="p"/>
                          </m:rPr>
                          <a:rPr kumimoji="1" lang="en-US" altLang="zh-CN">
                            <a:latin typeface="Cambria Math" charset="0"/>
                          </a:rPr>
                          <m:t>min</m:t>
                        </m:r>
                      </m:fName>
                      <m:e>
                        <m:sSup>
                          <m:sSupPr>
                            <m:ctrlPr>
                              <a:rPr kumimoji="1" lang="en-US" altLang="zh-CN" i="1">
                                <a:latin typeface="Cambria Math" panose="02040503050406030204" pitchFamily="18" charset="0"/>
                              </a:rPr>
                            </m:ctrlPr>
                          </m:sSupPr>
                          <m:e>
                            <m:d>
                              <m:dPr>
                                <m:ctrlPr>
                                  <a:rPr kumimoji="1" lang="en-US" altLang="zh-CN" i="1">
                                    <a:latin typeface="Cambria Math" panose="02040503050406030204" pitchFamily="18" charset="0"/>
                                  </a:rPr>
                                </m:ctrlPr>
                              </m:dPr>
                              <m:e>
                                <m:r>
                                  <a:rPr kumimoji="1" lang="en-US" altLang="zh-CN" i="1">
                                    <a:latin typeface="Cambria Math" charset="0"/>
                                  </a:rPr>
                                  <m:t>𝑥</m:t>
                                </m:r>
                                <m:r>
                                  <a:rPr kumimoji="1" lang="en-US" altLang="zh-CN" i="1">
                                    <a:latin typeface="Cambria Math" charset="0"/>
                                  </a:rPr>
                                  <m:t>−1</m:t>
                                </m:r>
                              </m:e>
                            </m:d>
                          </m:e>
                          <m:sup>
                            <m:r>
                              <a:rPr kumimoji="1" lang="en-US" altLang="zh-CN" i="1">
                                <a:latin typeface="Cambria Math" charset="0"/>
                              </a:rPr>
                              <m:t>2</m:t>
                            </m:r>
                          </m:sup>
                        </m:sSup>
                      </m:e>
                    </m:func>
                  </m:oMath>
                </a14:m>
                <a:r>
                  <a:rPr kumimoji="1" lang="zh-CN" altLang="en-US" dirty="0">
                    <a:latin typeface="微软雅黑" panose="020B0503020204020204" pitchFamily="34" charset="-122"/>
                    <a:ea typeface="微软雅黑" panose="020B0503020204020204" pitchFamily="34" charset="-122"/>
                  </a:rPr>
                  <a:t>。</a:t>
                </a:r>
              </a:p>
            </p:txBody>
          </p:sp>
        </mc:Choice>
        <mc:Fallback xmlns="">
          <p:sp>
            <p:nvSpPr>
              <p:cNvPr id="6" name="文本框 5"/>
              <p:cNvSpPr txBox="1">
                <a:spLocks noRot="1" noChangeAspect="1" noMove="1" noResize="1" noEditPoints="1" noAdjustHandles="1" noChangeArrowheads="1" noChangeShapeType="1" noTextEdit="1"/>
              </p:cNvSpPr>
              <p:nvPr/>
            </p:nvSpPr>
            <p:spPr>
              <a:xfrm>
                <a:off x="452838" y="1394057"/>
                <a:ext cx="5051743" cy="3970318"/>
              </a:xfrm>
              <a:prstGeom prst="rect">
                <a:avLst/>
              </a:prstGeom>
              <a:blipFill rotWithShape="1">
                <a:blip r:embed="rId4"/>
                <a:stretch>
                  <a:fillRect l="-1568" b="-307"/>
                </a:stretch>
              </a:blipFill>
            </p:spPr>
            <p:txBody>
              <a:bodyPr/>
              <a:lstStyle/>
              <a:p>
                <a:r>
                  <a:rPr lang="en-US">
                    <a:noFill/>
                  </a:rPr>
                  <a:t> </a:t>
                </a:r>
                <a:endParaRPr lang="en-US">
                  <a:noFill/>
                </a:endParaRPr>
              </a:p>
            </p:txBody>
          </p:sp>
        </mc:Fallback>
      </mc:AlternateContent>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10453512" cy="646331"/>
          </a:xfrm>
          <a:prstGeom prst="rect">
            <a:avLst/>
          </a:prstGeom>
        </p:spPr>
        <p:txBody>
          <a:bodyPr wrap="square">
            <a:spAutoFit/>
          </a:bodyPr>
          <a:lstStyle/>
          <a:p>
            <a:pPr>
              <a:defRPr/>
            </a:pPr>
            <a:r>
              <a:rPr kumimoji="1" lang="zh-CN" altLang="en-US" sz="3600" b="1" dirty="0">
                <a:solidFill>
                  <a:prstClr val="black"/>
                </a:solidFill>
                <a:latin typeface="微软雅黑" panose="020B0503020204020204" pitchFamily="34" charset="-122"/>
                <a:ea typeface="微软雅黑" panose="020B0503020204020204" pitchFamily="34" charset="-122"/>
              </a:rPr>
              <a:t>优化在深度学习中的</a:t>
            </a:r>
            <a:r>
              <a:rPr kumimoji="1" lang="zh-CN" altLang="en-US" sz="3600" b="1" dirty="0" smtClean="0">
                <a:solidFill>
                  <a:prstClr val="black"/>
                </a:solidFill>
                <a:latin typeface="微软雅黑" panose="020B0503020204020204" pitchFamily="34" charset="-122"/>
                <a:ea typeface="微软雅黑" panose="020B0503020204020204" pitchFamily="34" charset="-122"/>
              </a:rPr>
              <a:t>应用</a:t>
            </a:r>
            <a:endParaRPr kumimoji="1" lang="zh-CN" altLang="en-US" sz="36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内容占位符 2"/>
              <p:cNvSpPr txBox="1">
                <a:spLocks/>
              </p:cNvSpPr>
              <p:nvPr/>
            </p:nvSpPr>
            <p:spPr>
              <a:xfrm>
                <a:off x="651479" y="1392210"/>
                <a:ext cx="11105093" cy="49230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ü"/>
                </a:pPr>
                <a:r>
                  <a:rPr kumimoji="1" lang="zh-CN" altLang="en-US" sz="2400" dirty="0" smtClean="0">
                    <a:latin typeface="微软雅黑" panose="020B0503020204020204" pitchFamily="34" charset="-122"/>
                    <a:ea typeface="微软雅黑" panose="020B0503020204020204" pitchFamily="34" charset="-122"/>
                  </a:rPr>
                  <a:t>在深度学习中，我们通常使用多层神经网络求解问题。我们希望找到神经网络合适的参数</a:t>
                </a:r>
                <a14:m>
                  <m:oMath xmlns:m="http://schemas.openxmlformats.org/officeDocument/2006/math">
                    <m:r>
                      <a:rPr kumimoji="1" lang="en-US" altLang="zh-CN" sz="2400" i="1" smtClean="0">
                        <a:latin typeface="Cambria Math" charset="0"/>
                      </a:rPr>
                      <m:t>𝜃</m:t>
                    </m:r>
                    <m:r>
                      <a:rPr kumimoji="1" lang="en-US" altLang="zh-CN" sz="2400" i="1">
                        <a:latin typeface="Cambria Math" charset="0"/>
                      </a:rPr>
                      <m:t> </m:t>
                    </m:r>
                  </m:oMath>
                </a14:m>
                <a:r>
                  <a:rPr kumimoji="1" lang="zh-CN" altLang="en-US" sz="2400" dirty="0" smtClean="0">
                    <a:latin typeface="微软雅黑" panose="020B0503020204020204" pitchFamily="34" charset="-122"/>
                    <a:ea typeface="微软雅黑" panose="020B0503020204020204" pitchFamily="34" charset="-122"/>
                  </a:rPr>
                  <a:t>，使得损失函数取得最小值。因此，</a:t>
                </a:r>
                <a14:m>
                  <m:oMath xmlns:m="http://schemas.openxmlformats.org/officeDocument/2006/math">
                    <m:r>
                      <a:rPr kumimoji="1" lang="en-US" altLang="zh-CN" sz="2400" i="1" smtClean="0">
                        <a:solidFill>
                          <a:srgbClr val="FF0000"/>
                        </a:solidFill>
                        <a:latin typeface="Cambria Math" charset="0"/>
                      </a:rPr>
                      <m:t>𝜃</m:t>
                    </m:r>
                  </m:oMath>
                </a14:m>
                <a:r>
                  <a:rPr kumimoji="1" lang="zh-CN" altLang="en-US" sz="2400" u="sng" dirty="0" smtClean="0">
                    <a:solidFill>
                      <a:srgbClr val="FF0000"/>
                    </a:solidFill>
                    <a:latin typeface="微软雅黑" panose="020B0503020204020204" pitchFamily="34" charset="-122"/>
                    <a:ea typeface="微软雅黑" panose="020B0503020204020204" pitchFamily="34" charset="-122"/>
                  </a:rPr>
                  <a:t> 是优化中的自变量，而损失函数是优化目标</a:t>
                </a:r>
                <a:r>
                  <a:rPr kumimoji="1" lang="zh-CN" altLang="en-US" sz="2400" dirty="0" smtClean="0">
                    <a:latin typeface="微软雅黑" panose="020B0503020204020204" pitchFamily="34" charset="-122"/>
                    <a:ea typeface="微软雅黑" panose="020B0503020204020204" pitchFamily="34" charset="-122"/>
                  </a:rPr>
                  <a:t>，即，</a:t>
                </a:r>
                <a14:m>
                  <m:oMath xmlns:m="http://schemas.openxmlformats.org/officeDocument/2006/math">
                    <m:r>
                      <a:rPr kumimoji="1" lang="en-US" altLang="zh-CN" sz="2400" i="1" smtClean="0">
                        <a:latin typeface="Cambria Math" charset="0"/>
                      </a:rPr>
                      <m:t>𝜃</m:t>
                    </m:r>
                    <m:r>
                      <a:rPr kumimoji="1" lang="en-US" altLang="zh-CN" sz="2400" i="1">
                        <a:latin typeface="Cambria Math" charset="0"/>
                      </a:rPr>
                      <m:t>=</m:t>
                    </m:r>
                    <m:r>
                      <m:rPr>
                        <m:sty m:val="p"/>
                      </m:rPr>
                      <a:rPr kumimoji="1" lang="en-US" altLang="zh-CN" sz="2400" i="1">
                        <a:latin typeface="Cambria Math" charset="0"/>
                      </a:rPr>
                      <m:t>arg</m:t>
                    </m:r>
                    <m:func>
                      <m:funcPr>
                        <m:ctrlPr>
                          <a:rPr kumimoji="1" lang="zh-CN" altLang="en-US" sz="2400" i="1">
                            <a:latin typeface="Cambria Math" panose="02040503050406030204" pitchFamily="18" charset="0"/>
                          </a:rPr>
                        </m:ctrlPr>
                      </m:funcPr>
                      <m:fName>
                        <m:r>
                          <m:rPr>
                            <m:sty m:val="p"/>
                          </m:rPr>
                          <a:rPr kumimoji="1" lang="en-US" altLang="zh-CN" sz="2400">
                            <a:latin typeface="Cambria Math" charset="0"/>
                          </a:rPr>
                          <m:t>min</m:t>
                        </m:r>
                      </m:fName>
                      <m:e>
                        <m:sSub>
                          <m:sSubPr>
                            <m:ctrlPr>
                              <a:rPr kumimoji="1" lang="en-US" altLang="zh-CN" sz="2400" i="1" smtClean="0">
                                <a:latin typeface="Cambria Math" panose="02040503050406030204" pitchFamily="18" charset="0"/>
                              </a:rPr>
                            </m:ctrlPr>
                          </m:sSubPr>
                          <m:e>
                            <m:r>
                              <a:rPr kumimoji="1" lang="en-US" altLang="zh-CN" sz="2400" i="1">
                                <a:latin typeface="Cambria Math" charset="0"/>
                              </a:rPr>
                              <m:t>𝑓</m:t>
                            </m:r>
                          </m:e>
                          <m:sub>
                            <m:r>
                              <a:rPr kumimoji="1" lang="en-US" altLang="zh-CN" sz="2400" i="1" smtClean="0">
                                <a:latin typeface="Cambria Math" charset="0"/>
                              </a:rPr>
                              <m:t>𝜃</m:t>
                            </m:r>
                          </m:sub>
                        </m:sSub>
                      </m:e>
                    </m:func>
                  </m:oMath>
                </a14:m>
                <a:endParaRPr kumimoji="1" lang="en-US" altLang="zh-CN" sz="2400" dirty="0" smtClean="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kumimoji="1" lang="zh-CN" altLang="en-US" sz="2400" dirty="0" smtClean="0">
                    <a:latin typeface="微软雅黑" panose="020B0503020204020204" pitchFamily="34" charset="-122"/>
                    <a:ea typeface="微软雅黑" panose="020B0503020204020204" pitchFamily="34" charset="-122"/>
                  </a:rPr>
                  <a:t>而在神经网络中，参数往往具有较为复杂的运算过程。若要找到损失对于每个参数的梯度，我们需要使用</a:t>
                </a:r>
                <a:r>
                  <a:rPr kumimoji="1" lang="zh-CN" altLang="en-US" sz="2400" u="sng" dirty="0" smtClean="0">
                    <a:solidFill>
                      <a:srgbClr val="FF0000"/>
                    </a:solidFill>
                    <a:latin typeface="微软雅黑" panose="020B0503020204020204" pitchFamily="34" charset="-122"/>
                    <a:ea typeface="微软雅黑" panose="020B0503020204020204" pitchFamily="34" charset="-122"/>
                  </a:rPr>
                  <a:t>链式法则</a:t>
                </a:r>
                <a:r>
                  <a:rPr kumimoji="1" lang="zh-CN" altLang="en-US" sz="2400" dirty="0" smtClean="0">
                    <a:latin typeface="微软雅黑" panose="020B0503020204020204" pitchFamily="34" charset="-122"/>
                    <a:ea typeface="微软雅黑" panose="020B0503020204020204" pitchFamily="34" charset="-122"/>
                  </a:rPr>
                  <a:t>。</a:t>
                </a:r>
                <a:endParaRPr kumimoji="1" lang="en-US" altLang="zh-CN" sz="2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kumimoji="1" lang="zh-CN" altLang="en-US" sz="2400" dirty="0" smtClean="0">
                    <a:latin typeface="微软雅黑" panose="020B0503020204020204" pitchFamily="34" charset="-122"/>
                    <a:ea typeface="微软雅黑" panose="020B0503020204020204" pitchFamily="34" charset="-122"/>
                  </a:rPr>
                  <a:t>先对参数进行随机初始，然后使用链式法则求得损失对所有参数</a:t>
                </a:r>
                <a14:m>
                  <m:oMath xmlns:m="http://schemas.openxmlformats.org/officeDocument/2006/math">
                    <m:r>
                      <a:rPr kumimoji="1" lang="en-US" altLang="zh-CN" sz="2400" i="1" smtClean="0">
                        <a:latin typeface="Cambria Math" charset="0"/>
                      </a:rPr>
                      <m:t>𝜃</m:t>
                    </m:r>
                  </m:oMath>
                </a14:m>
                <a:r>
                  <a:rPr kumimoji="1" lang="zh-CN" altLang="en-US" sz="2400" dirty="0" smtClean="0">
                    <a:latin typeface="微软雅黑" panose="020B0503020204020204" pitchFamily="34" charset="-122"/>
                    <a:ea typeface="微软雅黑" panose="020B0503020204020204" pitchFamily="34" charset="-122"/>
                  </a:rPr>
                  <a:t>的梯度</a:t>
                </a:r>
                <a14:m>
                  <m:oMath xmlns:m="http://schemas.openxmlformats.org/officeDocument/2006/math">
                    <m:sSub>
                      <m:sSubPr>
                        <m:ctrlPr>
                          <a:rPr kumimoji="1" lang="en-US" altLang="zh-CN" sz="2400" i="1" smtClean="0">
                            <a:latin typeface="Cambria Math" panose="02040503050406030204" pitchFamily="18" charset="0"/>
                            <a:ea typeface="Cambria Math" charset="0"/>
                            <a:cs typeface="Cambria Math" charset="0"/>
                          </a:rPr>
                        </m:ctrlPr>
                      </m:sSubPr>
                      <m:e>
                        <m:r>
                          <a:rPr kumimoji="1" lang="en-US" altLang="zh-CN" sz="2400">
                            <a:latin typeface="Cambria Math" charset="0"/>
                            <a:ea typeface="Cambria Math" charset="0"/>
                            <a:cs typeface="Cambria Math" charset="0"/>
                          </a:rPr>
                          <m:t>𝛻</m:t>
                        </m:r>
                      </m:e>
                      <m:sub>
                        <m:r>
                          <a:rPr kumimoji="1" lang="en-US" altLang="zh-CN" sz="2400" i="1" smtClean="0">
                            <a:latin typeface="Cambria Math" charset="0"/>
                            <a:ea typeface="Cambria Math" charset="0"/>
                            <a:cs typeface="Cambria Math" charset="0"/>
                          </a:rPr>
                          <m:t>𝜃</m:t>
                        </m:r>
                      </m:sub>
                    </m:sSub>
                  </m:oMath>
                </a14:m>
                <a:r>
                  <a:rPr kumimoji="1" lang="zh-CN" altLang="en-US" sz="2400" dirty="0" smtClean="0">
                    <a:latin typeface="微软雅黑" panose="020B0503020204020204" pitchFamily="34" charset="-122"/>
                    <a:ea typeface="微软雅黑" panose="020B0503020204020204" pitchFamily="34" charset="-122"/>
                  </a:rPr>
                  <a:t>，我们使用</a:t>
                </a:r>
                <a:r>
                  <a:rPr kumimoji="1" lang="zh-CN" altLang="en-US" sz="2400" u="sng" dirty="0" smtClean="0">
                    <a:solidFill>
                      <a:srgbClr val="FF0000"/>
                    </a:solidFill>
                    <a:latin typeface="微软雅黑" panose="020B0503020204020204" pitchFamily="34" charset="-122"/>
                    <a:ea typeface="微软雅黑" panose="020B0503020204020204" pitchFamily="34" charset="-122"/>
                  </a:rPr>
                  <a:t>学习率</a:t>
                </a:r>
                <a14:m>
                  <m:oMath xmlns:m="http://schemas.openxmlformats.org/officeDocument/2006/math">
                    <m:r>
                      <a:rPr kumimoji="1" lang="en-US" altLang="zh-CN" sz="2400" i="1" smtClean="0">
                        <a:solidFill>
                          <a:srgbClr val="FF0000"/>
                        </a:solidFill>
                        <a:latin typeface="Cambria Math" charset="0"/>
                      </a:rPr>
                      <m:t>𝜖</m:t>
                    </m:r>
                  </m:oMath>
                </a14:m>
                <a:r>
                  <a:rPr kumimoji="1" lang="zh-CN" altLang="en-US" sz="2400" dirty="0" smtClean="0">
                    <a:latin typeface="微软雅黑" panose="020B0503020204020204" pitchFamily="34" charset="-122"/>
                    <a:ea typeface="微软雅黑" panose="020B0503020204020204" pitchFamily="34" charset="-122"/>
                  </a:rPr>
                  <a:t>对参数进行更新。即，</a:t>
                </a:r>
                <a:r>
                  <a:rPr kumimoji="1"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kumimoji="1" lang="en-US" altLang="zh-CN" sz="2400" i="1" smtClean="0">
                        <a:latin typeface="Cambria Math" charset="0"/>
                      </a:rPr>
                      <m:t>𝜃</m:t>
                    </m:r>
                    <m:r>
                      <a:rPr kumimoji="1" lang="en-US" altLang="zh-CN" sz="2400" i="1" smtClean="0">
                        <a:latin typeface="Cambria Math" charset="0"/>
                      </a:rPr>
                      <m:t>=</m:t>
                    </m:r>
                    <m:r>
                      <a:rPr kumimoji="1" lang="en-US" altLang="zh-CN" sz="2400" i="1" smtClean="0">
                        <a:latin typeface="Cambria Math" charset="0"/>
                      </a:rPr>
                      <m:t>𝜃</m:t>
                    </m:r>
                    <m:r>
                      <a:rPr kumimoji="1" lang="en-US" altLang="zh-CN" sz="2400" i="1" smtClean="0">
                        <a:latin typeface="Cambria Math" charset="0"/>
                      </a:rPr>
                      <m:t>−</m:t>
                    </m:r>
                    <m:r>
                      <a:rPr kumimoji="1" lang="en-US" altLang="zh-CN" sz="2400" i="1">
                        <a:latin typeface="Cambria Math" charset="0"/>
                      </a:rPr>
                      <m:t>𝜖</m:t>
                    </m:r>
                    <m:r>
                      <a:rPr kumimoji="1" lang="zh-CN" altLang="en-US" sz="2400" i="1" smtClean="0">
                        <a:latin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r>
                          <a:rPr kumimoji="1" lang="en-US" altLang="zh-CN" sz="2400">
                            <a:latin typeface="Cambria Math" charset="0"/>
                            <a:ea typeface="Cambria Math" charset="0"/>
                            <a:cs typeface="Cambria Math" charset="0"/>
                          </a:rPr>
                          <m:t>𝛻</m:t>
                        </m:r>
                      </m:e>
                      <m:sub>
                        <m:r>
                          <a:rPr kumimoji="1" lang="en-US" altLang="zh-CN" sz="2400" i="1">
                            <a:latin typeface="Cambria Math" charset="0"/>
                            <a:ea typeface="Cambria Math" charset="0"/>
                            <a:cs typeface="Cambria Math" charset="0"/>
                          </a:rPr>
                          <m:t>𝜃</m:t>
                        </m:r>
                      </m:sub>
                    </m:sSub>
                  </m:oMath>
                </a14:m>
                <a:r>
                  <a:rPr kumimoji="1" lang="zh-CN" altLang="en-US" sz="2400" dirty="0" smtClean="0">
                    <a:latin typeface="微软雅黑" panose="020B0503020204020204" pitchFamily="34" charset="-122"/>
                    <a:ea typeface="微软雅黑" panose="020B0503020204020204" pitchFamily="34" charset="-122"/>
                  </a:rPr>
                  <a:t>。重复上述过程至收敛，我们便完成了参数求解。</a:t>
                </a:r>
                <a:endParaRPr kumimoji="1" lang="en-US" altLang="zh-CN" sz="2400" dirty="0" smtClean="0">
                  <a:latin typeface="微软雅黑" panose="020B0503020204020204" pitchFamily="34" charset="-122"/>
                  <a:ea typeface="微软雅黑" panose="020B0503020204020204" pitchFamily="34" charset="-122"/>
                </a:endParaRPr>
              </a:p>
            </p:txBody>
          </p:sp>
        </mc:Choice>
        <mc:Fallback xmlns="">
          <p:sp>
            <p:nvSpPr>
              <p:cNvPr id="3" name="内容占位符 2"/>
              <p:cNvSpPr txBox="1">
                <a:spLocks noRot="1" noChangeAspect="1" noMove="1" noResize="1" noEditPoints="1" noAdjustHandles="1" noChangeArrowheads="1" noChangeShapeType="1" noTextEdit="1"/>
              </p:cNvSpPr>
              <p:nvPr/>
            </p:nvSpPr>
            <p:spPr>
              <a:xfrm>
                <a:off x="651479" y="1392210"/>
                <a:ext cx="11105093" cy="4923080"/>
              </a:xfrm>
              <a:prstGeom prst="rect">
                <a:avLst/>
              </a:prstGeom>
              <a:blipFill rotWithShape="0">
                <a:blip r:embed="rId3"/>
                <a:stretch>
                  <a:fillRect l="-768" r="-659"/>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6835" y="1723866"/>
            <a:ext cx="4977009" cy="3986730"/>
          </a:xfrm>
          <a:prstGeom prst="rect">
            <a:avLst/>
          </a:prstGeom>
          <a:effectLst/>
        </p:spPr>
      </p:pic>
      <p:sp>
        <p:nvSpPr>
          <p:cNvPr id="4" name="矩形 3"/>
          <p:cNvSpPr/>
          <p:nvPr/>
        </p:nvSpPr>
        <p:spPr>
          <a:xfrm>
            <a:off x="1490332" y="400051"/>
            <a:ext cx="10453512" cy="646331"/>
          </a:xfrm>
          <a:prstGeom prst="rect">
            <a:avLst/>
          </a:prstGeom>
        </p:spPr>
        <p:txBody>
          <a:bodyPr wrap="square">
            <a:spAutoFit/>
          </a:bodyPr>
          <a:lstStyle/>
          <a:p>
            <a:pPr>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举例</a:t>
            </a:r>
            <a:endParaRPr kumimoji="1" lang="zh-CN" altLang="en-US" sz="36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内容占位符 2"/>
              <p:cNvSpPr txBox="1">
                <a:spLocks/>
              </p:cNvSpPr>
              <p:nvPr/>
            </p:nvSpPr>
            <p:spPr>
              <a:xfrm>
                <a:off x="532930" y="1469037"/>
                <a:ext cx="6682061" cy="4766871"/>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buFont typeface="Wingdings" panose="05000000000000000000" pitchFamily="2" charset="2"/>
                  <a:buChar char="ü"/>
                </a:pPr>
                <a14:m>
                  <m:oMath xmlns:m="http://schemas.openxmlformats.org/officeDocument/2006/math">
                    <m:r>
                      <a:rPr kumimoji="1" lang="en-US" altLang="zh-CN" b="1" i="1" smtClean="0">
                        <a:latin typeface="Cambria Math" charset="0"/>
                      </a:rPr>
                      <m:t>𝒇</m:t>
                    </m:r>
                    <m:d>
                      <m:dPr>
                        <m:ctrlPr>
                          <a:rPr kumimoji="1" lang="en-US" altLang="zh-CN" b="1" i="1" smtClean="0">
                            <a:latin typeface="Cambria Math" panose="02040503050406030204" pitchFamily="18" charset="0"/>
                          </a:rPr>
                        </m:ctrlPr>
                      </m:dPr>
                      <m:e>
                        <m:r>
                          <a:rPr kumimoji="1" lang="en-US" altLang="zh-CN" b="1" i="1" smtClean="0">
                            <a:latin typeface="Cambria Math" charset="0"/>
                          </a:rPr>
                          <m:t>𝒙</m:t>
                        </m:r>
                      </m:e>
                    </m:d>
                    <m:r>
                      <a:rPr kumimoji="1" lang="en-US" altLang="zh-CN" b="1" i="1" smtClean="0">
                        <a:latin typeface="Cambria Math" charset="0"/>
                      </a:rPr>
                      <m:t>=</m:t>
                    </m:r>
                    <m:r>
                      <a:rPr kumimoji="1" lang="en-US" altLang="zh-CN" b="1" i="1" smtClean="0">
                        <a:latin typeface="Cambria Math" charset="0"/>
                      </a:rPr>
                      <m:t>𝝈</m:t>
                    </m:r>
                    <m:d>
                      <m:dPr>
                        <m:ctrlPr>
                          <a:rPr kumimoji="1" lang="en-US" altLang="zh-CN" b="1" i="1" smtClean="0">
                            <a:latin typeface="Cambria Math" panose="02040503050406030204" pitchFamily="18" charset="0"/>
                          </a:rPr>
                        </m:ctrlPr>
                      </m:dPr>
                      <m:e>
                        <m:r>
                          <a:rPr kumimoji="1" lang="en-US" altLang="zh-CN" b="1" i="1" smtClean="0">
                            <a:latin typeface="Cambria Math" charset="0"/>
                          </a:rPr>
                          <m:t>𝒈</m:t>
                        </m:r>
                        <m:d>
                          <m:dPr>
                            <m:ctrlPr>
                              <a:rPr kumimoji="1" lang="en-US" altLang="zh-CN" b="1" i="1" smtClean="0">
                                <a:latin typeface="Cambria Math" panose="02040503050406030204" pitchFamily="18" charset="0"/>
                              </a:rPr>
                            </m:ctrlPr>
                          </m:dPr>
                          <m:e>
                            <m:r>
                              <a:rPr kumimoji="1" lang="en-US" altLang="zh-CN" b="1" i="1" smtClean="0">
                                <a:latin typeface="Cambria Math" charset="0"/>
                              </a:rPr>
                              <m:t>𝒙</m:t>
                            </m:r>
                          </m:e>
                        </m:d>
                      </m:e>
                    </m:d>
                    <m:r>
                      <a:rPr kumimoji="1" lang="en-US" altLang="zh-CN" b="1" i="1" smtClean="0">
                        <a:latin typeface="Cambria Math" charset="0"/>
                      </a:rPr>
                      <m:t>=</m:t>
                    </m:r>
                    <m:r>
                      <a:rPr kumimoji="1" lang="en-US" altLang="zh-CN" b="1" i="1" smtClean="0">
                        <a:latin typeface="Cambria Math" charset="0"/>
                      </a:rPr>
                      <m:t>𝝈</m:t>
                    </m:r>
                    <m:d>
                      <m:dPr>
                        <m:ctrlPr>
                          <a:rPr kumimoji="1" lang="en-US" altLang="zh-CN" b="1" i="1" smtClean="0">
                            <a:latin typeface="Cambria Math" panose="02040503050406030204" pitchFamily="18" charset="0"/>
                          </a:rPr>
                        </m:ctrlPr>
                      </m:dPr>
                      <m:e>
                        <m:r>
                          <a:rPr kumimoji="1" lang="en-US" altLang="zh-CN" b="1" i="1" smtClean="0">
                            <a:latin typeface="Cambria Math" charset="0"/>
                          </a:rPr>
                          <m:t>𝑾𝒙</m:t>
                        </m:r>
                        <m:r>
                          <a:rPr kumimoji="1" lang="en-US" altLang="zh-CN" b="1" i="1" smtClean="0">
                            <a:latin typeface="Cambria Math" charset="0"/>
                          </a:rPr>
                          <m:t>+</m:t>
                        </m:r>
                        <m:r>
                          <a:rPr kumimoji="1" lang="en-US" altLang="zh-CN" b="1" i="1" smtClean="0">
                            <a:latin typeface="Cambria Math" charset="0"/>
                          </a:rPr>
                          <m:t>𝒃</m:t>
                        </m:r>
                      </m:e>
                    </m:d>
                    <m:r>
                      <a:rPr kumimoji="1" lang="zh-CN" altLang="en-US" b="1" smtClean="0">
                        <a:latin typeface="Cambria Math" charset="0"/>
                      </a:rPr>
                      <m:t>。</m:t>
                    </m:r>
                    <m:r>
                      <a:rPr kumimoji="1" lang="en-US" altLang="zh-CN" b="1" i="1">
                        <a:latin typeface="Cambria Math" charset="0"/>
                      </a:rPr>
                      <m:t>𝑾</m:t>
                    </m:r>
                    <m:r>
                      <a:rPr kumimoji="1" lang="en-US" altLang="zh-CN" b="1" i="1" smtClean="0">
                        <a:latin typeface="Cambria Math" charset="0"/>
                      </a:rPr>
                      <m:t>=</m:t>
                    </m:r>
                    <m:d>
                      <m:dPr>
                        <m:begChr m:val="["/>
                        <m:endChr m:val="]"/>
                        <m:ctrlPr>
                          <a:rPr kumimoji="1" lang="en-US" altLang="zh-CN" b="1" i="1" smtClean="0">
                            <a:latin typeface="Cambria Math" panose="02040503050406030204" pitchFamily="18" charset="0"/>
                          </a:rPr>
                        </m:ctrlPr>
                      </m:dPr>
                      <m:e>
                        <m:sSub>
                          <m:sSubPr>
                            <m:ctrlPr>
                              <a:rPr kumimoji="1" lang="en-US" altLang="zh-CN" b="1" i="1" smtClean="0">
                                <a:latin typeface="Cambria Math" panose="02040503050406030204" pitchFamily="18" charset="0"/>
                              </a:rPr>
                            </m:ctrlPr>
                          </m:sSubPr>
                          <m:e>
                            <m:r>
                              <a:rPr kumimoji="1" lang="en-US" altLang="zh-CN" b="1" i="1" smtClean="0">
                                <a:latin typeface="Cambria Math" charset="0"/>
                              </a:rPr>
                              <m:t>𝒘</m:t>
                            </m:r>
                          </m:e>
                          <m:sub>
                            <m:r>
                              <a:rPr kumimoji="1" lang="en-US" altLang="zh-CN" b="1" i="1" smtClean="0">
                                <a:latin typeface="Cambria Math" charset="0"/>
                              </a:rPr>
                              <m:t>𝟏</m:t>
                            </m:r>
                          </m:sub>
                        </m:sSub>
                        <m:r>
                          <a:rPr kumimoji="1" lang="en-US" altLang="zh-CN" b="1" i="1" smtClean="0">
                            <a:latin typeface="Cambria Math" charset="0"/>
                          </a:rPr>
                          <m:t>,</m:t>
                        </m:r>
                        <m:r>
                          <a:rPr kumimoji="1" lang="zh-CN" altLang="en-US" b="1" i="1" smtClean="0">
                            <a:latin typeface="Cambria Math" charset="0"/>
                          </a:rPr>
                          <m:t> </m:t>
                        </m:r>
                        <m:sSub>
                          <m:sSubPr>
                            <m:ctrlPr>
                              <a:rPr kumimoji="1" lang="en-US" altLang="zh-CN" b="1" i="1" smtClean="0">
                                <a:latin typeface="Cambria Math" panose="02040503050406030204" pitchFamily="18" charset="0"/>
                              </a:rPr>
                            </m:ctrlPr>
                          </m:sSubPr>
                          <m:e>
                            <m:r>
                              <a:rPr kumimoji="1" lang="en-US" altLang="zh-CN" b="1" i="1" smtClean="0">
                                <a:latin typeface="Cambria Math" charset="0"/>
                              </a:rPr>
                              <m:t>𝒘</m:t>
                            </m:r>
                          </m:e>
                          <m:sub>
                            <m:r>
                              <a:rPr kumimoji="1" lang="en-US" altLang="zh-CN" b="1" i="1" smtClean="0">
                                <a:latin typeface="Cambria Math" charset="0"/>
                              </a:rPr>
                              <m:t>𝟐</m:t>
                            </m:r>
                          </m:sub>
                        </m:sSub>
                      </m:e>
                    </m:d>
                    <m:r>
                      <a:rPr kumimoji="1" lang="en-US" altLang="zh-CN" b="1" i="1" smtClean="0">
                        <a:latin typeface="Cambria Math" charset="0"/>
                      </a:rPr>
                      <m:t>,</m:t>
                    </m:r>
                    <m:r>
                      <a:rPr kumimoji="1" lang="zh-CN" altLang="en-US" b="1" i="1" smtClean="0">
                        <a:latin typeface="Cambria Math" charset="0"/>
                      </a:rPr>
                      <m:t> </m:t>
                    </m:r>
                    <m:r>
                      <a:rPr kumimoji="1" lang="en-US" altLang="zh-CN" b="1" i="1" smtClean="0">
                        <a:latin typeface="Cambria Math" charset="0"/>
                      </a:rPr>
                      <m:t>𝒙</m:t>
                    </m:r>
                    <m:r>
                      <a:rPr kumimoji="1" lang="en-US" altLang="zh-CN" b="1" i="1" smtClean="0">
                        <a:latin typeface="Cambria Math" charset="0"/>
                      </a:rPr>
                      <m:t>=</m:t>
                    </m:r>
                    <m:d>
                      <m:dPr>
                        <m:begChr m:val="["/>
                        <m:endChr m:val="]"/>
                        <m:ctrlPr>
                          <a:rPr kumimoji="1" lang="en-US" altLang="zh-CN" b="1" i="1" smtClean="0">
                            <a:latin typeface="Cambria Math" panose="02040503050406030204" pitchFamily="18" charset="0"/>
                          </a:rPr>
                        </m:ctrlPr>
                      </m:dPr>
                      <m:e>
                        <m:sSub>
                          <m:sSubPr>
                            <m:ctrlPr>
                              <a:rPr kumimoji="1" lang="en-US" altLang="zh-CN" b="1" i="1" smtClean="0">
                                <a:latin typeface="Cambria Math" panose="02040503050406030204" pitchFamily="18" charset="0"/>
                              </a:rPr>
                            </m:ctrlPr>
                          </m:sSubPr>
                          <m:e>
                            <m:r>
                              <a:rPr kumimoji="1" lang="en-US" altLang="zh-CN" b="1" i="1" smtClean="0">
                                <a:latin typeface="Cambria Math" charset="0"/>
                              </a:rPr>
                              <m:t>𝒙</m:t>
                            </m:r>
                          </m:e>
                          <m:sub>
                            <m:r>
                              <a:rPr kumimoji="1" lang="en-US" altLang="zh-CN" b="1" i="1" smtClean="0">
                                <a:latin typeface="Cambria Math" charset="0"/>
                              </a:rPr>
                              <m:t>𝟏</m:t>
                            </m:r>
                          </m:sub>
                        </m:sSub>
                        <m:r>
                          <a:rPr kumimoji="1" lang="en-US" altLang="zh-CN" b="1" i="1" smtClean="0">
                            <a:latin typeface="Cambria Math" charset="0"/>
                          </a:rPr>
                          <m:t>,</m:t>
                        </m:r>
                        <m:sSub>
                          <m:sSubPr>
                            <m:ctrlPr>
                              <a:rPr kumimoji="1" lang="en-US" altLang="zh-CN" b="1" i="1" smtClean="0">
                                <a:latin typeface="Cambria Math" panose="02040503050406030204" pitchFamily="18" charset="0"/>
                              </a:rPr>
                            </m:ctrlPr>
                          </m:sSubPr>
                          <m:e>
                            <m:r>
                              <a:rPr kumimoji="1" lang="en-US" altLang="zh-CN" b="1" i="1" smtClean="0">
                                <a:latin typeface="Cambria Math" charset="0"/>
                              </a:rPr>
                              <m:t>𝒙</m:t>
                            </m:r>
                          </m:e>
                          <m:sub>
                            <m:r>
                              <a:rPr kumimoji="1" lang="en-US" altLang="zh-CN" b="1" i="1" smtClean="0">
                                <a:latin typeface="Cambria Math" charset="0"/>
                              </a:rPr>
                              <m:t>𝟐</m:t>
                            </m:r>
                          </m:sub>
                        </m:sSub>
                      </m:e>
                    </m:d>
                    <m:r>
                      <a:rPr kumimoji="1" lang="en-US" altLang="zh-CN" b="1" i="1" smtClean="0">
                        <a:latin typeface="Cambria Math" charset="0"/>
                      </a:rPr>
                      <m:t>,</m:t>
                    </m:r>
                    <m:r>
                      <a:rPr kumimoji="1" lang="zh-CN" altLang="en-US" b="1" i="1" smtClean="0">
                        <a:latin typeface="Cambria Math" charset="0"/>
                      </a:rPr>
                      <m:t> </m:t>
                    </m:r>
                    <m:r>
                      <a:rPr kumimoji="1" lang="en-US" altLang="zh-CN" b="1" i="1" smtClean="0">
                        <a:latin typeface="Cambria Math" charset="0"/>
                      </a:rPr>
                      <m:t>𝝈</m:t>
                    </m:r>
                    <m:d>
                      <m:dPr>
                        <m:ctrlPr>
                          <a:rPr kumimoji="1" lang="en-US" altLang="zh-CN" b="1" i="1" smtClean="0">
                            <a:latin typeface="Cambria Math" panose="02040503050406030204" pitchFamily="18" charset="0"/>
                          </a:rPr>
                        </m:ctrlPr>
                      </m:dPr>
                      <m:e>
                        <m:r>
                          <a:rPr kumimoji="1" lang="en-US" altLang="zh-CN" b="1" i="1" smtClean="0">
                            <a:latin typeface="Cambria Math" charset="0"/>
                          </a:rPr>
                          <m:t>𝒙</m:t>
                        </m:r>
                      </m:e>
                    </m:d>
                    <m:r>
                      <a:rPr kumimoji="1" lang="en-US" altLang="zh-CN" b="1" i="1" smtClean="0">
                        <a:latin typeface="Cambria Math" charset="0"/>
                      </a:rPr>
                      <m:t>=</m:t>
                    </m:r>
                    <m:r>
                      <a:rPr kumimoji="1" lang="en-US" altLang="zh-CN" b="1" i="1" smtClean="0">
                        <a:latin typeface="Cambria Math" charset="0"/>
                      </a:rPr>
                      <m:t>𝒔𝒊𝒈𝒎𝒐𝒊𝒅</m:t>
                    </m:r>
                    <m:d>
                      <m:dPr>
                        <m:ctrlPr>
                          <a:rPr kumimoji="1" lang="en-US" altLang="zh-CN" b="1" i="1" smtClean="0">
                            <a:latin typeface="Cambria Math" panose="02040503050406030204" pitchFamily="18" charset="0"/>
                          </a:rPr>
                        </m:ctrlPr>
                      </m:dPr>
                      <m:e>
                        <m:r>
                          <a:rPr kumimoji="1" lang="en-US" altLang="zh-CN" b="1" i="1" smtClean="0">
                            <a:latin typeface="Cambria Math" charset="0"/>
                          </a:rPr>
                          <m:t>𝒙</m:t>
                        </m:r>
                      </m:e>
                    </m:d>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𝒈</m:t>
                    </m:r>
                    <m:d>
                      <m:dPr>
                        <m:ctrlPr>
                          <a:rPr kumimoji="1" lang="en-US" altLang="zh-CN" b="1" i="1" smtClean="0">
                            <a:latin typeface="Cambria Math" panose="02040503050406030204" pitchFamily="18" charset="0"/>
                            <a:ea typeface="Cambria Math" charset="0"/>
                            <a:cs typeface="Cambria Math" charset="0"/>
                          </a:rPr>
                        </m:ctrlPr>
                      </m:dPr>
                      <m:e>
                        <m:r>
                          <a:rPr kumimoji="1" lang="en-US" altLang="zh-CN" b="1" i="1" smtClean="0">
                            <a:latin typeface="Cambria Math" charset="0"/>
                            <a:ea typeface="Cambria Math" charset="0"/>
                            <a:cs typeface="Cambria Math" charset="0"/>
                          </a:rPr>
                          <m:t>𝒙</m:t>
                        </m:r>
                      </m:e>
                    </m:d>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𝑾𝒙</m:t>
                    </m:r>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𝒃</m:t>
                    </m:r>
                    <m:r>
                      <a:rPr kumimoji="1" lang="zh-CN" altLang="en-US" b="1" i="1" smtClean="0">
                        <a:latin typeface="Cambria Math" charset="0"/>
                        <a:ea typeface="Cambria Math" charset="0"/>
                        <a:cs typeface="Cambria Math" charset="0"/>
                      </a:rPr>
                      <m:t>。</m:t>
                    </m:r>
                    <m:r>
                      <a:rPr kumimoji="1" lang="zh-CN" altLang="en-US" b="1" i="1" smtClean="0">
                        <a:latin typeface="Cambria Math" charset="0"/>
                      </a:rPr>
                      <m:t> </m:t>
                    </m:r>
                  </m:oMath>
                </a14:m>
                <a:endParaRPr kumimoji="1" lang="en-US" altLang="zh-CN" b="1" dirty="0" smtClean="0"/>
              </a:p>
              <a:p>
                <a:pPr>
                  <a:lnSpc>
                    <a:spcPct val="170000"/>
                  </a:lnSpc>
                  <a:buFont typeface="Wingdings" panose="05000000000000000000" pitchFamily="2" charset="2"/>
                  <a:buChar char="ü"/>
                </a:pPr>
                <a:r>
                  <a:rPr kumimoji="1" lang="zh-CN" altLang="en-US" b="1" dirty="0" smtClean="0"/>
                  <a:t>假设</a:t>
                </a:r>
                <a14:m>
                  <m:oMath xmlns:m="http://schemas.openxmlformats.org/officeDocument/2006/math">
                    <m:r>
                      <a:rPr kumimoji="1" lang="en-US" altLang="zh-CN" b="1" i="1">
                        <a:latin typeface="Cambria Math" charset="0"/>
                      </a:rPr>
                      <m:t>𝑾</m:t>
                    </m:r>
                    <m:r>
                      <a:rPr kumimoji="1" lang="en-US" altLang="zh-CN" b="1" i="1" smtClean="0">
                        <a:latin typeface="Cambria Math" charset="0"/>
                      </a:rPr>
                      <m:t>=</m:t>
                    </m:r>
                    <m:d>
                      <m:dPr>
                        <m:begChr m:val="["/>
                        <m:endChr m:val="]"/>
                        <m:ctrlPr>
                          <a:rPr kumimoji="1" lang="en-US" altLang="zh-CN" b="1" i="1" smtClean="0">
                            <a:latin typeface="Cambria Math" panose="02040503050406030204" pitchFamily="18" charset="0"/>
                          </a:rPr>
                        </m:ctrlPr>
                      </m:dPr>
                      <m:e>
                        <m:r>
                          <a:rPr kumimoji="1" lang="en-US" altLang="zh-CN" b="1" i="1" smtClean="0">
                            <a:latin typeface="Cambria Math" charset="0"/>
                          </a:rPr>
                          <m:t>𝟎</m:t>
                        </m:r>
                        <m:r>
                          <a:rPr kumimoji="1" lang="en-US" altLang="zh-CN" b="1" i="1" smtClean="0">
                            <a:latin typeface="Cambria Math" charset="0"/>
                          </a:rPr>
                          <m:t>.</m:t>
                        </m:r>
                        <m:r>
                          <a:rPr kumimoji="1" lang="en-US" altLang="zh-CN" b="1" i="1" smtClean="0">
                            <a:latin typeface="Cambria Math" charset="0"/>
                          </a:rPr>
                          <m:t>𝟏</m:t>
                        </m:r>
                        <m:r>
                          <a:rPr kumimoji="1" lang="en-US" altLang="zh-CN" b="1" i="1" smtClean="0">
                            <a:latin typeface="Cambria Math" charset="0"/>
                          </a:rPr>
                          <m:t>, </m:t>
                        </m:r>
                        <m:r>
                          <a:rPr kumimoji="1" lang="en-US" altLang="zh-CN" b="1" i="1" smtClean="0">
                            <a:latin typeface="Cambria Math" charset="0"/>
                          </a:rPr>
                          <m:t>𝟎</m:t>
                        </m:r>
                        <m:r>
                          <a:rPr kumimoji="1" lang="en-US" altLang="zh-CN" b="1" i="1" smtClean="0">
                            <a:latin typeface="Cambria Math" charset="0"/>
                          </a:rPr>
                          <m:t>.</m:t>
                        </m:r>
                        <m:r>
                          <a:rPr kumimoji="1" lang="en-US" altLang="zh-CN" b="1" i="1" smtClean="0">
                            <a:latin typeface="Cambria Math" charset="0"/>
                          </a:rPr>
                          <m:t>𝟑</m:t>
                        </m:r>
                      </m:e>
                    </m:d>
                    <m:r>
                      <a:rPr kumimoji="1" lang="en-US" altLang="zh-CN" b="1" i="1">
                        <a:latin typeface="Cambria Math" charset="0"/>
                      </a:rPr>
                      <m:t>, </m:t>
                    </m:r>
                    <m:r>
                      <a:rPr kumimoji="1" lang="en-US" altLang="zh-CN" b="1" i="1">
                        <a:latin typeface="Cambria Math" charset="0"/>
                      </a:rPr>
                      <m:t>𝒃</m:t>
                    </m:r>
                    <m:r>
                      <a:rPr kumimoji="1" lang="en-US" altLang="zh-CN" b="1" i="1">
                        <a:latin typeface="Cambria Math" charset="0"/>
                      </a:rPr>
                      <m:t>=</m:t>
                    </m:r>
                    <m:r>
                      <a:rPr kumimoji="1" lang="en-US" altLang="zh-CN" b="1" i="1">
                        <a:latin typeface="Cambria Math" charset="0"/>
                      </a:rPr>
                      <m:t>𝟎</m:t>
                    </m:r>
                    <m:r>
                      <a:rPr kumimoji="1" lang="en-US" altLang="zh-CN" b="1" i="1">
                        <a:latin typeface="Cambria Math" charset="0"/>
                      </a:rPr>
                      <m:t>.</m:t>
                    </m:r>
                    <m:r>
                      <a:rPr kumimoji="1" lang="en-US" altLang="zh-CN" b="1" i="1">
                        <a:latin typeface="Cambria Math" charset="0"/>
                      </a:rPr>
                      <m:t>𝟏</m:t>
                    </m:r>
                    <m:r>
                      <a:rPr kumimoji="1" lang="en-US" altLang="zh-CN" b="1" i="1">
                        <a:latin typeface="Cambria Math" charset="0"/>
                      </a:rPr>
                      <m:t>, </m:t>
                    </m:r>
                    <m:r>
                      <a:rPr kumimoji="1" lang="en-US" altLang="zh-CN" b="1" i="1" smtClean="0">
                        <a:latin typeface="Cambria Math" charset="0"/>
                      </a:rPr>
                      <m:t>𝒙</m:t>
                    </m:r>
                    <m:r>
                      <a:rPr kumimoji="1" lang="en-US" altLang="zh-CN" b="1" i="1" smtClean="0">
                        <a:latin typeface="Cambria Math" charset="0"/>
                      </a:rPr>
                      <m:t>=</m:t>
                    </m:r>
                    <m:d>
                      <m:dPr>
                        <m:begChr m:val="["/>
                        <m:endChr m:val="]"/>
                        <m:ctrlPr>
                          <a:rPr kumimoji="1" lang="en-US" altLang="zh-CN" b="1" i="1" smtClean="0">
                            <a:latin typeface="Cambria Math" panose="02040503050406030204" pitchFamily="18" charset="0"/>
                          </a:rPr>
                        </m:ctrlPr>
                      </m:dPr>
                      <m:e>
                        <m:r>
                          <a:rPr kumimoji="1" lang="en-US" altLang="zh-CN" b="1" i="1" smtClean="0">
                            <a:latin typeface="Cambria Math" charset="0"/>
                          </a:rPr>
                          <m:t>𝟐</m:t>
                        </m:r>
                        <m:r>
                          <a:rPr kumimoji="1" lang="en-US" altLang="zh-CN" b="1" i="1" smtClean="0">
                            <a:latin typeface="Cambria Math" charset="0"/>
                          </a:rPr>
                          <m:t>,</m:t>
                        </m:r>
                        <m:r>
                          <a:rPr kumimoji="1" lang="en-US" altLang="zh-CN" b="1" i="1" smtClean="0">
                            <a:latin typeface="Cambria Math" charset="0"/>
                          </a:rPr>
                          <m:t>𝟑</m:t>
                        </m:r>
                      </m:e>
                    </m:d>
                    <m:r>
                      <a:rPr kumimoji="1" lang="en-US" altLang="zh-CN" b="1" i="1" smtClean="0">
                        <a:latin typeface="Cambria Math" charset="0"/>
                      </a:rPr>
                      <m:t>,</m:t>
                    </m:r>
                    <m:r>
                      <a:rPr kumimoji="1" lang="en-US" altLang="zh-CN" b="1" i="1" smtClean="0">
                        <a:latin typeface="Cambria Math" charset="0"/>
                      </a:rPr>
                      <m:t>𝒚</m:t>
                    </m:r>
                    <m:r>
                      <a:rPr kumimoji="1" lang="en-US" altLang="zh-CN" b="1" i="1" smtClean="0">
                        <a:latin typeface="Cambria Math" charset="0"/>
                      </a:rPr>
                      <m:t>=</m:t>
                    </m:r>
                    <m:r>
                      <a:rPr kumimoji="1" lang="en-US" altLang="zh-CN" b="1" i="1" smtClean="0">
                        <a:latin typeface="Cambria Math" charset="0"/>
                      </a:rPr>
                      <m:t>𝟎</m:t>
                    </m:r>
                    <m:r>
                      <a:rPr kumimoji="1" lang="en-US" altLang="zh-CN" b="1" i="1" smtClean="0">
                        <a:latin typeface="Cambria Math" charset="0"/>
                      </a:rPr>
                      <m:t>.</m:t>
                    </m:r>
                    <m:r>
                      <a:rPr kumimoji="1" lang="en-US" altLang="zh-CN" b="1" i="1" smtClean="0">
                        <a:latin typeface="Cambria Math" charset="0"/>
                      </a:rPr>
                      <m:t>𝟒</m:t>
                    </m:r>
                    <m:r>
                      <a:rPr kumimoji="1" lang="en-US" altLang="zh-CN" b="1" i="1" smtClean="0">
                        <a:latin typeface="Cambria Math" charset="0"/>
                      </a:rPr>
                      <m:t>,</m:t>
                    </m:r>
                    <m:r>
                      <a:rPr kumimoji="1" lang="en-US" altLang="zh-CN" b="1" i="1">
                        <a:latin typeface="Cambria Math" charset="0"/>
                        <a:ea typeface="Cambria Math" charset="0"/>
                        <a:cs typeface="Cambria Math" charset="0"/>
                      </a:rPr>
                      <m:t>𝝐</m:t>
                    </m:r>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𝟎</m:t>
                    </m:r>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𝟏</m:t>
                    </m:r>
                  </m:oMath>
                </a14:m>
                <a:r>
                  <a:rPr kumimoji="1" lang="zh-CN" altLang="en-US" b="1" dirty="0" smtClean="0"/>
                  <a:t>。</a:t>
                </a:r>
                <a:endParaRPr kumimoji="1" lang="en-US" altLang="zh-CN" b="1" dirty="0" smtClean="0"/>
              </a:p>
              <a:p>
                <a:pPr>
                  <a:lnSpc>
                    <a:spcPct val="170000"/>
                  </a:lnSpc>
                  <a:buFont typeface="Wingdings" panose="05000000000000000000" pitchFamily="2" charset="2"/>
                  <a:buChar char="ü"/>
                </a:pPr>
                <a14:m>
                  <m:oMath xmlns:m="http://schemas.openxmlformats.org/officeDocument/2006/math">
                    <m:r>
                      <a:rPr kumimoji="1" lang="en-US" altLang="zh-CN" b="1" i="1">
                        <a:latin typeface="Cambria Math" charset="0"/>
                      </a:rPr>
                      <m:t>𝒇</m:t>
                    </m:r>
                    <m:d>
                      <m:dPr>
                        <m:ctrlPr>
                          <a:rPr kumimoji="1" lang="en-US" altLang="zh-CN" b="1" i="1">
                            <a:latin typeface="Cambria Math" panose="02040503050406030204" pitchFamily="18" charset="0"/>
                          </a:rPr>
                        </m:ctrlPr>
                      </m:dPr>
                      <m:e>
                        <m:r>
                          <a:rPr kumimoji="1" lang="en-US" altLang="zh-CN" b="1" i="1">
                            <a:latin typeface="Cambria Math" charset="0"/>
                          </a:rPr>
                          <m:t>𝒙</m:t>
                        </m:r>
                      </m:e>
                    </m:d>
                    <m:r>
                      <a:rPr kumimoji="1" lang="en-US" altLang="zh-CN" b="1" i="1">
                        <a:latin typeface="Cambria Math" charset="0"/>
                      </a:rPr>
                      <m:t>=</m:t>
                    </m:r>
                    <m:r>
                      <a:rPr kumimoji="1" lang="en-US" altLang="zh-CN" b="1" i="1">
                        <a:latin typeface="Cambria Math" charset="0"/>
                      </a:rPr>
                      <m:t>𝝈</m:t>
                    </m:r>
                    <m:d>
                      <m:dPr>
                        <m:ctrlPr>
                          <a:rPr kumimoji="1" lang="en-US" altLang="zh-CN" b="1" i="1">
                            <a:latin typeface="Cambria Math" panose="02040503050406030204" pitchFamily="18" charset="0"/>
                          </a:rPr>
                        </m:ctrlPr>
                      </m:dPr>
                      <m:e>
                        <m:r>
                          <a:rPr kumimoji="1" lang="en-US" altLang="zh-CN" b="1" i="1">
                            <a:latin typeface="Cambria Math" charset="0"/>
                          </a:rPr>
                          <m:t>𝑾𝒙</m:t>
                        </m:r>
                        <m:r>
                          <a:rPr kumimoji="1" lang="en-US" altLang="zh-CN" b="1" i="1">
                            <a:latin typeface="Cambria Math" charset="0"/>
                          </a:rPr>
                          <m:t>+</m:t>
                        </m:r>
                        <m:r>
                          <a:rPr kumimoji="1" lang="en-US" altLang="zh-CN" b="1" i="1">
                            <a:latin typeface="Cambria Math" charset="0"/>
                          </a:rPr>
                          <m:t>𝒃</m:t>
                        </m:r>
                      </m:e>
                    </m:d>
                    <m:r>
                      <a:rPr kumimoji="1" lang="en-US" altLang="zh-CN" b="1" i="1" smtClean="0">
                        <a:latin typeface="Cambria Math" charset="0"/>
                      </a:rPr>
                      <m:t>=</m:t>
                    </m:r>
                    <m:r>
                      <a:rPr kumimoji="1" lang="en-US" altLang="zh-CN" b="1" i="1" smtClean="0">
                        <a:latin typeface="Cambria Math" charset="0"/>
                      </a:rPr>
                      <m:t>𝝈</m:t>
                    </m:r>
                    <m:d>
                      <m:dPr>
                        <m:ctrlPr>
                          <a:rPr kumimoji="1" lang="en-US" altLang="zh-CN" b="1" i="1" smtClean="0">
                            <a:latin typeface="Cambria Math" panose="02040503050406030204" pitchFamily="18" charset="0"/>
                          </a:rPr>
                        </m:ctrlPr>
                      </m:dPr>
                      <m:e>
                        <m:d>
                          <m:dPr>
                            <m:ctrlPr>
                              <a:rPr kumimoji="1" lang="en-US" altLang="zh-CN" b="1" i="1" smtClean="0">
                                <a:latin typeface="Cambria Math" panose="02040503050406030204" pitchFamily="18" charset="0"/>
                              </a:rPr>
                            </m:ctrlPr>
                          </m:dPr>
                          <m:e>
                            <m:m>
                              <m:mPr>
                                <m:mcs>
                                  <m:mc>
                                    <m:mcPr>
                                      <m:count m:val="2"/>
                                      <m:mcJc m:val="center"/>
                                    </m:mcPr>
                                  </m:mc>
                                </m:mcs>
                                <m:ctrlPr>
                                  <a:rPr kumimoji="1" lang="mr-IN" altLang="zh-CN" b="1" i="1" smtClean="0">
                                    <a:latin typeface="Cambria Math" panose="02040503050406030204" pitchFamily="18" charset="0"/>
                                  </a:rPr>
                                </m:ctrlPr>
                              </m:mPr>
                              <m:mr>
                                <m:e>
                                  <m:r>
                                    <m:rPr>
                                      <m:brk m:alnAt="7"/>
                                    </m:rPr>
                                    <a:rPr kumimoji="1" lang="en-US" altLang="zh-CN" b="1" i="1" smtClean="0">
                                      <a:latin typeface="Cambria Math" charset="0"/>
                                    </a:rPr>
                                    <m:t>𝟎</m:t>
                                  </m:r>
                                  <m:r>
                                    <a:rPr kumimoji="1" lang="en-US" altLang="zh-CN" b="1" i="1" smtClean="0">
                                      <a:latin typeface="Cambria Math" charset="0"/>
                                    </a:rPr>
                                    <m:t>.</m:t>
                                  </m:r>
                                  <m:r>
                                    <a:rPr kumimoji="1" lang="en-US" altLang="zh-CN" b="1" i="1" smtClean="0">
                                      <a:latin typeface="Cambria Math" charset="0"/>
                                    </a:rPr>
                                    <m:t>𝟏</m:t>
                                  </m:r>
                                </m:e>
                                <m:e>
                                  <m:r>
                                    <a:rPr kumimoji="1" lang="en-US" altLang="zh-CN" b="1" i="1" smtClean="0">
                                      <a:latin typeface="Cambria Math" charset="0"/>
                                    </a:rPr>
                                    <m:t>𝟎</m:t>
                                  </m:r>
                                  <m:r>
                                    <a:rPr kumimoji="1" lang="en-US" altLang="zh-CN" b="1" i="1" smtClean="0">
                                      <a:latin typeface="Cambria Math" charset="0"/>
                                    </a:rPr>
                                    <m:t>.</m:t>
                                  </m:r>
                                  <m:r>
                                    <a:rPr kumimoji="1" lang="en-US" altLang="zh-CN" b="1" i="1" smtClean="0">
                                      <a:latin typeface="Cambria Math" charset="0"/>
                                    </a:rPr>
                                    <m:t>𝟑</m:t>
                                  </m:r>
                                </m:e>
                              </m:mr>
                            </m:m>
                          </m:e>
                        </m:d>
                        <m:d>
                          <m:dPr>
                            <m:ctrlPr>
                              <a:rPr kumimoji="1" lang="en-US" altLang="zh-CN" b="1" i="1" smtClean="0">
                                <a:latin typeface="Cambria Math" panose="02040503050406030204" pitchFamily="18" charset="0"/>
                              </a:rPr>
                            </m:ctrlPr>
                          </m:dPr>
                          <m:e>
                            <m:m>
                              <m:mPr>
                                <m:mcs>
                                  <m:mc>
                                    <m:mcPr>
                                      <m:count m:val="1"/>
                                      <m:mcJc m:val="center"/>
                                    </m:mcPr>
                                  </m:mc>
                                </m:mcs>
                                <m:ctrlPr>
                                  <a:rPr kumimoji="1" lang="mr-IN" altLang="zh-CN" b="1" i="1" smtClean="0">
                                    <a:latin typeface="Cambria Math" panose="02040503050406030204" pitchFamily="18" charset="0"/>
                                  </a:rPr>
                                </m:ctrlPr>
                              </m:mPr>
                              <m:mr>
                                <m:e>
                                  <m:r>
                                    <m:rPr>
                                      <m:brk m:alnAt="7"/>
                                    </m:rPr>
                                    <a:rPr kumimoji="1" lang="en-US" altLang="zh-CN" b="1" i="1" smtClean="0">
                                      <a:latin typeface="Cambria Math" charset="0"/>
                                    </a:rPr>
                                    <m:t>𝟐</m:t>
                                  </m:r>
                                </m:e>
                              </m:mr>
                              <m:mr>
                                <m:e>
                                  <m:r>
                                    <a:rPr kumimoji="1" lang="en-US" altLang="zh-CN" b="1" i="1" smtClean="0">
                                      <a:latin typeface="Cambria Math" charset="0"/>
                                    </a:rPr>
                                    <m:t>𝟑</m:t>
                                  </m:r>
                                </m:e>
                              </m:mr>
                            </m:m>
                          </m:e>
                        </m:d>
                        <m:r>
                          <a:rPr kumimoji="1" lang="en-US" altLang="zh-CN" b="1" i="1" smtClean="0">
                            <a:latin typeface="Cambria Math" charset="0"/>
                          </a:rPr>
                          <m:t>+</m:t>
                        </m:r>
                        <m:r>
                          <a:rPr kumimoji="1" lang="en-US" altLang="zh-CN" b="1" i="1" smtClean="0">
                            <a:latin typeface="Cambria Math" charset="0"/>
                          </a:rPr>
                          <m:t>𝟎</m:t>
                        </m:r>
                        <m:r>
                          <a:rPr kumimoji="1" lang="en-US" altLang="zh-CN" b="1" i="1" smtClean="0">
                            <a:latin typeface="Cambria Math" charset="0"/>
                          </a:rPr>
                          <m:t>.</m:t>
                        </m:r>
                        <m:r>
                          <a:rPr kumimoji="1" lang="en-US" altLang="zh-CN" b="1" i="1" smtClean="0">
                            <a:latin typeface="Cambria Math" charset="0"/>
                          </a:rPr>
                          <m:t>𝟏</m:t>
                        </m:r>
                      </m:e>
                    </m:d>
                    <m:r>
                      <a:rPr kumimoji="1" lang="en-US" altLang="zh-CN" b="1" i="1" smtClean="0">
                        <a:latin typeface="Cambria Math" charset="0"/>
                      </a:rPr>
                      <m:t>=</m:t>
                    </m:r>
                    <m:r>
                      <a:rPr kumimoji="1" lang="en-US" altLang="zh-CN" b="1" i="1" smtClean="0">
                        <a:latin typeface="Cambria Math" charset="0"/>
                      </a:rPr>
                      <m:t>𝝈</m:t>
                    </m:r>
                    <m:d>
                      <m:dPr>
                        <m:ctrlPr>
                          <a:rPr kumimoji="1" lang="en-US" altLang="zh-CN" b="1" i="1" smtClean="0">
                            <a:latin typeface="Cambria Math" panose="02040503050406030204" pitchFamily="18" charset="0"/>
                          </a:rPr>
                        </m:ctrlPr>
                      </m:dPr>
                      <m:e>
                        <m:r>
                          <a:rPr kumimoji="1" lang="en-US" altLang="zh-CN" b="1" i="1" smtClean="0">
                            <a:latin typeface="Cambria Math" charset="0"/>
                          </a:rPr>
                          <m:t>𝟏</m:t>
                        </m:r>
                        <m:r>
                          <a:rPr kumimoji="1" lang="en-US" altLang="zh-CN" b="1" i="1" smtClean="0">
                            <a:latin typeface="Cambria Math" charset="0"/>
                          </a:rPr>
                          <m:t>.</m:t>
                        </m:r>
                        <m:r>
                          <a:rPr kumimoji="1" lang="en-US" altLang="zh-CN" b="1" i="1" smtClean="0">
                            <a:latin typeface="Cambria Math" charset="0"/>
                          </a:rPr>
                          <m:t>𝟐</m:t>
                        </m:r>
                      </m:e>
                    </m:d>
                    <m:r>
                      <a:rPr kumimoji="1" lang="en-US" altLang="zh-CN" b="1" i="1" smtClean="0">
                        <a:latin typeface="Cambria Math" charset="0"/>
                      </a:rPr>
                      <m:t>≈</m:t>
                    </m:r>
                    <m:r>
                      <a:rPr kumimoji="1" lang="en-US" altLang="zh-CN" b="1" i="1" smtClean="0">
                        <a:latin typeface="Cambria Math" charset="0"/>
                      </a:rPr>
                      <m:t>𝟎</m:t>
                    </m:r>
                    <m:r>
                      <a:rPr kumimoji="1" lang="en-US" altLang="zh-CN" b="1" i="1" smtClean="0">
                        <a:latin typeface="Cambria Math" charset="0"/>
                      </a:rPr>
                      <m:t>.</m:t>
                    </m:r>
                    <m:r>
                      <a:rPr kumimoji="1" lang="en-US" altLang="zh-CN" b="1" i="1" smtClean="0">
                        <a:latin typeface="Cambria Math" charset="0"/>
                      </a:rPr>
                      <m:t>𝟕𝟔𝟗</m:t>
                    </m:r>
                  </m:oMath>
                </a14:m>
                <a:endParaRPr kumimoji="1" lang="en-US" altLang="zh-CN" b="1" dirty="0" smtClean="0"/>
              </a:p>
              <a:p>
                <a:pPr>
                  <a:lnSpc>
                    <a:spcPct val="170000"/>
                  </a:lnSpc>
                  <a:buFont typeface="Wingdings" panose="05000000000000000000" pitchFamily="2" charset="2"/>
                  <a:buChar char="ü"/>
                </a:pPr>
                <a:r>
                  <a:rPr kumimoji="1" lang="en-US" altLang="zh-CN" b="1" dirty="0" smtClean="0"/>
                  <a:t>Loss</a:t>
                </a:r>
                <a:r>
                  <a:rPr kumimoji="1" lang="zh-CN" altLang="en-US" b="1" dirty="0" smtClean="0"/>
                  <a:t> </a:t>
                </a:r>
                <a:r>
                  <a:rPr kumimoji="1" lang="en-US" altLang="zh-CN" b="1" dirty="0" smtClean="0"/>
                  <a:t>=</a:t>
                </a:r>
                <a:r>
                  <a:rPr kumimoji="1" lang="zh-CN" altLang="en-US" b="1" dirty="0" smtClean="0"/>
                  <a:t> </a:t>
                </a:r>
                <a14:m>
                  <m:oMath xmlns:m="http://schemas.openxmlformats.org/officeDocument/2006/math">
                    <m:r>
                      <a:rPr kumimoji="1" lang="en-US" altLang="zh-CN" b="1" i="1" smtClean="0">
                        <a:latin typeface="Cambria Math" charset="0"/>
                        <a:ea typeface="Cambria Math" charset="0"/>
                        <a:cs typeface="Cambria Math" charset="0"/>
                      </a:rPr>
                      <m:t>𝐋</m:t>
                    </m:r>
                    <m:r>
                      <a:rPr kumimoji="1" lang="en-US" altLang="zh-CN" b="1" smtClean="0">
                        <a:latin typeface="Cambria Math" charset="0"/>
                        <a:ea typeface="Cambria Math" charset="0"/>
                        <a:cs typeface="Cambria Math" charset="0"/>
                      </a:rPr>
                      <m:t>=</m:t>
                    </m:r>
                    <m:f>
                      <m:fPr>
                        <m:ctrlPr>
                          <a:rPr kumimoji="1" lang="en-US" altLang="zh-CN" b="1" i="1" smtClean="0">
                            <a:latin typeface="Cambria Math" panose="02040503050406030204" pitchFamily="18" charset="0"/>
                            <a:ea typeface="Cambria Math" charset="0"/>
                            <a:cs typeface="Cambria Math" charset="0"/>
                          </a:rPr>
                        </m:ctrlPr>
                      </m:fPr>
                      <m:num>
                        <m:r>
                          <a:rPr kumimoji="1" lang="en-US" altLang="zh-CN" b="1" i="1" smtClean="0">
                            <a:latin typeface="Cambria Math" charset="0"/>
                            <a:ea typeface="Cambria Math" charset="0"/>
                            <a:cs typeface="Cambria Math" charset="0"/>
                          </a:rPr>
                          <m:t>𝟏</m:t>
                        </m:r>
                      </m:num>
                      <m:den>
                        <m:r>
                          <a:rPr kumimoji="1" lang="en-US" altLang="zh-CN" b="1" i="1" smtClean="0">
                            <a:latin typeface="Cambria Math" charset="0"/>
                            <a:ea typeface="Cambria Math" charset="0"/>
                            <a:cs typeface="Cambria Math" charset="0"/>
                          </a:rPr>
                          <m:t>𝟐</m:t>
                        </m:r>
                      </m:den>
                    </m:f>
                    <m:sSup>
                      <m:sSupPr>
                        <m:ctrlPr>
                          <a:rPr kumimoji="1" lang="en-US" altLang="zh-CN" b="1" i="1" smtClean="0">
                            <a:latin typeface="Cambria Math" panose="02040503050406030204" pitchFamily="18" charset="0"/>
                            <a:ea typeface="Cambria Math" charset="0"/>
                            <a:cs typeface="Cambria Math" charset="0"/>
                          </a:rPr>
                        </m:ctrlPr>
                      </m:sSupPr>
                      <m:e>
                        <m:d>
                          <m:dPr>
                            <m:ctrlPr>
                              <a:rPr kumimoji="1" lang="en-US" altLang="zh-CN" b="1" i="1" smtClean="0">
                                <a:latin typeface="Cambria Math" panose="02040503050406030204" pitchFamily="18" charset="0"/>
                                <a:ea typeface="Cambria Math" charset="0"/>
                                <a:cs typeface="Cambria Math" charset="0"/>
                              </a:rPr>
                            </m:ctrlPr>
                          </m:dPr>
                          <m:e>
                            <m:r>
                              <a:rPr kumimoji="1" lang="en-US" altLang="zh-CN" b="1" i="1" smtClean="0">
                                <a:latin typeface="Cambria Math" charset="0"/>
                                <a:ea typeface="Cambria Math" charset="0"/>
                                <a:cs typeface="Cambria Math" charset="0"/>
                              </a:rPr>
                              <m:t>𝒇</m:t>
                            </m:r>
                            <m:d>
                              <m:dPr>
                                <m:ctrlPr>
                                  <a:rPr kumimoji="1" lang="en-US" altLang="zh-CN" b="1" i="1" smtClean="0">
                                    <a:latin typeface="Cambria Math" panose="02040503050406030204" pitchFamily="18" charset="0"/>
                                    <a:ea typeface="Cambria Math" charset="0"/>
                                    <a:cs typeface="Cambria Math" charset="0"/>
                                  </a:rPr>
                                </m:ctrlPr>
                              </m:dPr>
                              <m:e>
                                <m:r>
                                  <a:rPr kumimoji="1" lang="en-US" altLang="zh-CN" b="1" i="1" smtClean="0">
                                    <a:latin typeface="Cambria Math" charset="0"/>
                                    <a:ea typeface="Cambria Math" charset="0"/>
                                    <a:cs typeface="Cambria Math" charset="0"/>
                                  </a:rPr>
                                  <m:t>𝒙</m:t>
                                </m:r>
                              </m:e>
                            </m:d>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𝒚</m:t>
                            </m:r>
                          </m:e>
                        </m:d>
                      </m:e>
                      <m:sup>
                        <m:r>
                          <a:rPr kumimoji="1" lang="en-US" altLang="zh-CN" b="1" i="1" smtClean="0">
                            <a:latin typeface="Cambria Math" charset="0"/>
                            <a:ea typeface="Cambria Math" charset="0"/>
                            <a:cs typeface="Cambria Math" charset="0"/>
                          </a:rPr>
                          <m:t>𝟐</m:t>
                        </m:r>
                      </m:sup>
                    </m:sSup>
                    <m:r>
                      <a:rPr kumimoji="1" lang="en-US" altLang="zh-CN" b="1" i="1" smtClean="0">
                        <a:latin typeface="Cambria Math" charset="0"/>
                        <a:ea typeface="Cambria Math" charset="0"/>
                        <a:cs typeface="Cambria Math" charset="0"/>
                      </a:rPr>
                      <m:t>=</m:t>
                    </m:r>
                    <m:sSup>
                      <m:sSupPr>
                        <m:ctrlPr>
                          <a:rPr kumimoji="1" lang="en-US" altLang="zh-CN" b="1" i="1" smtClean="0">
                            <a:latin typeface="Cambria Math" panose="02040503050406030204" pitchFamily="18" charset="0"/>
                            <a:ea typeface="Cambria Math" charset="0"/>
                            <a:cs typeface="Cambria Math" charset="0"/>
                          </a:rPr>
                        </m:ctrlPr>
                      </m:sSupPr>
                      <m:e>
                        <m:d>
                          <m:dPr>
                            <m:ctrlPr>
                              <a:rPr kumimoji="1" lang="en-US" altLang="zh-CN" b="1" i="1" smtClean="0">
                                <a:latin typeface="Cambria Math" panose="02040503050406030204" pitchFamily="18" charset="0"/>
                                <a:ea typeface="Cambria Math" charset="0"/>
                                <a:cs typeface="Cambria Math" charset="0"/>
                              </a:rPr>
                            </m:ctrlPr>
                          </m:dPr>
                          <m:e>
                            <m:r>
                              <a:rPr kumimoji="1" lang="en-US" altLang="zh-CN" b="1" i="1" smtClean="0">
                                <a:latin typeface="Cambria Math" panose="02040503050406030204" pitchFamily="18" charset="0"/>
                                <a:ea typeface="Cambria Math" charset="0"/>
                                <a:cs typeface="Cambria Math" charset="0"/>
                              </a:rPr>
                              <m:t>𝟎</m:t>
                            </m:r>
                            <m:r>
                              <a:rPr kumimoji="1" lang="en-US" altLang="zh-CN" b="1" i="1" smtClean="0">
                                <a:latin typeface="Cambria Math" panose="02040503050406030204" pitchFamily="18" charset="0"/>
                                <a:ea typeface="Cambria Math" charset="0"/>
                                <a:cs typeface="Cambria Math" charset="0"/>
                              </a:rPr>
                              <m:t>.</m:t>
                            </m:r>
                            <m:r>
                              <a:rPr kumimoji="1" lang="en-US" altLang="zh-CN" b="1" i="1" smtClean="0">
                                <a:latin typeface="Cambria Math" panose="02040503050406030204" pitchFamily="18" charset="0"/>
                                <a:ea typeface="Cambria Math" charset="0"/>
                                <a:cs typeface="Cambria Math" charset="0"/>
                              </a:rPr>
                              <m:t>𝟕𝟔𝟗</m:t>
                            </m:r>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𝟎</m:t>
                            </m:r>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𝟒</m:t>
                            </m:r>
                          </m:e>
                        </m:d>
                      </m:e>
                      <m:sup>
                        <m:r>
                          <a:rPr kumimoji="1" lang="en-US" altLang="zh-CN" b="1" i="1" smtClean="0">
                            <a:latin typeface="Cambria Math" charset="0"/>
                            <a:ea typeface="Cambria Math" charset="0"/>
                            <a:cs typeface="Cambria Math" charset="0"/>
                          </a:rPr>
                          <m:t>𝟐</m:t>
                        </m:r>
                      </m:sup>
                    </m:sSup>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𝟎</m:t>
                    </m:r>
                    <m:r>
                      <a:rPr kumimoji="1" lang="en-US" altLang="zh-CN" b="1" i="1" smtClean="0">
                        <a:latin typeface="Cambria Math" charset="0"/>
                        <a:ea typeface="Cambria Math" charset="0"/>
                        <a:cs typeface="Cambria Math" charset="0"/>
                      </a:rPr>
                      <m:t>.</m:t>
                    </m:r>
                    <m:r>
                      <a:rPr kumimoji="1" lang="en-US" altLang="zh-CN" b="1" i="1" smtClean="0">
                        <a:latin typeface="Cambria Math" panose="02040503050406030204" pitchFamily="18" charset="0"/>
                        <a:ea typeface="Cambria Math" charset="0"/>
                        <a:cs typeface="Cambria Math" charset="0"/>
                      </a:rPr>
                      <m:t>𝟎𝟔𝟖</m:t>
                    </m:r>
                  </m:oMath>
                </a14:m>
                <a:endParaRPr kumimoji="1" lang="en-US" altLang="zh-CN" b="1" dirty="0" smtClean="0"/>
              </a:p>
              <a:p>
                <a:pPr>
                  <a:lnSpc>
                    <a:spcPct val="170000"/>
                  </a:lnSpc>
                  <a:buFont typeface="Wingdings" panose="05000000000000000000" pitchFamily="2" charset="2"/>
                  <a:buChar char="ü"/>
                </a:pPr>
                <a14:m>
                  <m:oMath xmlns:m="http://schemas.openxmlformats.org/officeDocument/2006/math">
                    <m:sSub>
                      <m:sSubPr>
                        <m:ctrlPr>
                          <a:rPr kumimoji="1" lang="en-US" altLang="zh-CN" sz="2700" b="1" i="1">
                            <a:latin typeface="Cambria Math" panose="02040503050406030204" pitchFamily="18" charset="0"/>
                            <a:ea typeface="Cambria Math" charset="0"/>
                            <a:cs typeface="Cambria Math" charset="0"/>
                          </a:rPr>
                        </m:ctrlPr>
                      </m:sSubPr>
                      <m:e>
                        <m:r>
                          <a:rPr kumimoji="1" lang="en-US" altLang="zh-CN" sz="2700" b="1" i="1">
                            <a:latin typeface="Cambria Math" charset="0"/>
                            <a:ea typeface="Cambria Math" charset="0"/>
                            <a:cs typeface="Cambria Math" charset="0"/>
                          </a:rPr>
                          <m:t>𝛁</m:t>
                        </m:r>
                      </m:e>
                      <m:sub>
                        <m:sSub>
                          <m:sSubPr>
                            <m:ctrlPr>
                              <a:rPr kumimoji="1" lang="en-US" altLang="zh-CN" sz="2700" b="1" i="1">
                                <a:latin typeface="Cambria Math" panose="02040503050406030204" pitchFamily="18" charset="0"/>
                                <a:ea typeface="Cambria Math" charset="0"/>
                                <a:cs typeface="Cambria Math" charset="0"/>
                              </a:rPr>
                            </m:ctrlPr>
                          </m:sSubPr>
                          <m:e>
                            <m:r>
                              <a:rPr kumimoji="1" lang="en-US" altLang="zh-CN" sz="2700" b="1" i="1">
                                <a:latin typeface="Cambria Math" charset="0"/>
                                <a:ea typeface="Cambria Math" charset="0"/>
                                <a:cs typeface="Cambria Math" charset="0"/>
                              </a:rPr>
                              <m:t>𝒘</m:t>
                            </m:r>
                          </m:e>
                          <m:sub>
                            <m:r>
                              <a:rPr kumimoji="1" lang="en-US" altLang="zh-CN" sz="2700" b="1" i="1">
                                <a:latin typeface="Cambria Math" charset="0"/>
                                <a:ea typeface="Cambria Math" charset="0"/>
                                <a:cs typeface="Cambria Math" charset="0"/>
                              </a:rPr>
                              <m:t>𝟏</m:t>
                            </m:r>
                          </m:sub>
                        </m:sSub>
                      </m:sub>
                    </m:sSub>
                    <m:r>
                      <a:rPr kumimoji="1" lang="en-US" altLang="zh-CN" sz="2700" b="1" i="1">
                        <a:latin typeface="Cambria Math" charset="0"/>
                        <a:ea typeface="Cambria Math" charset="0"/>
                        <a:cs typeface="Cambria Math" charset="0"/>
                      </a:rPr>
                      <m:t>=</m:t>
                    </m:r>
                    <m:f>
                      <m:fPr>
                        <m:ctrlPr>
                          <a:rPr kumimoji="1" lang="en-US" altLang="zh-CN" sz="2700" b="1" i="1">
                            <a:latin typeface="Cambria Math" panose="02040503050406030204" pitchFamily="18" charset="0"/>
                            <a:ea typeface="Cambria Math" charset="0"/>
                            <a:cs typeface="Cambria Math" charset="0"/>
                          </a:rPr>
                        </m:ctrlPr>
                      </m:fPr>
                      <m:num>
                        <m:r>
                          <a:rPr kumimoji="1" lang="en-US" altLang="zh-CN"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𝑳</m:t>
                        </m:r>
                      </m:num>
                      <m:den>
                        <m:r>
                          <a:rPr kumimoji="1" lang="en-US" altLang="zh-CN" sz="2700" b="1" i="1">
                            <a:latin typeface="Cambria Math" charset="0"/>
                            <a:ea typeface="Cambria Math" charset="0"/>
                            <a:cs typeface="Cambria Math" charset="0"/>
                          </a:rPr>
                          <m:t>𝝏</m:t>
                        </m:r>
                        <m:sSub>
                          <m:sSubPr>
                            <m:ctrlPr>
                              <a:rPr kumimoji="1" lang="en-US" altLang="zh-CN" sz="2700" b="1" i="1">
                                <a:latin typeface="Cambria Math" panose="02040503050406030204" pitchFamily="18" charset="0"/>
                                <a:ea typeface="Cambria Math" charset="0"/>
                                <a:cs typeface="Cambria Math" charset="0"/>
                              </a:rPr>
                            </m:ctrlPr>
                          </m:sSubPr>
                          <m:e>
                            <m:r>
                              <a:rPr kumimoji="1" lang="en-US" altLang="zh-CN" sz="2700" b="1" i="1">
                                <a:latin typeface="Cambria Math" charset="0"/>
                                <a:ea typeface="Cambria Math" charset="0"/>
                                <a:cs typeface="Cambria Math" charset="0"/>
                              </a:rPr>
                              <m:t>𝒘</m:t>
                            </m:r>
                          </m:e>
                          <m:sub>
                            <m:r>
                              <a:rPr kumimoji="1" lang="en-US" altLang="zh-CN" sz="2700" b="1" i="1">
                                <a:latin typeface="Cambria Math" charset="0"/>
                                <a:ea typeface="Cambria Math" charset="0"/>
                                <a:cs typeface="Cambria Math" charset="0"/>
                              </a:rPr>
                              <m:t>𝟏</m:t>
                            </m:r>
                          </m:sub>
                        </m:sSub>
                      </m:den>
                    </m:f>
                    <m:r>
                      <a:rPr kumimoji="1" lang="en-US" altLang="zh-CN" sz="2700" b="1" i="1">
                        <a:latin typeface="Cambria Math" charset="0"/>
                        <a:ea typeface="Cambria Math" charset="0"/>
                        <a:cs typeface="Cambria Math" charset="0"/>
                      </a:rPr>
                      <m:t>=</m:t>
                    </m:r>
                    <m:f>
                      <m:fPr>
                        <m:ctrlPr>
                          <a:rPr kumimoji="1" lang="en-US" altLang="zh-CN" sz="2700" b="1" i="1">
                            <a:latin typeface="Cambria Math" panose="02040503050406030204" pitchFamily="18" charset="0"/>
                            <a:ea typeface="Cambria Math" charset="0"/>
                            <a:cs typeface="Cambria Math" charset="0"/>
                          </a:rPr>
                        </m:ctrlPr>
                      </m:fPr>
                      <m:num>
                        <m:r>
                          <a:rPr kumimoji="1" lang="en-US" altLang="zh-CN"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𝑳</m:t>
                        </m:r>
                      </m:num>
                      <m:den>
                        <m:r>
                          <a:rPr kumimoji="1" lang="en-US" altLang="zh-CN"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𝒇</m:t>
                        </m:r>
                        <m:d>
                          <m:dPr>
                            <m:ctrlPr>
                              <a:rPr kumimoji="1" lang="en-US" altLang="zh-CN" sz="2700" b="1" i="1">
                                <a:latin typeface="Cambria Math" panose="02040503050406030204" pitchFamily="18" charset="0"/>
                                <a:ea typeface="Cambria Math" charset="0"/>
                                <a:cs typeface="Cambria Math" charset="0"/>
                              </a:rPr>
                            </m:ctrlPr>
                          </m:dPr>
                          <m:e>
                            <m:r>
                              <a:rPr kumimoji="1" lang="en-US" altLang="zh-CN" sz="2700" b="1" i="1">
                                <a:latin typeface="Cambria Math" charset="0"/>
                                <a:ea typeface="Cambria Math" charset="0"/>
                                <a:cs typeface="Cambria Math" charset="0"/>
                              </a:rPr>
                              <m:t>⋅</m:t>
                            </m:r>
                          </m:e>
                        </m:d>
                      </m:den>
                    </m:f>
                    <m:f>
                      <m:fPr>
                        <m:ctrlPr>
                          <a:rPr kumimoji="1" lang="en-US" altLang="zh-CN" sz="2700" b="1" i="1">
                            <a:latin typeface="Cambria Math" panose="02040503050406030204" pitchFamily="18" charset="0"/>
                            <a:ea typeface="Cambria Math" charset="0"/>
                            <a:cs typeface="Cambria Math" charset="0"/>
                          </a:rPr>
                        </m:ctrlPr>
                      </m:fPr>
                      <m:num>
                        <m:r>
                          <a:rPr kumimoji="1" lang="en-US" altLang="zh-CN"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𝒇</m:t>
                        </m:r>
                        <m:d>
                          <m:dPr>
                            <m:ctrlPr>
                              <a:rPr kumimoji="1" lang="en-US" altLang="zh-CN" sz="2700" b="1" i="1">
                                <a:latin typeface="Cambria Math" panose="02040503050406030204" pitchFamily="18" charset="0"/>
                                <a:ea typeface="Cambria Math" charset="0"/>
                                <a:cs typeface="Cambria Math" charset="0"/>
                              </a:rPr>
                            </m:ctrlPr>
                          </m:dPr>
                          <m:e>
                            <m:r>
                              <a:rPr kumimoji="1" lang="en-US" altLang="zh-CN" sz="2700" b="1" i="1">
                                <a:latin typeface="Cambria Math" charset="0"/>
                                <a:ea typeface="Cambria Math" charset="0"/>
                                <a:cs typeface="Cambria Math" charset="0"/>
                              </a:rPr>
                              <m:t>⋅</m:t>
                            </m:r>
                          </m:e>
                        </m:d>
                      </m:num>
                      <m:den>
                        <m:r>
                          <a:rPr kumimoji="1" lang="en-US" altLang="zh-CN"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𝒈</m:t>
                        </m:r>
                        <m:d>
                          <m:dPr>
                            <m:ctrlPr>
                              <a:rPr kumimoji="1" lang="en-US" altLang="zh-CN" sz="2700" b="1" i="1">
                                <a:latin typeface="Cambria Math" panose="02040503050406030204" pitchFamily="18" charset="0"/>
                                <a:ea typeface="Cambria Math" charset="0"/>
                                <a:cs typeface="Cambria Math" charset="0"/>
                              </a:rPr>
                            </m:ctrlPr>
                          </m:dPr>
                          <m:e>
                            <m:r>
                              <a:rPr kumimoji="1" lang="en-US" altLang="zh-CN" sz="2700" b="1" i="1">
                                <a:latin typeface="Cambria Math" charset="0"/>
                                <a:ea typeface="Cambria Math" charset="0"/>
                                <a:cs typeface="Cambria Math" charset="0"/>
                              </a:rPr>
                              <m:t>⋅</m:t>
                            </m:r>
                          </m:e>
                        </m:d>
                      </m:den>
                    </m:f>
                    <m:f>
                      <m:fPr>
                        <m:ctrlPr>
                          <a:rPr kumimoji="1" lang="en-US" altLang="zh-CN" sz="2700" b="1" i="1">
                            <a:latin typeface="Cambria Math" panose="02040503050406030204" pitchFamily="18" charset="0"/>
                            <a:ea typeface="Cambria Math" charset="0"/>
                            <a:cs typeface="Cambria Math" charset="0"/>
                          </a:rPr>
                        </m:ctrlPr>
                      </m:fPr>
                      <m:num>
                        <m:r>
                          <a:rPr kumimoji="1" lang="en-US" altLang="zh-CN"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𝒈</m:t>
                        </m:r>
                        <m:d>
                          <m:dPr>
                            <m:ctrlPr>
                              <a:rPr kumimoji="1" lang="en-US" altLang="zh-CN" sz="2700" b="1" i="1">
                                <a:latin typeface="Cambria Math" panose="02040503050406030204" pitchFamily="18" charset="0"/>
                                <a:ea typeface="Cambria Math" charset="0"/>
                                <a:cs typeface="Cambria Math" charset="0"/>
                              </a:rPr>
                            </m:ctrlPr>
                          </m:dPr>
                          <m:e>
                            <m:r>
                              <a:rPr kumimoji="1" lang="en-US" altLang="zh-CN" sz="2700" b="1" i="1">
                                <a:latin typeface="Cambria Math" charset="0"/>
                                <a:ea typeface="Cambria Math" charset="0"/>
                                <a:cs typeface="Cambria Math" charset="0"/>
                              </a:rPr>
                              <m:t>⋅</m:t>
                            </m:r>
                          </m:e>
                        </m:d>
                      </m:num>
                      <m:den>
                        <m:r>
                          <a:rPr kumimoji="1" lang="en-US" altLang="zh-CN" sz="2700" b="1" i="1">
                            <a:latin typeface="Cambria Math" charset="0"/>
                            <a:ea typeface="Cambria Math" charset="0"/>
                            <a:cs typeface="Cambria Math" charset="0"/>
                          </a:rPr>
                          <m:t>𝝏</m:t>
                        </m:r>
                        <m:sSub>
                          <m:sSubPr>
                            <m:ctrlPr>
                              <a:rPr kumimoji="1" lang="en-US" altLang="zh-CN" sz="2700" b="1" i="1">
                                <a:latin typeface="Cambria Math" panose="02040503050406030204" pitchFamily="18" charset="0"/>
                                <a:ea typeface="Cambria Math" charset="0"/>
                                <a:cs typeface="Cambria Math" charset="0"/>
                              </a:rPr>
                            </m:ctrlPr>
                          </m:sSubPr>
                          <m:e>
                            <m:r>
                              <a:rPr kumimoji="1" lang="en-US" altLang="zh-CN" sz="2700" b="1" i="1">
                                <a:latin typeface="Cambria Math" charset="0"/>
                                <a:ea typeface="Cambria Math" charset="0"/>
                                <a:cs typeface="Cambria Math" charset="0"/>
                              </a:rPr>
                              <m:t>𝒘</m:t>
                            </m:r>
                          </m:e>
                          <m:sub>
                            <m:r>
                              <a:rPr kumimoji="1" lang="en-US" altLang="zh-CN" sz="2700" b="1" i="1">
                                <a:latin typeface="Cambria Math" charset="0"/>
                                <a:ea typeface="Cambria Math" charset="0"/>
                                <a:cs typeface="Cambria Math" charset="0"/>
                              </a:rPr>
                              <m:t>𝟏</m:t>
                            </m:r>
                          </m:sub>
                        </m:sSub>
                      </m:den>
                    </m:f>
                    <m:r>
                      <a:rPr kumimoji="1" lang="en-US" altLang="zh-CN" sz="2700" b="1" i="1">
                        <a:latin typeface="Cambria Math" charset="0"/>
                        <a:ea typeface="Cambria Math" charset="0"/>
                        <a:cs typeface="Cambria Math" charset="0"/>
                      </a:rPr>
                      <m:t>=</m:t>
                    </m:r>
                    <m:d>
                      <m:dPr>
                        <m:ctrlPr>
                          <a:rPr kumimoji="1" lang="en-US" altLang="zh-CN" sz="2700" b="1" i="1">
                            <a:latin typeface="Cambria Math" panose="02040503050406030204" pitchFamily="18" charset="0"/>
                            <a:ea typeface="Cambria Math" charset="0"/>
                            <a:cs typeface="Cambria Math" charset="0"/>
                          </a:rPr>
                        </m:ctrlPr>
                      </m:dPr>
                      <m:e>
                        <m:r>
                          <a:rPr kumimoji="1" lang="en-US" altLang="zh-CN" sz="2700" b="1" i="1">
                            <a:latin typeface="Cambria Math" charset="0"/>
                            <a:ea typeface="Cambria Math" charset="0"/>
                            <a:cs typeface="Cambria Math" charset="0"/>
                          </a:rPr>
                          <m:t>𝒇</m:t>
                        </m:r>
                        <m:d>
                          <m:dPr>
                            <m:ctrlPr>
                              <a:rPr kumimoji="1" lang="en-US" altLang="zh-CN" sz="2700" b="1" i="1">
                                <a:latin typeface="Cambria Math" panose="02040503050406030204" pitchFamily="18" charset="0"/>
                                <a:ea typeface="Cambria Math" charset="0"/>
                                <a:cs typeface="Cambria Math" charset="0"/>
                              </a:rPr>
                            </m:ctrlPr>
                          </m:dPr>
                          <m:e>
                            <m:r>
                              <a:rPr kumimoji="1" lang="en-US" altLang="zh-CN" sz="2700" b="1" i="1">
                                <a:latin typeface="Cambria Math" charset="0"/>
                                <a:ea typeface="Cambria Math" charset="0"/>
                                <a:cs typeface="Cambria Math" charset="0"/>
                              </a:rPr>
                              <m:t>𝒙</m:t>
                            </m:r>
                          </m:e>
                        </m:d>
                        <m:r>
                          <a:rPr kumimoji="1" lang="en-US" altLang="zh-CN"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𝒚</m:t>
                        </m:r>
                      </m:e>
                    </m:d>
                    <m:r>
                      <a:rPr kumimoji="1" lang="zh-CN" altLang="en-US"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𝒈</m:t>
                    </m:r>
                    <m:d>
                      <m:dPr>
                        <m:ctrlPr>
                          <a:rPr kumimoji="1" lang="en-US" altLang="zh-CN" sz="2700" b="1" i="1">
                            <a:latin typeface="Cambria Math" panose="02040503050406030204" pitchFamily="18" charset="0"/>
                            <a:ea typeface="Cambria Math" charset="0"/>
                            <a:cs typeface="Cambria Math" charset="0"/>
                          </a:rPr>
                        </m:ctrlPr>
                      </m:dPr>
                      <m:e>
                        <m:r>
                          <a:rPr kumimoji="1" lang="en-US" altLang="zh-CN" sz="2700" b="1" i="1">
                            <a:latin typeface="Cambria Math" charset="0"/>
                            <a:ea typeface="Cambria Math" charset="0"/>
                            <a:cs typeface="Cambria Math" charset="0"/>
                          </a:rPr>
                          <m:t>𝒙</m:t>
                        </m:r>
                      </m:e>
                    </m:d>
                    <m:d>
                      <m:dPr>
                        <m:ctrlPr>
                          <a:rPr kumimoji="1" lang="en-US" altLang="zh-CN" sz="2700" b="1" i="1">
                            <a:latin typeface="Cambria Math" panose="02040503050406030204" pitchFamily="18" charset="0"/>
                            <a:ea typeface="Cambria Math" charset="0"/>
                            <a:cs typeface="Cambria Math" charset="0"/>
                          </a:rPr>
                        </m:ctrlPr>
                      </m:dPr>
                      <m:e>
                        <m:r>
                          <a:rPr kumimoji="1" lang="en-US" altLang="zh-CN" sz="2700" b="1" i="1">
                            <a:latin typeface="Cambria Math" charset="0"/>
                            <a:ea typeface="Cambria Math" charset="0"/>
                            <a:cs typeface="Cambria Math" charset="0"/>
                          </a:rPr>
                          <m:t>𝟏</m:t>
                        </m:r>
                        <m:r>
                          <a:rPr kumimoji="1" lang="en-US" altLang="zh-CN"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𝒈</m:t>
                        </m:r>
                        <m:d>
                          <m:dPr>
                            <m:ctrlPr>
                              <a:rPr kumimoji="1" lang="en-US" altLang="zh-CN" sz="2700" b="1" i="1">
                                <a:latin typeface="Cambria Math" panose="02040503050406030204" pitchFamily="18" charset="0"/>
                                <a:ea typeface="Cambria Math" charset="0"/>
                                <a:cs typeface="Cambria Math" charset="0"/>
                              </a:rPr>
                            </m:ctrlPr>
                          </m:dPr>
                          <m:e>
                            <m:r>
                              <a:rPr kumimoji="1" lang="en-US" altLang="zh-CN" sz="2700" b="1" i="1">
                                <a:latin typeface="Cambria Math" charset="0"/>
                                <a:ea typeface="Cambria Math" charset="0"/>
                                <a:cs typeface="Cambria Math" charset="0"/>
                              </a:rPr>
                              <m:t>𝒙</m:t>
                            </m:r>
                          </m:e>
                        </m:d>
                      </m:e>
                    </m:d>
                    <m:r>
                      <a:rPr kumimoji="1" lang="zh-CN" altLang="en-US" sz="2700" b="1" i="1">
                        <a:latin typeface="Cambria Math" charset="0"/>
                        <a:ea typeface="Cambria Math" charset="0"/>
                        <a:cs typeface="Cambria Math" charset="0"/>
                      </a:rPr>
                      <m:t>∗</m:t>
                    </m:r>
                    <m:sSub>
                      <m:sSubPr>
                        <m:ctrlPr>
                          <a:rPr kumimoji="1" lang="en-US" altLang="zh-CN" sz="2700" b="1" i="1">
                            <a:latin typeface="Cambria Math" panose="02040503050406030204" pitchFamily="18" charset="0"/>
                            <a:ea typeface="Cambria Math" charset="0"/>
                            <a:cs typeface="Cambria Math" charset="0"/>
                          </a:rPr>
                        </m:ctrlPr>
                      </m:sSubPr>
                      <m:e>
                        <m:r>
                          <a:rPr kumimoji="1" lang="en-US" altLang="zh-CN" sz="2700" b="1" i="1">
                            <a:latin typeface="Cambria Math" charset="0"/>
                            <a:ea typeface="Cambria Math" charset="0"/>
                            <a:cs typeface="Cambria Math" charset="0"/>
                          </a:rPr>
                          <m:t>𝒙</m:t>
                        </m:r>
                      </m:e>
                      <m:sub>
                        <m:r>
                          <a:rPr kumimoji="1" lang="en-US" altLang="zh-CN" sz="2700" b="1" i="1">
                            <a:latin typeface="Cambria Math" charset="0"/>
                            <a:ea typeface="Cambria Math" charset="0"/>
                            <a:cs typeface="Cambria Math" charset="0"/>
                          </a:rPr>
                          <m:t>𝟏</m:t>
                        </m:r>
                      </m:sub>
                    </m:sSub>
                    <m:r>
                      <a:rPr kumimoji="1" lang="zh-CN" altLang="en-US" sz="2700" b="1" i="1">
                        <a:latin typeface="Cambria Math" charset="0"/>
                        <a:ea typeface="Cambria Math" charset="0"/>
                        <a:cs typeface="Cambria Math" charset="0"/>
                      </a:rPr>
                      <m:t>  </m:t>
                    </m:r>
                    <m:r>
                      <a:rPr kumimoji="1" lang="en-US" altLang="zh-CN" sz="2700" b="1" i="1">
                        <a:latin typeface="Cambria Math" charset="0"/>
                        <a:ea typeface="Cambria Math" charset="0"/>
                        <a:cs typeface="Cambria Math" charset="0"/>
                      </a:rPr>
                      <m:t>=</m:t>
                    </m:r>
                    <m:d>
                      <m:dPr>
                        <m:ctrlPr>
                          <a:rPr kumimoji="1" lang="en-US" altLang="zh-CN" sz="2700" b="1" i="1">
                            <a:latin typeface="Cambria Math" panose="02040503050406030204" pitchFamily="18" charset="0"/>
                            <a:ea typeface="Cambria Math" charset="0"/>
                            <a:cs typeface="Cambria Math" charset="0"/>
                          </a:rPr>
                        </m:ctrlPr>
                      </m:dPr>
                      <m:e>
                        <m:r>
                          <a:rPr kumimoji="1" lang="en-US" altLang="zh-CN" sz="2700" b="1" i="1" smtClean="0">
                            <a:latin typeface="Cambria Math" panose="02040503050406030204" pitchFamily="18" charset="0"/>
                            <a:ea typeface="Cambria Math" charset="0"/>
                            <a:cs typeface="Cambria Math" charset="0"/>
                          </a:rPr>
                          <m:t>𝟎</m:t>
                        </m:r>
                        <m:r>
                          <a:rPr kumimoji="1" lang="en-US" altLang="zh-CN" sz="2700" b="1" i="1" smtClean="0">
                            <a:latin typeface="Cambria Math" panose="02040503050406030204" pitchFamily="18" charset="0"/>
                            <a:ea typeface="Cambria Math" charset="0"/>
                            <a:cs typeface="Cambria Math" charset="0"/>
                          </a:rPr>
                          <m:t>.</m:t>
                        </m:r>
                        <m:r>
                          <a:rPr kumimoji="1" lang="en-US" altLang="zh-CN" sz="2700" b="1" i="1" smtClean="0">
                            <a:latin typeface="Cambria Math" panose="02040503050406030204" pitchFamily="18" charset="0"/>
                            <a:ea typeface="Cambria Math" charset="0"/>
                            <a:cs typeface="Cambria Math" charset="0"/>
                          </a:rPr>
                          <m:t>𝟕𝟔𝟗</m:t>
                        </m:r>
                        <m:r>
                          <a:rPr kumimoji="1" lang="en-US" altLang="zh-CN" sz="2700" b="1" i="1">
                            <a:latin typeface="Cambria Math" charset="0"/>
                            <a:ea typeface="Cambria Math" charset="0"/>
                            <a:cs typeface="Cambria Math" charset="0"/>
                          </a:rPr>
                          <m:t>−</m:t>
                        </m:r>
                        <m:r>
                          <a:rPr kumimoji="1" lang="en-US" altLang="zh-CN" sz="2700" b="1" i="1" smtClean="0">
                            <a:latin typeface="Cambria Math" panose="02040503050406030204" pitchFamily="18" charset="0"/>
                            <a:ea typeface="Cambria Math" charset="0"/>
                            <a:cs typeface="Cambria Math" charset="0"/>
                          </a:rPr>
                          <m:t>𝟎</m:t>
                        </m:r>
                        <m:r>
                          <a:rPr kumimoji="1" lang="en-US" altLang="zh-CN" sz="2700" b="1" i="1" smtClean="0">
                            <a:latin typeface="Cambria Math" panose="02040503050406030204" pitchFamily="18" charset="0"/>
                            <a:ea typeface="Cambria Math" charset="0"/>
                            <a:cs typeface="Cambria Math" charset="0"/>
                          </a:rPr>
                          <m:t>.</m:t>
                        </m:r>
                        <m:r>
                          <a:rPr kumimoji="1" lang="en-US" altLang="zh-CN" sz="2700" b="1" i="1" smtClean="0">
                            <a:latin typeface="Cambria Math" panose="02040503050406030204" pitchFamily="18" charset="0"/>
                            <a:ea typeface="Cambria Math" charset="0"/>
                            <a:cs typeface="Cambria Math" charset="0"/>
                          </a:rPr>
                          <m:t>𝟒</m:t>
                        </m:r>
                      </m:e>
                    </m:d>
                    <m:r>
                      <a:rPr kumimoji="1" lang="zh-CN" altLang="en-US"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𝟏</m:t>
                    </m:r>
                    <m:r>
                      <a:rPr kumimoji="1" lang="en-US" altLang="zh-CN"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𝟐</m:t>
                    </m:r>
                    <m:r>
                      <a:rPr kumimoji="1" lang="zh-CN" altLang="en-US" sz="2700" b="1" i="1">
                        <a:latin typeface="Cambria Math" charset="0"/>
                        <a:ea typeface="Cambria Math" charset="0"/>
                        <a:cs typeface="Cambria Math" charset="0"/>
                      </a:rPr>
                      <m:t>∗</m:t>
                    </m:r>
                    <m:d>
                      <m:dPr>
                        <m:ctrlPr>
                          <a:rPr kumimoji="1" lang="en-US" altLang="zh-CN" sz="2700" b="1" i="1">
                            <a:latin typeface="Cambria Math" panose="02040503050406030204" pitchFamily="18" charset="0"/>
                            <a:ea typeface="Cambria Math" charset="0"/>
                            <a:cs typeface="Cambria Math" charset="0"/>
                          </a:rPr>
                        </m:ctrlPr>
                      </m:dPr>
                      <m:e>
                        <m:r>
                          <a:rPr kumimoji="1" lang="en-US" altLang="zh-CN" sz="2700" b="1" i="1">
                            <a:latin typeface="Cambria Math" charset="0"/>
                            <a:ea typeface="Cambria Math" charset="0"/>
                            <a:cs typeface="Cambria Math" charset="0"/>
                          </a:rPr>
                          <m:t>𝟏</m:t>
                        </m:r>
                        <m:r>
                          <a:rPr kumimoji="1" lang="en-US" altLang="zh-CN"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𝟏</m:t>
                        </m:r>
                        <m:r>
                          <a:rPr kumimoji="1" lang="en-US" altLang="zh-CN"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𝟐</m:t>
                        </m:r>
                      </m:e>
                    </m:d>
                    <m:r>
                      <a:rPr kumimoji="1" lang="zh-CN" altLang="en-US" sz="2700" b="1" i="1">
                        <a:latin typeface="Cambria Math" charset="0"/>
                        <a:ea typeface="Cambria Math" charset="0"/>
                        <a:cs typeface="Cambria Math" charset="0"/>
                      </a:rPr>
                      <m:t>∗</m:t>
                    </m:r>
                    <m:r>
                      <a:rPr kumimoji="1" lang="en-US" altLang="zh-CN" sz="2700" b="1" i="1">
                        <a:latin typeface="Cambria Math" charset="0"/>
                        <a:ea typeface="Cambria Math" charset="0"/>
                        <a:cs typeface="Cambria Math" charset="0"/>
                      </a:rPr>
                      <m:t>𝟐</m:t>
                    </m:r>
                    <m:r>
                      <a:rPr kumimoji="1" lang="en-US" altLang="zh-CN" sz="2700" b="1" i="1">
                        <a:latin typeface="Cambria Math" charset="0"/>
                        <a:ea typeface="Cambria Math" charset="0"/>
                        <a:cs typeface="Cambria Math" charset="0"/>
                      </a:rPr>
                      <m:t>=−</m:t>
                    </m:r>
                    <m:r>
                      <a:rPr kumimoji="1" lang="mr-IN" altLang="zh-CN" sz="2700" b="1" i="1">
                        <a:latin typeface="Cambria Math" charset="0"/>
                        <a:ea typeface="Cambria Math" charset="0"/>
                        <a:cs typeface="Cambria Math" charset="0"/>
                      </a:rPr>
                      <m:t>𝟎</m:t>
                    </m:r>
                    <m:r>
                      <a:rPr kumimoji="1" lang="mr-IN" altLang="zh-CN" sz="2700" b="1" i="1">
                        <a:latin typeface="Cambria Math" charset="0"/>
                        <a:ea typeface="Cambria Math" charset="0"/>
                        <a:cs typeface="Cambria Math" charset="0"/>
                      </a:rPr>
                      <m:t>.</m:t>
                    </m:r>
                    <m:r>
                      <a:rPr kumimoji="1" lang="mr-IN" altLang="zh-CN" sz="2700" b="1" i="1">
                        <a:latin typeface="Cambria Math" charset="0"/>
                        <a:ea typeface="Cambria Math" charset="0"/>
                        <a:cs typeface="Cambria Math" charset="0"/>
                      </a:rPr>
                      <m:t>𝟏𝟕𝟕𝟏𝟐</m:t>
                    </m:r>
                  </m:oMath>
                </a14:m>
                <a:endParaRPr kumimoji="1" lang="en-US" altLang="zh-CN" sz="2700" b="1" i="1" dirty="0">
                  <a:latin typeface="Cambria Math" charset="0"/>
                  <a:ea typeface="Cambria Math" charset="0"/>
                  <a:cs typeface="Cambria Math" charset="0"/>
                </a:endParaRPr>
              </a:p>
              <a:p>
                <a:pPr>
                  <a:lnSpc>
                    <a:spcPct val="170000"/>
                  </a:lnSpc>
                  <a:buFont typeface="Wingdings" panose="05000000000000000000" pitchFamily="2" charset="2"/>
                  <a:buChar char="ü"/>
                </a:pPr>
                <a14:m>
                  <m:oMath xmlns:m="http://schemas.openxmlformats.org/officeDocument/2006/math">
                    <m:sSub>
                      <m:sSubPr>
                        <m:ctrlPr>
                          <a:rPr kumimoji="1" lang="en-US" altLang="zh-CN" b="1" i="1">
                            <a:latin typeface="Cambria Math" panose="02040503050406030204" pitchFamily="18" charset="0"/>
                            <a:ea typeface="Cambria Math" charset="0"/>
                            <a:cs typeface="Cambria Math" charset="0"/>
                          </a:rPr>
                        </m:ctrlPr>
                      </m:sSubPr>
                      <m:e>
                        <m:sSub>
                          <m:sSubPr>
                            <m:ctrlPr>
                              <a:rPr kumimoji="1" lang="en-US" altLang="zh-CN" b="1" i="1" smtClean="0">
                                <a:latin typeface="Cambria Math" panose="02040503050406030204" pitchFamily="18" charset="0"/>
                                <a:ea typeface="Cambria Math" charset="0"/>
                                <a:cs typeface="Cambria Math" charset="0"/>
                              </a:rPr>
                            </m:ctrlPr>
                          </m:sSubPr>
                          <m:e>
                            <m:r>
                              <a:rPr kumimoji="1" lang="en-US" altLang="zh-CN" b="1" i="1" smtClean="0">
                                <a:latin typeface="Cambria Math" charset="0"/>
                                <a:ea typeface="Cambria Math" charset="0"/>
                                <a:cs typeface="Cambria Math" charset="0"/>
                              </a:rPr>
                              <m:t>𝐰</m:t>
                            </m:r>
                          </m:e>
                          <m:sub>
                            <m:r>
                              <a:rPr kumimoji="1" lang="en-US" altLang="zh-CN" b="1" i="1" smtClean="0">
                                <a:latin typeface="Cambria Math" charset="0"/>
                                <a:ea typeface="Cambria Math" charset="0"/>
                                <a:cs typeface="Cambria Math" charset="0"/>
                              </a:rPr>
                              <m:t>𝟏</m:t>
                            </m:r>
                          </m:sub>
                        </m:sSub>
                        <m:r>
                          <a:rPr kumimoji="1" lang="en-US" altLang="zh-CN" b="1" smtClean="0">
                            <a:latin typeface="Cambria Math" charset="0"/>
                            <a:ea typeface="Cambria Math" charset="0"/>
                            <a:cs typeface="Cambria Math" charset="0"/>
                          </a:rPr>
                          <m:t>=</m:t>
                        </m:r>
                        <m:sSub>
                          <m:sSubPr>
                            <m:ctrlPr>
                              <a:rPr kumimoji="1" lang="en-US" altLang="zh-CN" b="1" i="1" smtClean="0">
                                <a:latin typeface="Cambria Math" panose="02040503050406030204" pitchFamily="18" charset="0"/>
                                <a:ea typeface="Cambria Math" charset="0"/>
                                <a:cs typeface="Cambria Math" charset="0"/>
                              </a:rPr>
                            </m:ctrlPr>
                          </m:sSubPr>
                          <m:e>
                            <m:r>
                              <a:rPr kumimoji="1" lang="en-US" altLang="zh-CN" b="1" i="1" smtClean="0">
                                <a:latin typeface="Cambria Math" charset="0"/>
                                <a:ea typeface="Cambria Math" charset="0"/>
                                <a:cs typeface="Cambria Math" charset="0"/>
                              </a:rPr>
                              <m:t>𝐰</m:t>
                            </m:r>
                          </m:e>
                          <m:sub>
                            <m:r>
                              <a:rPr kumimoji="1" lang="en-US" altLang="zh-CN" b="1" i="1" smtClean="0">
                                <a:latin typeface="Cambria Math" charset="0"/>
                                <a:ea typeface="Cambria Math" charset="0"/>
                                <a:cs typeface="Cambria Math" charset="0"/>
                              </a:rPr>
                              <m:t>𝟏</m:t>
                            </m:r>
                          </m:sub>
                        </m:sSub>
                        <m:r>
                          <a:rPr kumimoji="1" lang="en-US" altLang="zh-CN" b="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𝝐</m:t>
                        </m:r>
                        <m:r>
                          <a:rPr kumimoji="1" lang="zh-CN" altLang="en-US" b="1" i="1" smtClean="0">
                            <a:latin typeface="Cambria Math" charset="0"/>
                            <a:ea typeface="Cambria Math" charset="0"/>
                            <a:cs typeface="Cambria Math" charset="0"/>
                          </a:rPr>
                          <m:t> </m:t>
                        </m:r>
                        <m:r>
                          <a:rPr kumimoji="1" lang="en-US" altLang="zh-CN" b="1" i="1">
                            <a:latin typeface="Cambria Math" charset="0"/>
                            <a:ea typeface="Cambria Math" charset="0"/>
                            <a:cs typeface="Cambria Math" charset="0"/>
                          </a:rPr>
                          <m:t>𝛁</m:t>
                        </m:r>
                      </m:e>
                      <m:sub>
                        <m:sSub>
                          <m:sSubPr>
                            <m:ctrlPr>
                              <a:rPr kumimoji="1" lang="en-US" altLang="zh-CN" b="1" i="1">
                                <a:latin typeface="Cambria Math" panose="02040503050406030204" pitchFamily="18" charset="0"/>
                                <a:ea typeface="Cambria Math" charset="0"/>
                                <a:cs typeface="Cambria Math" charset="0"/>
                              </a:rPr>
                            </m:ctrlPr>
                          </m:sSubPr>
                          <m:e>
                            <m:r>
                              <a:rPr kumimoji="1" lang="en-US" altLang="zh-CN" b="1" i="1">
                                <a:latin typeface="Cambria Math" charset="0"/>
                                <a:ea typeface="Cambria Math" charset="0"/>
                                <a:cs typeface="Cambria Math" charset="0"/>
                              </a:rPr>
                              <m:t>𝒘</m:t>
                            </m:r>
                          </m:e>
                          <m:sub>
                            <m:r>
                              <a:rPr kumimoji="1" lang="en-US" altLang="zh-CN" b="1" i="1">
                                <a:latin typeface="Cambria Math" charset="0"/>
                                <a:ea typeface="Cambria Math" charset="0"/>
                                <a:cs typeface="Cambria Math" charset="0"/>
                              </a:rPr>
                              <m:t>𝟏</m:t>
                            </m:r>
                          </m:sub>
                        </m:sSub>
                      </m:sub>
                    </m:sSub>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𝟎</m:t>
                    </m:r>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𝟏</m:t>
                    </m:r>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𝟎</m:t>
                    </m:r>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𝟏</m:t>
                    </m:r>
                    <m:r>
                      <a:rPr kumimoji="1" lang="zh-CN" altLang="en-US" b="1" i="1" smtClean="0">
                        <a:latin typeface="Cambria Math" charset="0"/>
                        <a:ea typeface="Cambria Math" charset="0"/>
                        <a:cs typeface="Cambria Math" charset="0"/>
                      </a:rPr>
                      <m:t>∗</m:t>
                    </m:r>
                    <m:d>
                      <m:dPr>
                        <m:ctrlPr>
                          <a:rPr kumimoji="1" lang="en-US" altLang="zh-CN" b="1" i="1" smtClean="0">
                            <a:latin typeface="Cambria Math" panose="02040503050406030204" pitchFamily="18" charset="0"/>
                            <a:ea typeface="Cambria Math" charset="0"/>
                            <a:cs typeface="Cambria Math" charset="0"/>
                          </a:rPr>
                        </m:ctrlPr>
                      </m:dPr>
                      <m:e>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𝟎</m:t>
                        </m:r>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𝟏𝟕𝟕𝟐</m:t>
                        </m:r>
                      </m:e>
                    </m:d>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𝟎</m:t>
                    </m:r>
                    <m:r>
                      <a:rPr kumimoji="1" lang="en-US" altLang="zh-CN" b="1" i="1" smtClean="0">
                        <a:latin typeface="Cambria Math" charset="0"/>
                        <a:ea typeface="Cambria Math" charset="0"/>
                        <a:cs typeface="Cambria Math" charset="0"/>
                      </a:rPr>
                      <m:t>.</m:t>
                    </m:r>
                    <m:r>
                      <a:rPr kumimoji="1" lang="en-US" altLang="zh-CN" b="1" i="1" smtClean="0">
                        <a:latin typeface="Cambria Math" charset="0"/>
                        <a:ea typeface="Cambria Math" charset="0"/>
                        <a:cs typeface="Cambria Math" charset="0"/>
                      </a:rPr>
                      <m:t>𝟏𝟏𝟕𝟕𝟐</m:t>
                    </m:r>
                  </m:oMath>
                </a14:m>
                <a:endParaRPr kumimoji="1" lang="en-US" altLang="zh-CN" b="1" dirty="0" smtClean="0"/>
              </a:p>
              <a:p>
                <a:pPr>
                  <a:lnSpc>
                    <a:spcPct val="170000"/>
                  </a:lnSpc>
                </a:pPr>
                <a:endParaRPr kumimoji="1" lang="en-US" altLang="zh-CN" b="1" dirty="0" smtClean="0"/>
              </a:p>
              <a:p>
                <a:pPr>
                  <a:lnSpc>
                    <a:spcPct val="170000"/>
                  </a:lnSpc>
                </a:pPr>
                <a:endParaRPr kumimoji="1" lang="en-US" altLang="zh-CN" b="1" dirty="0"/>
              </a:p>
            </p:txBody>
          </p:sp>
        </mc:Choice>
        <mc:Fallback xmlns="">
          <p:sp>
            <p:nvSpPr>
              <p:cNvPr id="5" name="内容占位符 2"/>
              <p:cNvSpPr txBox="1">
                <a:spLocks noRot="1" noChangeAspect="1" noMove="1" noResize="1" noEditPoints="1" noAdjustHandles="1" noChangeArrowheads="1" noChangeShapeType="1" noTextEdit="1"/>
              </p:cNvSpPr>
              <p:nvPr/>
            </p:nvSpPr>
            <p:spPr>
              <a:xfrm>
                <a:off x="532930" y="1469037"/>
                <a:ext cx="6682061" cy="4766871"/>
              </a:xfrm>
              <a:prstGeom prst="rect">
                <a:avLst/>
              </a:prstGeom>
              <a:blipFill rotWithShape="0">
                <a:blip r:embed="rId4"/>
                <a:stretch>
                  <a:fillRect l="-273"/>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2"/>
              <p:cNvSpPr txBox="1">
                <a:spLocks/>
              </p:cNvSpPr>
              <p:nvPr/>
            </p:nvSpPr>
            <p:spPr>
              <a:xfrm>
                <a:off x="315764" y="1592800"/>
                <a:ext cx="5079669" cy="4514086"/>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 typeface="Wingdings" panose="05000000000000000000" pitchFamily="2" charset="2"/>
                  <a:buChar char="u"/>
                </a:pPr>
                <a14:m>
                  <m:oMath xmlns:m="http://schemas.openxmlformats.org/officeDocument/2006/math">
                    <m:r>
                      <a:rPr kumimoji="1" lang="en-US" altLang="zh-CN" sz="2400" i="1" smtClean="0">
                        <a:solidFill>
                          <a:schemeClr val="tx1"/>
                        </a:solidFill>
                        <a:latin typeface="Cambria Math" charset="0"/>
                        <a:ea typeface="Cambria Math" charset="0"/>
                        <a:cs typeface="Cambria Math" charset="0"/>
                      </a:rPr>
                      <m:t>𝜖</m:t>
                    </m:r>
                    <m:r>
                      <a:rPr kumimoji="1" lang="en-US" altLang="zh-CN" sz="2400" i="1" smtClean="0">
                        <a:solidFill>
                          <a:schemeClr val="tx1"/>
                        </a:solidFill>
                        <a:latin typeface="Cambria Math" charset="0"/>
                        <a:ea typeface="Cambria Math" charset="0"/>
                        <a:cs typeface="Cambria Math" charset="0"/>
                      </a:rPr>
                      <m:t>=0.1</m:t>
                    </m:r>
                  </m:oMath>
                </a14:m>
                <a:r>
                  <a:rPr kumimoji="1" lang="zh-CN" altLang="en-US" sz="2400" dirty="0" smtClean="0">
                    <a:solidFill>
                      <a:schemeClr val="tx1"/>
                    </a:solidFill>
                    <a:latin typeface="微软雅黑" panose="020B0503020204020204" pitchFamily="34" charset="-122"/>
                    <a:ea typeface="微软雅黑" panose="020B0503020204020204" pitchFamily="34" charset="-122"/>
                  </a:rPr>
                  <a:t>的情况下对</a:t>
                </a:r>
                <a:r>
                  <a:rPr kumimoji="1" lang="zh-CN" altLang="en-US" sz="2400" dirty="0" smtClean="0">
                    <a:solidFill>
                      <a:srgbClr val="CC0099"/>
                    </a:solidFill>
                    <a:latin typeface="微软雅黑" panose="020B0503020204020204" pitchFamily="34" charset="-122"/>
                    <a:ea typeface="微软雅黑" panose="020B0503020204020204" pitchFamily="34" charset="-122"/>
                  </a:rPr>
                  <a:t>参数</a:t>
                </a:r>
                <a14:m>
                  <m:oMath xmlns:m="http://schemas.openxmlformats.org/officeDocument/2006/math">
                    <m:sSub>
                      <m:sSubPr>
                        <m:ctrlPr>
                          <a:rPr kumimoji="1" lang="en-US" altLang="zh-CN" sz="2400" i="1" smtClean="0">
                            <a:solidFill>
                              <a:srgbClr val="CC0099"/>
                            </a:solidFill>
                            <a:latin typeface="Cambria Math" panose="02040503050406030204" pitchFamily="18" charset="0"/>
                            <a:ea typeface="Cambria Math" charset="0"/>
                            <a:cs typeface="Cambria Math" charset="0"/>
                          </a:rPr>
                        </m:ctrlPr>
                      </m:sSubPr>
                      <m:e>
                        <m:r>
                          <a:rPr kumimoji="1" lang="en-US" altLang="zh-CN" sz="2400" i="1" smtClean="0">
                            <a:solidFill>
                              <a:srgbClr val="CC0099"/>
                            </a:solidFill>
                            <a:latin typeface="Cambria Math" charset="0"/>
                            <a:ea typeface="Cambria Math" charset="0"/>
                            <a:cs typeface="Cambria Math" charset="0"/>
                          </a:rPr>
                          <m:t>𝑤</m:t>
                        </m:r>
                      </m:e>
                      <m:sub>
                        <m:r>
                          <a:rPr kumimoji="1" lang="en-US" altLang="zh-CN" sz="2400" i="1" smtClean="0">
                            <a:solidFill>
                              <a:srgbClr val="CC0099"/>
                            </a:solidFill>
                            <a:latin typeface="Cambria Math" charset="0"/>
                            <a:ea typeface="Cambria Math" charset="0"/>
                            <a:cs typeface="Cambria Math" charset="0"/>
                          </a:rPr>
                          <m:t>1</m:t>
                        </m:r>
                      </m:sub>
                    </m:sSub>
                  </m:oMath>
                </a14:m>
                <a:r>
                  <a:rPr kumimoji="1" lang="zh-CN" altLang="en-US" sz="2400" dirty="0" smtClean="0">
                    <a:solidFill>
                      <a:schemeClr val="tx1"/>
                    </a:solidFill>
                    <a:latin typeface="微软雅黑" panose="020B0503020204020204" pitchFamily="34" charset="-122"/>
                    <a:ea typeface="微软雅黑" panose="020B0503020204020204" pitchFamily="34" charset="-122"/>
                  </a:rPr>
                  <a:t>进行了优化。</a:t>
                </a:r>
                <a:endParaRPr kumimoji="1"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160000"/>
                  </a:lnSpc>
                  <a:buFont typeface="Wingdings" panose="05000000000000000000" pitchFamily="2" charset="2"/>
                  <a:buChar char="u"/>
                </a:pPr>
                <a:r>
                  <a:rPr kumimoji="1" lang="zh-CN" altLang="en-US" sz="2400" dirty="0" smtClean="0">
                    <a:solidFill>
                      <a:schemeClr val="tx1"/>
                    </a:solidFill>
                    <a:latin typeface="微软雅黑" panose="020B0503020204020204" pitchFamily="34" charset="-122"/>
                    <a:ea typeface="微软雅黑" panose="020B0503020204020204" pitchFamily="34" charset="-122"/>
                  </a:rPr>
                  <a:t>优化中有如下</a:t>
                </a:r>
                <a:r>
                  <a:rPr kumimoji="1" lang="zh-CN" altLang="en-US" sz="2400" dirty="0" smtClean="0">
                    <a:solidFill>
                      <a:srgbClr val="CC0099"/>
                    </a:solidFill>
                    <a:latin typeface="微软雅黑" panose="020B0503020204020204" pitchFamily="34" charset="-122"/>
                    <a:ea typeface="微软雅黑" panose="020B0503020204020204" pitchFamily="34" charset="-122"/>
                  </a:rPr>
                  <a:t>三大问题</a:t>
                </a:r>
                <a:r>
                  <a:rPr kumimoji="1" lang="zh-CN" altLang="en-US" sz="2400" dirty="0" smtClean="0">
                    <a:solidFill>
                      <a:schemeClr val="tx1"/>
                    </a:solidFill>
                    <a:latin typeface="微软雅黑" panose="020B0503020204020204" pitchFamily="34" charset="-122"/>
                    <a:ea typeface="微软雅黑" panose="020B0503020204020204" pitchFamily="34" charset="-122"/>
                  </a:rPr>
                  <a:t>：</a:t>
                </a:r>
                <a:endParaRPr kumimoji="1" lang="en-US" altLang="zh-CN" sz="2400" dirty="0" smtClean="0">
                  <a:solidFill>
                    <a:schemeClr val="tx1"/>
                  </a:solidFill>
                  <a:latin typeface="微软雅黑" panose="020B0503020204020204" pitchFamily="34" charset="-122"/>
                  <a:ea typeface="微软雅黑" panose="020B0503020204020204" pitchFamily="34" charset="-122"/>
                </a:endParaRPr>
              </a:p>
              <a:p>
                <a:pPr lvl="1">
                  <a:lnSpc>
                    <a:spcPct val="160000"/>
                  </a:lnSpc>
                  <a:buFont typeface="Wingdings" panose="05000000000000000000" pitchFamily="2" charset="2"/>
                  <a:buChar char="Ø"/>
                </a:pPr>
                <a:r>
                  <a:rPr kumimoji="1" lang="zh-CN" altLang="en-US" sz="2200" dirty="0" smtClean="0">
                    <a:solidFill>
                      <a:schemeClr val="tx1"/>
                    </a:solidFill>
                    <a:latin typeface="微软雅黑" panose="020B0503020204020204" pitchFamily="34" charset="-122"/>
                    <a:ea typeface="微软雅黑" panose="020B0503020204020204" pitchFamily="34" charset="-122"/>
                  </a:rPr>
                  <a:t>如何计算参数的梯度使参数</a:t>
                </a:r>
                <a:r>
                  <a:rPr kumimoji="1" lang="zh-CN" altLang="en-US" sz="2200" dirty="0" smtClean="0">
                    <a:solidFill>
                      <a:srgbClr val="00B0F0"/>
                    </a:solidFill>
                    <a:latin typeface="微软雅黑" panose="020B0503020204020204" pitchFamily="34" charset="-122"/>
                    <a:ea typeface="微软雅黑" panose="020B0503020204020204" pitchFamily="34" charset="-122"/>
                  </a:rPr>
                  <a:t>收敛更快</a:t>
                </a:r>
                <a:r>
                  <a:rPr kumimoji="1" lang="zh-CN" altLang="en-US" sz="2200" dirty="0" smtClean="0">
                    <a:solidFill>
                      <a:schemeClr val="tx1"/>
                    </a:solidFill>
                    <a:latin typeface="微软雅黑" panose="020B0503020204020204" pitchFamily="34" charset="-122"/>
                    <a:ea typeface="微软雅黑" panose="020B0503020204020204" pitchFamily="34" charset="-122"/>
                  </a:rPr>
                  <a:t>，效果更好？</a:t>
                </a:r>
                <a:endParaRPr kumimoji="1" lang="en-US" altLang="zh-CN" sz="2200" dirty="0">
                  <a:solidFill>
                    <a:schemeClr val="tx1"/>
                  </a:solidFill>
                  <a:latin typeface="微软雅黑" panose="020B0503020204020204" pitchFamily="34" charset="-122"/>
                  <a:ea typeface="微软雅黑" panose="020B0503020204020204" pitchFamily="34" charset="-122"/>
                </a:endParaRPr>
              </a:p>
              <a:p>
                <a:pPr lvl="1">
                  <a:lnSpc>
                    <a:spcPct val="160000"/>
                  </a:lnSpc>
                  <a:buFont typeface="Wingdings" panose="05000000000000000000" pitchFamily="2" charset="2"/>
                  <a:buChar char="Ø"/>
                </a:pPr>
                <a:r>
                  <a:rPr kumimoji="1" lang="zh-CN" altLang="en-US" sz="2200" dirty="0" smtClean="0">
                    <a:solidFill>
                      <a:srgbClr val="00B0F0"/>
                    </a:solidFill>
                    <a:latin typeface="微软雅黑" panose="020B0503020204020204" pitchFamily="34" charset="-122"/>
                    <a:ea typeface="微软雅黑" panose="020B0503020204020204" pitchFamily="34" charset="-122"/>
                  </a:rPr>
                  <a:t>学习率</a:t>
                </a:r>
                <a14:m>
                  <m:oMath xmlns:m="http://schemas.openxmlformats.org/officeDocument/2006/math">
                    <m:r>
                      <a:rPr kumimoji="1" lang="en-US" altLang="zh-CN" sz="2200">
                        <a:solidFill>
                          <a:srgbClr val="00B0F0"/>
                        </a:solidFill>
                        <a:latin typeface="Cambria Math" charset="0"/>
                      </a:rPr>
                      <m:t>𝜖</m:t>
                    </m:r>
                  </m:oMath>
                </a14:m>
                <a:r>
                  <a:rPr kumimoji="1" lang="zh-CN" altLang="en-US" sz="2200" dirty="0">
                    <a:solidFill>
                      <a:srgbClr val="00B0F0"/>
                    </a:solidFill>
                    <a:latin typeface="微软雅黑" panose="020B0503020204020204" pitchFamily="34" charset="-122"/>
                    <a:ea typeface="微软雅黑" panose="020B0503020204020204" pitchFamily="34" charset="-122"/>
                  </a:rPr>
                  <a:t>的取</a:t>
                </a:r>
                <a:r>
                  <a:rPr kumimoji="1" lang="zh-CN" altLang="en-US" sz="2200" dirty="0" smtClean="0">
                    <a:solidFill>
                      <a:srgbClr val="00B0F0"/>
                    </a:solidFill>
                    <a:latin typeface="微软雅黑" panose="020B0503020204020204" pitchFamily="34" charset="-122"/>
                    <a:ea typeface="微软雅黑" panose="020B0503020204020204" pitchFamily="34" charset="-122"/>
                  </a:rPr>
                  <a:t>多大</a:t>
                </a:r>
                <a:r>
                  <a:rPr kumimoji="1" lang="zh-CN" altLang="en-US" sz="2200" dirty="0" smtClean="0">
                    <a:solidFill>
                      <a:schemeClr val="tx1"/>
                    </a:solidFill>
                    <a:latin typeface="微软雅黑" panose="020B0503020204020204" pitchFamily="34" charset="-122"/>
                    <a:ea typeface="微软雅黑" panose="020B0503020204020204" pitchFamily="34" charset="-122"/>
                  </a:rPr>
                  <a:t>比较</a:t>
                </a:r>
                <a:r>
                  <a:rPr kumimoji="1" lang="zh-CN" altLang="en-US" sz="2200" dirty="0">
                    <a:solidFill>
                      <a:schemeClr val="tx1"/>
                    </a:solidFill>
                    <a:latin typeface="微软雅黑" panose="020B0503020204020204" pitchFamily="34" charset="-122"/>
                    <a:ea typeface="微软雅黑" panose="020B0503020204020204" pitchFamily="34" charset="-122"/>
                  </a:rPr>
                  <a:t>合适？</a:t>
                </a:r>
                <a:endParaRPr kumimoji="1" lang="en-US" altLang="zh-CN" sz="2200" dirty="0">
                  <a:solidFill>
                    <a:schemeClr val="tx1"/>
                  </a:solidFill>
                  <a:latin typeface="微软雅黑" panose="020B0503020204020204" pitchFamily="34" charset="-122"/>
                  <a:ea typeface="微软雅黑" panose="020B0503020204020204" pitchFamily="34" charset="-122"/>
                </a:endParaRPr>
              </a:p>
              <a:p>
                <a:pPr lvl="1">
                  <a:lnSpc>
                    <a:spcPct val="160000"/>
                  </a:lnSpc>
                  <a:buFont typeface="Wingdings" panose="05000000000000000000" pitchFamily="2" charset="2"/>
                  <a:buChar char="Ø"/>
                </a:pPr>
                <a:r>
                  <a:rPr kumimoji="1" lang="zh-CN" altLang="en-US" sz="2200" dirty="0">
                    <a:solidFill>
                      <a:schemeClr val="tx1"/>
                    </a:solidFill>
                    <a:latin typeface="微软雅黑" panose="020B0503020204020204" pitchFamily="34" charset="-122"/>
                    <a:ea typeface="微软雅黑" panose="020B0503020204020204" pitchFamily="34" charset="-122"/>
                  </a:rPr>
                  <a:t>对于</a:t>
                </a:r>
                <a:r>
                  <a:rPr kumimoji="1" lang="zh-CN" altLang="en-US" sz="2200" dirty="0">
                    <a:solidFill>
                      <a:srgbClr val="00B0F0"/>
                    </a:solidFill>
                    <a:latin typeface="微软雅黑" panose="020B0503020204020204" pitchFamily="34" charset="-122"/>
                    <a:ea typeface="微软雅黑" panose="020B0503020204020204" pitchFamily="34" charset="-122"/>
                  </a:rPr>
                  <a:t>数据集中</a:t>
                </a:r>
                <a:r>
                  <a:rPr kumimoji="1" lang="zh-CN" altLang="en-US" sz="2200" dirty="0">
                    <a:solidFill>
                      <a:schemeClr val="tx1"/>
                    </a:solidFill>
                    <a:latin typeface="微软雅黑" panose="020B0503020204020204" pitchFamily="34" charset="-122"/>
                    <a:ea typeface="微软雅黑" panose="020B0503020204020204" pitchFamily="34" charset="-122"/>
                  </a:rPr>
                  <a:t>所有数据，如何进行优化？</a:t>
                </a:r>
                <a:endParaRPr kumimoji="1" lang="en-US" altLang="zh-CN" sz="22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2" name="内容占位符 2"/>
              <p:cNvSpPr txBox="1">
                <a:spLocks noRot="1" noChangeAspect="1" noMove="1" noResize="1" noEditPoints="1" noAdjustHandles="1" noChangeArrowheads="1" noChangeShapeType="1" noTextEdit="1"/>
              </p:cNvSpPr>
              <p:nvPr/>
            </p:nvSpPr>
            <p:spPr>
              <a:xfrm>
                <a:off x="315764" y="1592800"/>
                <a:ext cx="5079669" cy="4514086"/>
              </a:xfrm>
              <a:prstGeom prst="rect">
                <a:avLst/>
              </a:prstGeom>
              <a:blipFill rotWithShape="0">
                <a:blip r:embed="rId3"/>
                <a:stretch>
                  <a:fillRect l="-1321" r="-6963"/>
                </a:stretch>
              </a:blipFill>
            </p:spPr>
            <p:txBody>
              <a:bodyPr/>
              <a:lstStyle/>
              <a:p>
                <a:r>
                  <a:rPr lang="zh-CN" altLang="en-US">
                    <a:noFill/>
                  </a:rPr>
                  <a:t> </a:t>
                </a:r>
                <a:endParaRPr lang="zh-CN" altLang="en-US">
                  <a:noFill/>
                </a:endParaRPr>
              </a:p>
            </p:txBody>
          </p:sp>
        </mc:Fallback>
      </mc:AlternateContent>
      <p:sp>
        <p:nvSpPr>
          <p:cNvPr id="3" name="内容占位符 3"/>
          <p:cNvSpPr txBox="1"/>
          <p:nvPr/>
        </p:nvSpPr>
        <p:spPr>
          <a:xfrm>
            <a:off x="6053545" y="1592800"/>
            <a:ext cx="5890299" cy="4514086"/>
          </a:xfrm>
          <a:prstGeom prst="rect">
            <a:avLst/>
          </a:prstGeom>
        </p:spPr>
        <p:style>
          <a:lnRef idx="1">
            <a:schemeClr val="accent1"/>
          </a:lnRef>
          <a:fillRef idx="2">
            <a:schemeClr val="accent1"/>
          </a:fillRef>
          <a:effectRef idx="1">
            <a:schemeClr val="accent1"/>
          </a:effectRef>
          <a:fontRef idx="minor">
            <a:schemeClr val="dk1"/>
          </a:fontRef>
        </p:style>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ü"/>
            </a:pPr>
            <a:r>
              <a:rPr kumimoji="1" lang="zh-CN" altLang="en-US" sz="2400" dirty="0" smtClean="0">
                <a:latin typeface="黑体" panose="02010609060101010101" pitchFamily="49" charset="-122"/>
                <a:ea typeface="黑体" panose="02010609060101010101" pitchFamily="49" charset="-122"/>
              </a:rPr>
              <a:t>问题一是优化算法的主要研究问题，主要有二阶优化方法，</a:t>
            </a:r>
            <a:r>
              <a:rPr kumimoji="1" lang="zh-CN" altLang="en-US" sz="2400" dirty="0" smtClean="0">
                <a:solidFill>
                  <a:srgbClr val="FF0000"/>
                </a:solidFill>
                <a:latin typeface="黑体" panose="02010609060101010101" pitchFamily="49" charset="-122"/>
                <a:ea typeface="黑体" panose="02010609060101010101" pitchFamily="49" charset="-122"/>
              </a:rPr>
              <a:t>模拟退火，使用动量</a:t>
            </a:r>
            <a:r>
              <a:rPr kumimoji="1" lang="zh-CN" altLang="en-US" sz="2400" dirty="0" smtClean="0">
                <a:latin typeface="黑体" panose="02010609060101010101" pitchFamily="49" charset="-122"/>
                <a:ea typeface="黑体" panose="02010609060101010101" pitchFamily="49" charset="-122"/>
              </a:rPr>
              <a:t>等等。</a:t>
            </a:r>
            <a:endParaRPr kumimoji="1" lang="en-US" altLang="zh-CN" sz="2400" dirty="0" smtClean="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ü"/>
            </a:pPr>
            <a:r>
              <a:rPr kumimoji="1" lang="zh-CN" altLang="en-US" sz="2400" dirty="0" smtClean="0">
                <a:latin typeface="黑体" panose="02010609060101010101" pitchFamily="49" charset="-122"/>
                <a:ea typeface="黑体" panose="02010609060101010101" pitchFamily="49" charset="-122"/>
              </a:rPr>
              <a:t>学习率的选择问题促使</a:t>
            </a:r>
            <a:r>
              <a:rPr kumimoji="1" lang="zh-CN" altLang="en-US" sz="2400" dirty="0" smtClean="0">
                <a:solidFill>
                  <a:srgbClr val="FF0000"/>
                </a:solidFill>
                <a:latin typeface="黑体" panose="02010609060101010101" pitchFamily="49" charset="-122"/>
                <a:ea typeface="黑体" panose="02010609060101010101" pitchFamily="49" charset="-122"/>
              </a:rPr>
              <a:t>自适应学习率（</a:t>
            </a:r>
            <a:r>
              <a:rPr kumimoji="1" lang="en-US" altLang="zh-CN" sz="2400" dirty="0" smtClean="0">
                <a:solidFill>
                  <a:srgbClr val="FF0000"/>
                </a:solidFill>
                <a:latin typeface="黑体" panose="02010609060101010101" pitchFamily="49" charset="-122"/>
                <a:ea typeface="黑体" panose="02010609060101010101" pitchFamily="49" charset="-122"/>
              </a:rPr>
              <a:t>Ada-</a:t>
            </a:r>
            <a:r>
              <a:rPr kumimoji="1" lang="zh-CN" altLang="en-US" sz="2400" dirty="0" smtClean="0">
                <a:solidFill>
                  <a:srgbClr val="FF0000"/>
                </a:solidFill>
                <a:latin typeface="黑体" panose="02010609060101010101" pitchFamily="49" charset="-122"/>
                <a:ea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rPr>
              <a:t>的优化方法诞生。</a:t>
            </a:r>
            <a:endParaRPr kumimoji="1" lang="en-US" altLang="zh-CN" sz="2400" dirty="0" smtClean="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ü"/>
            </a:pPr>
            <a:r>
              <a:rPr kumimoji="1" lang="en-US" altLang="zh-CN" sz="2400" dirty="0" smtClean="0">
                <a:latin typeface="黑体" panose="02010609060101010101" pitchFamily="49" charset="-122"/>
                <a:ea typeface="黑体" panose="02010609060101010101" pitchFamily="49" charset="-122"/>
              </a:rPr>
              <a:t>Batch</a:t>
            </a:r>
            <a:r>
              <a:rPr kumimoji="1" lang="zh-CN" altLang="en-US" sz="2400" dirty="0" smtClean="0">
                <a:latin typeface="黑体" panose="02010609060101010101" pitchFamily="49" charset="-122"/>
                <a:ea typeface="黑体" panose="02010609060101010101" pitchFamily="49" charset="-122"/>
              </a:rPr>
              <a:t>优化方法同时求得若干个数据的梯度的均值，是介于单条数据和全部数据的折中策略，</a:t>
            </a:r>
            <a:r>
              <a:rPr kumimoji="1" lang="en-US" altLang="zh-CN" sz="2400" dirty="0" smtClean="0">
                <a:solidFill>
                  <a:srgbClr val="FF0000"/>
                </a:solidFill>
                <a:latin typeface="黑体" panose="02010609060101010101" pitchFamily="49" charset="-122"/>
                <a:ea typeface="黑体" panose="02010609060101010101" pitchFamily="49" charset="-122"/>
              </a:rPr>
              <a:t>Batch</a:t>
            </a:r>
            <a:r>
              <a:rPr kumimoji="1" lang="zh-CN" altLang="en-US" sz="2400" dirty="0" smtClean="0">
                <a:solidFill>
                  <a:srgbClr val="FF0000"/>
                </a:solidFill>
                <a:latin typeface="黑体" panose="02010609060101010101" pitchFamily="49" charset="-122"/>
                <a:ea typeface="黑体" panose="02010609060101010101" pitchFamily="49" charset="-122"/>
              </a:rPr>
              <a:t> </a:t>
            </a:r>
            <a:r>
              <a:rPr kumimoji="1" lang="en-US" altLang="zh-CN" sz="2400" dirty="0" smtClean="0">
                <a:solidFill>
                  <a:srgbClr val="FF0000"/>
                </a:solidFill>
                <a:latin typeface="黑体" panose="02010609060101010101" pitchFamily="49" charset="-122"/>
                <a:ea typeface="黑体" panose="02010609060101010101" pitchFamily="49" charset="-122"/>
              </a:rPr>
              <a:t>size</a:t>
            </a:r>
            <a:r>
              <a:rPr kumimoji="1" lang="zh-CN" altLang="en-US" sz="2400" dirty="0" smtClean="0">
                <a:latin typeface="黑体" panose="02010609060101010101" pitchFamily="49" charset="-122"/>
                <a:ea typeface="黑体" panose="02010609060101010101" pitchFamily="49" charset="-122"/>
              </a:rPr>
              <a:t>也变成了一个最常见的超参（</a:t>
            </a:r>
            <a:r>
              <a:rPr kumimoji="1" lang="en-US" altLang="zh-CN" sz="2400" dirty="0" smtClean="0">
                <a:solidFill>
                  <a:srgbClr val="FF0000"/>
                </a:solidFill>
                <a:latin typeface="黑体" panose="02010609060101010101" pitchFamily="49" charset="-122"/>
                <a:ea typeface="黑体" panose="02010609060101010101" pitchFamily="49" charset="-122"/>
              </a:rPr>
              <a:t>hyper parameter</a:t>
            </a:r>
            <a:r>
              <a:rPr kumimoji="1" lang="zh-CN" altLang="en-US" sz="2400" dirty="0" smtClean="0">
                <a:latin typeface="黑体" panose="02010609060101010101" pitchFamily="49" charset="-122"/>
                <a:ea typeface="黑体" panose="02010609060101010101" pitchFamily="49" charset="-122"/>
              </a:rPr>
              <a:t>）。</a:t>
            </a:r>
            <a:endParaRPr kumimoji="1" lang="zh-CN" altLang="en-US" sz="2400" dirty="0">
              <a:latin typeface="黑体" panose="02010609060101010101" pitchFamily="49" charset="-122"/>
              <a:ea typeface="黑体" panose="02010609060101010101" pitchFamily="49" charset="-122"/>
            </a:endParaRPr>
          </a:p>
        </p:txBody>
      </p:sp>
      <p:sp>
        <p:nvSpPr>
          <p:cNvPr id="4" name="矩形 3"/>
          <p:cNvSpPr/>
          <p:nvPr/>
        </p:nvSpPr>
        <p:spPr>
          <a:xfrm>
            <a:off x="1490332" y="400051"/>
            <a:ext cx="10453512" cy="646331"/>
          </a:xfrm>
          <a:prstGeom prst="rect">
            <a:avLst/>
          </a:prstGeom>
        </p:spPr>
        <p:txBody>
          <a:bodyPr wrap="square">
            <a:spAutoFit/>
          </a:bodyPr>
          <a:lstStyle/>
          <a:p>
            <a:pPr>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存在问题及解决方法</a:t>
            </a:r>
            <a:endParaRPr kumimoji="1" lang="zh-CN" altLang="en-US" sz="3600" b="1" dirty="0">
              <a:solidFill>
                <a:prstClr val="black"/>
              </a:solidFill>
              <a:latin typeface="微软雅黑" panose="020B0503020204020204" pitchFamily="34" charset="-122"/>
              <a:ea typeface="微软雅黑" panose="020B0503020204020204" pitchFamily="34" charset="-122"/>
            </a:endParaRPr>
          </a:p>
        </p:txBody>
      </p:sp>
      <p:sp>
        <p:nvSpPr>
          <p:cNvPr id="5" name="右箭头 4"/>
          <p:cNvSpPr/>
          <p:nvPr/>
        </p:nvSpPr>
        <p:spPr>
          <a:xfrm>
            <a:off x="5020680" y="3486561"/>
            <a:ext cx="782831" cy="5657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92080" y="353426"/>
            <a:ext cx="8104414" cy="646331"/>
          </a:xfrm>
          <a:prstGeom prst="rect">
            <a:avLst/>
          </a:prstGeom>
        </p:spPr>
        <p:txBody>
          <a:bodyPr wrap="square">
            <a:spAutoFit/>
          </a:bodyPr>
          <a:lstStyle/>
          <a:p>
            <a:r>
              <a:rPr kumimoji="1" lang="zh-CN" altLang="en-US" sz="3600" b="1" dirty="0">
                <a:solidFill>
                  <a:prstClr val="black"/>
                </a:solidFill>
                <a:latin typeface="微软雅黑" panose="020B0503020204020204" pitchFamily="34" charset="-122"/>
                <a:ea typeface="微软雅黑" panose="020B0503020204020204" pitchFamily="34" charset="-122"/>
              </a:rPr>
              <a:t>各类优化方法</a:t>
            </a:r>
            <a:r>
              <a:rPr kumimoji="1" lang="zh-CN" altLang="en-US" sz="3600" b="1" dirty="0" smtClean="0">
                <a:solidFill>
                  <a:prstClr val="black"/>
                </a:solidFill>
                <a:latin typeface="微软雅黑" panose="020B0503020204020204" pitchFamily="34" charset="-122"/>
                <a:ea typeface="微软雅黑" panose="020B0503020204020204" pitchFamily="34" charset="-122"/>
              </a:rPr>
              <a:t>简介</a:t>
            </a:r>
            <a:endParaRPr lang="zh-CN" altLang="en-US" dirty="0"/>
          </a:p>
        </p:txBody>
      </p:sp>
      <p:sp>
        <p:nvSpPr>
          <p:cNvPr id="3" name="内容占位符 2"/>
          <p:cNvSpPr txBox="1"/>
          <p:nvPr/>
        </p:nvSpPr>
        <p:spPr>
          <a:xfrm>
            <a:off x="585960" y="1307144"/>
            <a:ext cx="10962355" cy="53859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 typeface="Wingdings" panose="05000000000000000000" pitchFamily="2" charset="2"/>
              <a:buChar char="ü"/>
            </a:pPr>
            <a:r>
              <a:rPr kumimoji="1" lang="en-US" altLang="zh-CN" sz="1800" dirty="0" smtClean="0">
                <a:solidFill>
                  <a:srgbClr val="CC0099"/>
                </a:solidFill>
                <a:latin typeface="微软雅黑" panose="020B0503020204020204" pitchFamily="34" charset="-122"/>
                <a:ea typeface="微软雅黑" panose="020B0503020204020204" pitchFamily="34" charset="-122"/>
              </a:rPr>
              <a:t>SGD:</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zh-CN" altLang="en-US" sz="1800" dirty="0" smtClean="0">
                <a:latin typeface="微软雅黑" panose="020B0503020204020204" pitchFamily="34" charset="-122"/>
                <a:ea typeface="微软雅黑" panose="020B0503020204020204" pitchFamily="34" charset="-122"/>
              </a:rPr>
              <a:t>针对</a:t>
            </a:r>
            <a:r>
              <a:rPr kumimoji="1" lang="zh-CN" altLang="en-US" sz="1800" dirty="0" smtClean="0">
                <a:solidFill>
                  <a:srgbClr val="00B0F0"/>
                </a:solidFill>
                <a:latin typeface="微软雅黑" panose="020B0503020204020204" pitchFamily="34" charset="-122"/>
                <a:ea typeface="微软雅黑" panose="020B0503020204020204" pitchFamily="34" charset="-122"/>
              </a:rPr>
              <a:t>单个样本</a:t>
            </a:r>
            <a:r>
              <a:rPr kumimoji="1" lang="zh-CN" altLang="en-US" sz="1800" dirty="0" smtClean="0">
                <a:latin typeface="微软雅黑" panose="020B0503020204020204" pitchFamily="34" charset="-122"/>
                <a:ea typeface="微软雅黑" panose="020B0503020204020204" pitchFamily="34" charset="-122"/>
              </a:rPr>
              <a:t>进行更新权重。</a:t>
            </a:r>
            <a:endParaRPr kumimoji="1" lang="en-US" altLang="zh-CN" sz="1800" dirty="0" smtClean="0">
              <a:latin typeface="微软雅黑" panose="020B0503020204020204" pitchFamily="34" charset="-122"/>
              <a:ea typeface="微软雅黑" panose="020B0503020204020204" pitchFamily="34" charset="-122"/>
            </a:endParaRPr>
          </a:p>
          <a:p>
            <a:pPr>
              <a:lnSpc>
                <a:spcPct val="160000"/>
              </a:lnSpc>
              <a:buFont typeface="Wingdings" panose="05000000000000000000" pitchFamily="2" charset="2"/>
              <a:buChar char="ü"/>
            </a:pPr>
            <a:r>
              <a:rPr kumimoji="1" lang="en-US" altLang="zh-CN" sz="1800" dirty="0" smtClean="0">
                <a:solidFill>
                  <a:srgbClr val="CC0099"/>
                </a:solidFill>
                <a:latin typeface="微软雅黑" panose="020B0503020204020204" pitchFamily="34" charset="-122"/>
                <a:ea typeface="微软雅黑" panose="020B0503020204020204" pitchFamily="34" charset="-122"/>
              </a:rPr>
              <a:t>Mini-Batch</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en-US" altLang="zh-CN" sz="1800" dirty="0" smtClean="0">
                <a:solidFill>
                  <a:srgbClr val="CC0099"/>
                </a:solidFill>
                <a:latin typeface="微软雅黑" panose="020B0503020204020204" pitchFamily="34" charset="-122"/>
                <a:ea typeface="微软雅黑" panose="020B0503020204020204" pitchFamily="34" charset="-122"/>
              </a:rPr>
              <a:t>GD:</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zh-CN" altLang="en-US" sz="1800" dirty="0" smtClean="0">
                <a:latin typeface="微软雅黑" panose="020B0503020204020204" pitchFamily="34" charset="-122"/>
                <a:ea typeface="微软雅黑" panose="020B0503020204020204" pitchFamily="34" charset="-122"/>
              </a:rPr>
              <a:t>针对一小批量的样本进行更新权重。该方法加上</a:t>
            </a:r>
            <a:r>
              <a:rPr kumimoji="1" lang="zh-CN" altLang="en-US" sz="1800" b="1" u="sng" dirty="0" smtClean="0">
                <a:solidFill>
                  <a:srgbClr val="FF0000"/>
                </a:solidFill>
                <a:latin typeface="微软雅黑" panose="020B0503020204020204" pitchFamily="34" charset="-122"/>
                <a:ea typeface="微软雅黑" panose="020B0503020204020204" pitchFamily="34" charset="-122"/>
              </a:rPr>
              <a:t>精细的学习率调参有取得最好结果的可能性</a:t>
            </a:r>
            <a:r>
              <a:rPr kumimoji="1" lang="zh-CN" altLang="en-US" sz="1800" dirty="0" smtClean="0">
                <a:latin typeface="微软雅黑" panose="020B0503020204020204" pitchFamily="34" charset="-122"/>
                <a:ea typeface="微软雅黑" panose="020B0503020204020204" pitchFamily="34" charset="-122"/>
              </a:rPr>
              <a:t>。</a:t>
            </a:r>
            <a:endParaRPr kumimoji="1" lang="en-US" altLang="zh-CN" sz="1800" dirty="0" smtClean="0">
              <a:latin typeface="微软雅黑" panose="020B0503020204020204" pitchFamily="34" charset="-122"/>
              <a:ea typeface="微软雅黑" panose="020B0503020204020204" pitchFamily="34" charset="-122"/>
            </a:endParaRPr>
          </a:p>
          <a:p>
            <a:pPr>
              <a:lnSpc>
                <a:spcPct val="160000"/>
              </a:lnSpc>
              <a:buFont typeface="Wingdings" panose="05000000000000000000" pitchFamily="2" charset="2"/>
              <a:buChar char="ü"/>
            </a:pPr>
            <a:r>
              <a:rPr kumimoji="1" lang="en-US" altLang="zh-CN" sz="1800" dirty="0" smtClean="0">
                <a:solidFill>
                  <a:srgbClr val="CC0099"/>
                </a:solidFill>
                <a:latin typeface="微软雅黑" panose="020B0503020204020204" pitchFamily="34" charset="-122"/>
                <a:ea typeface="微软雅黑" panose="020B0503020204020204" pitchFamily="34" charset="-122"/>
              </a:rPr>
              <a:t>Momentum:</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zh-CN" altLang="en-US" sz="1800" dirty="0" smtClean="0">
                <a:latin typeface="微软雅黑" panose="020B0503020204020204" pitchFamily="34" charset="-122"/>
                <a:ea typeface="微软雅黑" panose="020B0503020204020204" pitchFamily="34" charset="-122"/>
              </a:rPr>
              <a:t>使用最近两次的导数计算梯度，加速</a:t>
            </a:r>
            <a:r>
              <a:rPr kumimoji="1" lang="en-US" altLang="zh-CN" sz="1800" dirty="0" smtClean="0">
                <a:latin typeface="微软雅黑" panose="020B0503020204020204" pitchFamily="34" charset="-122"/>
                <a:ea typeface="微软雅黑" panose="020B0503020204020204" pitchFamily="34" charset="-122"/>
              </a:rPr>
              <a:t>SGD</a:t>
            </a:r>
            <a:r>
              <a:rPr kumimoji="1" lang="zh-CN" altLang="en-US" sz="1800" dirty="0" smtClean="0">
                <a:latin typeface="微软雅黑" panose="020B0503020204020204" pitchFamily="34" charset="-122"/>
                <a:ea typeface="微软雅黑" panose="020B0503020204020204" pitchFamily="34" charset="-122"/>
              </a:rPr>
              <a:t>算法在“沟壑”情况下的收敛速度。</a:t>
            </a:r>
            <a:endParaRPr kumimoji="1" lang="en-US" altLang="zh-CN" sz="1800" dirty="0" smtClean="0">
              <a:latin typeface="微软雅黑" panose="020B0503020204020204" pitchFamily="34" charset="-122"/>
              <a:ea typeface="微软雅黑" panose="020B0503020204020204" pitchFamily="34" charset="-122"/>
            </a:endParaRPr>
          </a:p>
          <a:p>
            <a:pPr>
              <a:lnSpc>
                <a:spcPct val="160000"/>
              </a:lnSpc>
              <a:buFont typeface="Wingdings" panose="05000000000000000000" pitchFamily="2" charset="2"/>
              <a:buChar char="ü"/>
            </a:pPr>
            <a:r>
              <a:rPr kumimoji="1" lang="en-US" altLang="zh-CN" sz="1800" dirty="0" err="1" smtClean="0">
                <a:solidFill>
                  <a:srgbClr val="CC0099"/>
                </a:solidFill>
                <a:latin typeface="微软雅黑" panose="020B0503020204020204" pitchFamily="34" charset="-122"/>
                <a:ea typeface="微软雅黑" panose="020B0503020204020204" pitchFamily="34" charset="-122"/>
              </a:rPr>
              <a:t>Nesterov</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en-US" altLang="zh-CN" sz="1800" dirty="0" smtClean="0">
                <a:solidFill>
                  <a:srgbClr val="CC0099"/>
                </a:solidFill>
                <a:latin typeface="微软雅黑" panose="020B0503020204020204" pitchFamily="34" charset="-122"/>
                <a:ea typeface="微软雅黑" panose="020B0503020204020204" pitchFamily="34" charset="-122"/>
              </a:rPr>
              <a:t>Accelerated</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en-US" altLang="zh-CN" sz="1800" dirty="0" smtClean="0">
                <a:solidFill>
                  <a:srgbClr val="CC0099"/>
                </a:solidFill>
                <a:latin typeface="微软雅黑" panose="020B0503020204020204" pitchFamily="34" charset="-122"/>
                <a:ea typeface="微软雅黑" panose="020B0503020204020204" pitchFamily="34" charset="-122"/>
              </a:rPr>
              <a:t>Gradient</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en-US" altLang="zh-CN" sz="1800" dirty="0" smtClean="0">
                <a:solidFill>
                  <a:srgbClr val="CC0099"/>
                </a:solidFill>
                <a:latin typeface="微软雅黑" panose="020B0503020204020204" pitchFamily="34" charset="-122"/>
                <a:ea typeface="微软雅黑" panose="020B0503020204020204" pitchFamily="34" charset="-122"/>
              </a:rPr>
              <a:t>(NAG):</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zh-CN" altLang="en-US" sz="1800" dirty="0" smtClean="0">
                <a:latin typeface="微软雅黑" panose="020B0503020204020204" pitchFamily="34" charset="-122"/>
                <a:ea typeface="微软雅黑" panose="020B0503020204020204" pitchFamily="34" charset="-122"/>
              </a:rPr>
              <a:t>对</a:t>
            </a:r>
            <a:r>
              <a:rPr kumimoji="1" lang="en-US" altLang="zh-CN" sz="1800" dirty="0" smtClean="0">
                <a:latin typeface="微软雅黑" panose="020B0503020204020204" pitchFamily="34" charset="-122"/>
                <a:ea typeface="微软雅黑" panose="020B0503020204020204" pitchFamily="34" charset="-122"/>
              </a:rPr>
              <a:t>Momentum</a:t>
            </a:r>
            <a:r>
              <a:rPr kumimoji="1" lang="zh-CN" altLang="en-US" sz="1800" dirty="0" smtClean="0">
                <a:latin typeface="微软雅黑" panose="020B0503020204020204" pitchFamily="34" charset="-122"/>
                <a:ea typeface="微软雅黑" panose="020B0503020204020204" pitchFamily="34" charset="-122"/>
              </a:rPr>
              <a:t>的方法进行估计然后修正，</a:t>
            </a:r>
            <a:r>
              <a:rPr kumimoji="1" lang="zh-CN" altLang="en-US" sz="1800" dirty="0" smtClean="0">
                <a:solidFill>
                  <a:srgbClr val="00B0F0"/>
                </a:solidFill>
                <a:latin typeface="微软雅黑" panose="020B0503020204020204" pitchFamily="34" charset="-122"/>
                <a:ea typeface="微软雅黑" panose="020B0503020204020204" pitchFamily="34" charset="-122"/>
              </a:rPr>
              <a:t>避免走的太快</a:t>
            </a:r>
            <a:r>
              <a:rPr kumimoji="1" lang="zh-CN" altLang="en-US" sz="1800" dirty="0" smtClean="0">
                <a:latin typeface="微软雅黑" panose="020B0503020204020204" pitchFamily="34" charset="-122"/>
                <a:ea typeface="微软雅黑" panose="020B0503020204020204" pitchFamily="34" charset="-122"/>
              </a:rPr>
              <a:t>。</a:t>
            </a:r>
            <a:endParaRPr kumimoji="1" lang="en-US" altLang="zh-CN" sz="1800" dirty="0" smtClean="0">
              <a:latin typeface="微软雅黑" panose="020B0503020204020204" pitchFamily="34" charset="-122"/>
              <a:ea typeface="微软雅黑" panose="020B0503020204020204" pitchFamily="34" charset="-122"/>
            </a:endParaRPr>
          </a:p>
          <a:p>
            <a:pPr>
              <a:lnSpc>
                <a:spcPct val="160000"/>
              </a:lnSpc>
              <a:buFont typeface="Wingdings" panose="05000000000000000000" pitchFamily="2" charset="2"/>
              <a:buChar char="ü"/>
            </a:pPr>
            <a:r>
              <a:rPr kumimoji="1" lang="en-US" altLang="zh-CN" sz="1800" dirty="0" smtClean="0">
                <a:solidFill>
                  <a:srgbClr val="CC0099"/>
                </a:solidFill>
                <a:latin typeface="微软雅黑" panose="020B0503020204020204" pitchFamily="34" charset="-122"/>
                <a:ea typeface="微软雅黑" panose="020B0503020204020204" pitchFamily="34" charset="-122"/>
              </a:rPr>
              <a:t>Adaptive</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en-US" altLang="zh-CN" sz="1800" dirty="0" smtClean="0">
                <a:solidFill>
                  <a:srgbClr val="CC0099"/>
                </a:solidFill>
                <a:latin typeface="微软雅黑" panose="020B0503020204020204" pitchFamily="34" charset="-122"/>
                <a:ea typeface="微软雅黑" panose="020B0503020204020204" pitchFamily="34" charset="-122"/>
              </a:rPr>
              <a:t>Gradient</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en-US" altLang="zh-CN" sz="1800" dirty="0" smtClean="0">
                <a:solidFill>
                  <a:srgbClr val="CC0099"/>
                </a:solidFill>
                <a:latin typeface="微软雅黑" panose="020B0503020204020204" pitchFamily="34" charset="-122"/>
                <a:ea typeface="微软雅黑" panose="020B0503020204020204" pitchFamily="34" charset="-122"/>
              </a:rPr>
              <a:t>Algorithm</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en-US" altLang="zh-CN" sz="1800" dirty="0" smtClean="0">
                <a:solidFill>
                  <a:srgbClr val="CC0099"/>
                </a:solidFill>
                <a:latin typeface="微软雅黑" panose="020B0503020204020204" pitchFamily="34" charset="-122"/>
                <a:ea typeface="微软雅黑" panose="020B0503020204020204" pitchFamily="34" charset="-122"/>
              </a:rPr>
              <a:t>(</a:t>
            </a:r>
            <a:r>
              <a:rPr kumimoji="1" lang="en-US" altLang="zh-CN" sz="1800" dirty="0" err="1" smtClean="0">
                <a:solidFill>
                  <a:srgbClr val="CC0099"/>
                </a:solidFill>
                <a:latin typeface="微软雅黑" panose="020B0503020204020204" pitchFamily="34" charset="-122"/>
                <a:ea typeface="微软雅黑" panose="020B0503020204020204" pitchFamily="34" charset="-122"/>
              </a:rPr>
              <a:t>Adagrad</a:t>
            </a:r>
            <a:r>
              <a:rPr kumimoji="1" lang="en-US" altLang="zh-CN" sz="1800" dirty="0" smtClean="0">
                <a:solidFill>
                  <a:srgbClr val="CC0099"/>
                </a:solidFill>
                <a:latin typeface="微软雅黑" panose="020B0503020204020204" pitchFamily="34" charset="-122"/>
                <a:ea typeface="微软雅黑" panose="020B0503020204020204" pitchFamily="34" charset="-122"/>
              </a:rPr>
              <a:t>):</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zh-CN" altLang="en-US" sz="1800" dirty="0" smtClean="0">
                <a:latin typeface="微软雅黑" panose="020B0503020204020204" pitchFamily="34" charset="-122"/>
                <a:ea typeface="微软雅黑" panose="020B0503020204020204" pitchFamily="34" charset="-122"/>
              </a:rPr>
              <a:t>对</a:t>
            </a:r>
            <a:r>
              <a:rPr kumimoji="1" lang="zh-CN" altLang="en-US" sz="1800" dirty="0" smtClean="0">
                <a:solidFill>
                  <a:srgbClr val="00B0F0"/>
                </a:solidFill>
                <a:latin typeface="微软雅黑" panose="020B0503020204020204" pitchFamily="34" charset="-122"/>
                <a:ea typeface="微软雅黑" panose="020B0503020204020204" pitchFamily="34" charset="-122"/>
              </a:rPr>
              <a:t>低频参数进行较大更新，对高频参数做较小更新</a:t>
            </a:r>
            <a:r>
              <a:rPr kumimoji="1" lang="zh-CN" altLang="en-US" sz="1800" dirty="0" smtClean="0">
                <a:latin typeface="微软雅黑" panose="020B0503020204020204" pitchFamily="34" charset="-122"/>
                <a:ea typeface="微软雅黑" panose="020B0503020204020204" pitchFamily="34" charset="-122"/>
              </a:rPr>
              <a:t>。学习率自适应，但是会急剧下降。</a:t>
            </a:r>
            <a:endParaRPr kumimoji="1" lang="en-US" altLang="zh-CN" sz="1800" dirty="0" smtClean="0">
              <a:latin typeface="微软雅黑" panose="020B0503020204020204" pitchFamily="34" charset="-122"/>
              <a:ea typeface="微软雅黑" panose="020B0503020204020204" pitchFamily="34" charset="-122"/>
            </a:endParaRPr>
          </a:p>
          <a:p>
            <a:pPr>
              <a:lnSpc>
                <a:spcPct val="160000"/>
              </a:lnSpc>
              <a:buFont typeface="Wingdings" panose="05000000000000000000" pitchFamily="2" charset="2"/>
              <a:buChar char="ü"/>
            </a:pPr>
            <a:r>
              <a:rPr kumimoji="1" lang="en-US" altLang="zh-CN" sz="1800" dirty="0" err="1" smtClean="0">
                <a:solidFill>
                  <a:srgbClr val="CC0099"/>
                </a:solidFill>
                <a:latin typeface="微软雅黑" panose="020B0503020204020204" pitchFamily="34" charset="-122"/>
                <a:ea typeface="微软雅黑" panose="020B0503020204020204" pitchFamily="34" charset="-122"/>
              </a:rPr>
              <a:t>Adadelta</a:t>
            </a:r>
            <a:r>
              <a:rPr kumimoji="1" lang="en-US" altLang="zh-CN" sz="1800" dirty="0" smtClean="0">
                <a:solidFill>
                  <a:srgbClr val="CC0099"/>
                </a:solidFill>
                <a:latin typeface="微软雅黑" panose="020B0503020204020204" pitchFamily="34" charset="-122"/>
                <a:ea typeface="微软雅黑" panose="020B0503020204020204" pitchFamily="34" charset="-122"/>
              </a:rPr>
              <a:t>:</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zh-CN" altLang="en-US" sz="1800" dirty="0" smtClean="0">
                <a:latin typeface="微软雅黑" panose="020B0503020204020204" pitchFamily="34" charset="-122"/>
                <a:ea typeface="微软雅黑" panose="020B0503020204020204" pitchFamily="34" charset="-122"/>
              </a:rPr>
              <a:t>对</a:t>
            </a:r>
            <a:r>
              <a:rPr kumimoji="1" lang="en-US" altLang="zh-CN" sz="1800" dirty="0" err="1" smtClean="0">
                <a:latin typeface="微软雅黑" panose="020B0503020204020204" pitchFamily="34" charset="-122"/>
                <a:ea typeface="微软雅黑" panose="020B0503020204020204" pitchFamily="34" charset="-122"/>
              </a:rPr>
              <a:t>Adagrad</a:t>
            </a:r>
            <a:r>
              <a:rPr kumimoji="1" lang="zh-CN" altLang="en-US" sz="1800" dirty="0" smtClean="0">
                <a:latin typeface="微软雅黑" panose="020B0503020204020204" pitchFamily="34" charset="-122"/>
                <a:ea typeface="微软雅黑" panose="020B0503020204020204" pitchFamily="34" charset="-122"/>
              </a:rPr>
              <a:t>进行改进，使用均方差进行频度估计，</a:t>
            </a:r>
            <a:r>
              <a:rPr kumimoji="1" lang="zh-CN" altLang="en-US" sz="1800" dirty="0" smtClean="0">
                <a:solidFill>
                  <a:srgbClr val="00B0F0"/>
                </a:solidFill>
                <a:latin typeface="微软雅黑" panose="020B0503020204020204" pitchFamily="34" charset="-122"/>
                <a:ea typeface="微软雅黑" panose="020B0503020204020204" pitchFamily="34" charset="-122"/>
              </a:rPr>
              <a:t>解决学习率急剧下降问题</a:t>
            </a:r>
            <a:r>
              <a:rPr kumimoji="1" lang="zh-CN" altLang="en-US" sz="1800" dirty="0" smtClean="0">
                <a:latin typeface="微软雅黑" panose="020B0503020204020204" pitchFamily="34" charset="-122"/>
                <a:ea typeface="微软雅黑" panose="020B0503020204020204" pitchFamily="34" charset="-122"/>
              </a:rPr>
              <a:t>。</a:t>
            </a:r>
            <a:endParaRPr kumimoji="1" lang="en-US" altLang="zh-CN" sz="1800" dirty="0" smtClean="0">
              <a:latin typeface="微软雅黑" panose="020B0503020204020204" pitchFamily="34" charset="-122"/>
              <a:ea typeface="微软雅黑" panose="020B0503020204020204" pitchFamily="34" charset="-122"/>
            </a:endParaRPr>
          </a:p>
          <a:p>
            <a:pPr>
              <a:lnSpc>
                <a:spcPct val="160000"/>
              </a:lnSpc>
              <a:buFont typeface="Wingdings" panose="05000000000000000000" pitchFamily="2" charset="2"/>
              <a:buChar char="ü"/>
            </a:pPr>
            <a:r>
              <a:rPr kumimoji="1" lang="en-US" altLang="zh-CN" sz="1800" dirty="0" err="1" smtClean="0">
                <a:solidFill>
                  <a:srgbClr val="CC0099"/>
                </a:solidFill>
                <a:latin typeface="微软雅黑" panose="020B0503020204020204" pitchFamily="34" charset="-122"/>
                <a:ea typeface="微软雅黑" panose="020B0503020204020204" pitchFamily="34" charset="-122"/>
              </a:rPr>
              <a:t>RMSprop</a:t>
            </a:r>
            <a:r>
              <a:rPr kumimoji="1" lang="en-US" altLang="zh-CN" sz="1800" dirty="0" smtClean="0">
                <a:solidFill>
                  <a:srgbClr val="CC0099"/>
                </a:solidFill>
                <a:latin typeface="微软雅黑" panose="020B0503020204020204" pitchFamily="34" charset="-122"/>
                <a:ea typeface="微软雅黑" panose="020B0503020204020204" pitchFamily="34" charset="-122"/>
              </a:rPr>
              <a:t>:</a:t>
            </a:r>
            <a:r>
              <a:rPr kumimoji="1" lang="zh-CN" altLang="en-US" sz="1800" dirty="0" smtClean="0">
                <a:solidFill>
                  <a:srgbClr val="CC0099"/>
                </a:solidFill>
                <a:latin typeface="微软雅黑" panose="020B0503020204020204" pitchFamily="34" charset="-122"/>
                <a:ea typeface="微软雅黑" panose="020B0503020204020204" pitchFamily="34" charset="-122"/>
              </a:rPr>
              <a:t> </a:t>
            </a:r>
            <a:r>
              <a:rPr kumimoji="1" lang="zh-CN" altLang="en-US" sz="1800" dirty="0" smtClean="0">
                <a:latin typeface="微软雅黑" panose="020B0503020204020204" pitchFamily="34" charset="-122"/>
                <a:ea typeface="微软雅黑" panose="020B0503020204020204" pitchFamily="34" charset="-122"/>
              </a:rPr>
              <a:t>也是为了解决学习率急速下降问题。使用指数加权平均估计梯度。</a:t>
            </a:r>
            <a:endParaRPr kumimoji="1" lang="en-US" altLang="zh-CN" sz="1800" dirty="0" smtClean="0">
              <a:latin typeface="微软雅黑" panose="020B0503020204020204" pitchFamily="34" charset="-122"/>
              <a:ea typeface="微软雅黑" panose="020B0503020204020204" pitchFamily="34" charset="-122"/>
            </a:endParaRPr>
          </a:p>
          <a:p>
            <a:pPr>
              <a:lnSpc>
                <a:spcPct val="160000"/>
              </a:lnSpc>
              <a:buFont typeface="Wingdings" panose="05000000000000000000" pitchFamily="2" charset="2"/>
              <a:buChar char="ü"/>
            </a:pPr>
            <a:r>
              <a:rPr kumimoji="1" lang="en-US" altLang="zh-CN" sz="2000" dirty="0" smtClean="0">
                <a:solidFill>
                  <a:srgbClr val="CC0099"/>
                </a:solidFill>
                <a:latin typeface="微软雅黑" panose="020B0503020204020204" pitchFamily="34" charset="-122"/>
                <a:ea typeface="微软雅黑" panose="020B0503020204020204" pitchFamily="34" charset="-122"/>
              </a:rPr>
              <a:t>Adam:</a:t>
            </a:r>
            <a:r>
              <a:rPr kumimoji="1" lang="zh-CN" altLang="en-US" sz="2000" dirty="0" smtClean="0">
                <a:solidFill>
                  <a:srgbClr val="CC0099"/>
                </a:solidFill>
                <a:latin typeface="微软雅黑" panose="020B0503020204020204" pitchFamily="34" charset="-122"/>
                <a:ea typeface="微软雅黑" panose="020B0503020204020204" pitchFamily="34" charset="-122"/>
              </a:rPr>
              <a:t> </a:t>
            </a:r>
            <a:r>
              <a:rPr kumimoji="1" lang="en-US" altLang="zh-CN" sz="2000" dirty="0" err="1" smtClean="0">
                <a:latin typeface="微软雅黑" panose="020B0503020204020204" pitchFamily="34" charset="-122"/>
                <a:ea typeface="微软雅黑" panose="020B0503020204020204" pitchFamily="34" charset="-122"/>
              </a:rPr>
              <a:t>RMSprop</a:t>
            </a:r>
            <a:r>
              <a:rPr kumimoji="1" lang="zh-CN" altLang="en-US" sz="2000" dirty="0" smtClean="0">
                <a:latin typeface="微软雅黑" panose="020B0503020204020204" pitchFamily="34" charset="-122"/>
                <a:ea typeface="微软雅黑" panose="020B0503020204020204" pitchFamily="34" charset="-122"/>
              </a:rPr>
              <a:t> </a:t>
            </a:r>
            <a:r>
              <a:rPr kumimoji="1" lang="en-US" altLang="zh-CN" sz="2000" dirty="0" smtClean="0">
                <a:latin typeface="微软雅黑" panose="020B0503020204020204" pitchFamily="34" charset="-122"/>
                <a:ea typeface="微软雅黑" panose="020B0503020204020204" pitchFamily="34" charset="-122"/>
              </a:rPr>
              <a:t>+</a:t>
            </a:r>
            <a:r>
              <a:rPr kumimoji="1" lang="zh-CN" altLang="en-US" sz="2000" dirty="0" smtClean="0">
                <a:latin typeface="微软雅黑" panose="020B0503020204020204" pitchFamily="34" charset="-122"/>
                <a:ea typeface="微软雅黑" panose="020B0503020204020204" pitchFamily="34" charset="-122"/>
              </a:rPr>
              <a:t> </a:t>
            </a:r>
            <a:r>
              <a:rPr kumimoji="1" lang="en-US" altLang="zh-CN" sz="2000" dirty="0" smtClean="0">
                <a:latin typeface="微软雅黑" panose="020B0503020204020204" pitchFamily="34" charset="-122"/>
                <a:ea typeface="微软雅黑" panose="020B0503020204020204" pitchFamily="34" charset="-122"/>
              </a:rPr>
              <a:t>Momentum</a:t>
            </a:r>
            <a:r>
              <a:rPr kumimoji="1" lang="zh-CN" altLang="en-US" sz="2000" dirty="0" smtClean="0">
                <a:latin typeface="微软雅黑" panose="020B0503020204020204" pitchFamily="34" charset="-122"/>
                <a:ea typeface="微软雅黑" panose="020B0503020204020204" pitchFamily="34" charset="-122"/>
              </a:rPr>
              <a:t>，</a:t>
            </a:r>
            <a:r>
              <a:rPr kumimoji="1" lang="zh-CN" altLang="en-US" sz="2000" b="1" u="sng" dirty="0" smtClean="0">
                <a:solidFill>
                  <a:srgbClr val="FF0000"/>
                </a:solidFill>
                <a:latin typeface="微软雅黑" panose="020B0503020204020204" pitchFamily="34" charset="-122"/>
                <a:ea typeface="微软雅黑" panose="020B0503020204020204" pitchFamily="34" charset="-122"/>
              </a:rPr>
              <a:t>实际表现中效果较好，也是应用最广泛的一类算法。</a:t>
            </a:r>
            <a:endParaRPr kumimoji="1" lang="en-US" altLang="zh-CN" sz="2000" b="1" u="sng"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235" y="1788133"/>
            <a:ext cx="5590879" cy="4328423"/>
          </a:xfrm>
          <a:prstGeom prst="rect">
            <a:avLst/>
          </a:prstGeom>
        </p:spPr>
      </p:pic>
      <p:pic>
        <p:nvPicPr>
          <p:cNvPr id="4" name="内容占位符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2" y="1796104"/>
            <a:ext cx="5580583" cy="4320452"/>
          </a:xfrm>
          <a:prstGeom prst="rect">
            <a:avLst/>
          </a:prstGeom>
        </p:spPr>
      </p:pic>
      <p:sp>
        <p:nvSpPr>
          <p:cNvPr id="6" name="标题 1"/>
          <p:cNvSpPr txBox="1"/>
          <p:nvPr/>
        </p:nvSpPr>
        <p:spPr>
          <a:xfrm>
            <a:off x="1556319" y="407648"/>
            <a:ext cx="9605635" cy="6266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a:solidFill>
                  <a:prstClr val="black"/>
                </a:solidFill>
                <a:latin typeface="微软雅黑" panose="020B0503020204020204" pitchFamily="34" charset="-122"/>
                <a:ea typeface="微软雅黑" panose="020B0503020204020204" pitchFamily="34" charset="-122"/>
                <a:cs typeface="+mn-cs"/>
              </a:rPr>
              <a:t>应用</a:t>
            </a:r>
            <a:r>
              <a:rPr kumimoji="1" lang="zh-CN" altLang="en-US" sz="3600" b="1" dirty="0" smtClean="0">
                <a:solidFill>
                  <a:prstClr val="black"/>
                </a:solidFill>
                <a:latin typeface="微软雅黑" panose="020B0503020204020204" pitchFamily="34" charset="-122"/>
                <a:ea typeface="微软雅黑" panose="020B0503020204020204" pitchFamily="34" charset="-122"/>
                <a:cs typeface="+mn-cs"/>
              </a:rPr>
              <a:t>比较</a:t>
            </a:r>
            <a:endParaRPr kumimoji="1" lang="zh-CN" altLang="en-US" sz="3600" dirty="0"/>
          </a:p>
        </p:txBody>
      </p:sp>
      <p:sp>
        <p:nvSpPr>
          <p:cNvPr id="5" name="内容占位符 2"/>
          <p:cNvSpPr txBox="1"/>
          <p:nvPr/>
        </p:nvSpPr>
        <p:spPr>
          <a:xfrm>
            <a:off x="2664259" y="1165115"/>
            <a:ext cx="7150739" cy="6857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kumimoji="1" lang="zh-CN" altLang="en-US" sz="2400" dirty="0" smtClean="0">
                <a:solidFill>
                  <a:srgbClr val="FF0000"/>
                </a:solidFill>
                <a:latin typeface="微软雅黑" panose="020B0503020204020204" pitchFamily="34" charset="-122"/>
                <a:ea typeface="微软雅黑" panose="020B0503020204020204" pitchFamily="34" charset="-122"/>
              </a:rPr>
              <a:t>过鞍点能力                                     收敛速度</a:t>
            </a:r>
            <a:endParaRPr kumimoji="1" lang="en-US" altLang="zh-CN" sz="2400"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764605" y="2569124"/>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优化方法</a:t>
            </a:r>
          </a:p>
        </p:txBody>
      </p:sp>
      <p:sp>
        <p:nvSpPr>
          <p:cNvPr id="4" name="圆角矩形 3"/>
          <p:cNvSpPr/>
          <p:nvPr/>
        </p:nvSpPr>
        <p:spPr>
          <a:xfrm>
            <a:off x="3764601" y="3513283"/>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调参方法</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应用与实践</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9442" y="215678"/>
            <a:ext cx="6096000" cy="923330"/>
          </a:xfrm>
          <a:prstGeom prst="rect">
            <a:avLst/>
          </a:prstGeom>
        </p:spPr>
        <p:txBody>
          <a:bodyPr>
            <a:spAutoFit/>
          </a:bodyPr>
          <a:lstStyle/>
          <a:p>
            <a:r>
              <a:rPr kumimoji="1" lang="zh-CN" altLang="en-US" sz="3600" b="1" dirty="0">
                <a:solidFill>
                  <a:prstClr val="black"/>
                </a:solidFill>
                <a:latin typeface="微软雅黑" panose="020B0503020204020204" pitchFamily="34" charset="-122"/>
                <a:ea typeface="微软雅黑" panose="020B0503020204020204" pitchFamily="34" charset="-122"/>
              </a:rPr>
              <a:t>调参技巧</a:t>
            </a:r>
            <a:r>
              <a:rPr kumimoji="1" lang="en-US" altLang="zh-CN" dirty="0"/>
              <a:t/>
            </a:r>
            <a:br>
              <a:rPr kumimoji="1" lang="en-US" altLang="zh-CN" dirty="0"/>
            </a:br>
            <a:r>
              <a:rPr kumimoji="1" lang="zh-CN" altLang="en-US" dirty="0"/>
              <a:t>最优解与过（欠）拟合。</a:t>
            </a:r>
            <a:endParaRPr lang="zh-CN" altLang="en-US" dirty="0"/>
          </a:p>
        </p:txBody>
      </p:sp>
      <p:sp>
        <p:nvSpPr>
          <p:cNvPr id="3" name="内容占位符 2"/>
          <p:cNvSpPr txBox="1"/>
          <p:nvPr/>
        </p:nvSpPr>
        <p:spPr>
          <a:xfrm>
            <a:off x="875041" y="1330750"/>
            <a:ext cx="10062426" cy="422048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ü"/>
            </a:pPr>
            <a:r>
              <a:rPr kumimoji="1" lang="zh-CN" altLang="en-US" sz="2200" u="sng" dirty="0" smtClean="0">
                <a:solidFill>
                  <a:srgbClr val="CC0099"/>
                </a:solidFill>
                <a:latin typeface="微软雅黑" panose="020B0503020204020204" pitchFamily="34" charset="-122"/>
                <a:ea typeface="微软雅黑" panose="020B0503020204020204" pitchFamily="34" charset="-122"/>
              </a:rPr>
              <a:t>调参</a:t>
            </a:r>
            <a:r>
              <a:rPr kumimoji="1" lang="en-US" altLang="zh-CN" sz="2200" u="sng" dirty="0" smtClean="0">
                <a:solidFill>
                  <a:srgbClr val="CC0099"/>
                </a:solidFill>
                <a:latin typeface="微软雅黑" panose="020B0503020204020204" pitchFamily="34" charset="-122"/>
                <a:ea typeface="微软雅黑" panose="020B0503020204020204" pitchFamily="34" charset="-122"/>
              </a:rPr>
              <a:t>(tune)</a:t>
            </a:r>
            <a:r>
              <a:rPr kumimoji="1" lang="zh-CN" altLang="en-US" sz="2200" u="sng" dirty="0">
                <a:solidFill>
                  <a:srgbClr val="CC0099"/>
                </a:solidFill>
                <a:latin typeface="微软雅黑" panose="020B0503020204020204" pitchFamily="34" charset="-122"/>
                <a:ea typeface="微软雅黑" panose="020B0503020204020204" pitchFamily="34" charset="-122"/>
              </a:rPr>
              <a:t>的</a:t>
            </a:r>
            <a:r>
              <a:rPr kumimoji="1" lang="zh-CN" altLang="en-US" sz="2200" u="sng" dirty="0" smtClean="0">
                <a:solidFill>
                  <a:srgbClr val="CC0099"/>
                </a:solidFill>
                <a:latin typeface="微软雅黑" panose="020B0503020204020204" pitchFamily="34" charset="-122"/>
                <a:ea typeface="微软雅黑" panose="020B0503020204020204" pitchFamily="34" charset="-122"/>
              </a:rPr>
              <a:t>目标是调试超参数的取值，以期望模型在测试集达到最优的泛化能力。</a:t>
            </a:r>
            <a:endParaRPr kumimoji="1" lang="en-US" altLang="zh-CN" sz="2200" u="sng" dirty="0" smtClean="0">
              <a:solidFill>
                <a:srgbClr val="CC0099"/>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kumimoji="1" lang="zh-CN" altLang="en-US" sz="2200" dirty="0" smtClean="0">
                <a:latin typeface="微软雅黑" panose="020B0503020204020204" pitchFamily="34" charset="-122"/>
                <a:ea typeface="微软雅黑" panose="020B0503020204020204" pitchFamily="34" charset="-122"/>
              </a:rPr>
              <a:t>最初数据集分为</a:t>
            </a:r>
            <a:r>
              <a:rPr kumimoji="1" lang="zh-CN" altLang="en-US" sz="2200" dirty="0" smtClean="0">
                <a:solidFill>
                  <a:srgbClr val="00B0F0"/>
                </a:solidFill>
                <a:latin typeface="微软雅黑" panose="020B0503020204020204" pitchFamily="34" charset="-122"/>
                <a:ea typeface="微软雅黑" panose="020B0503020204020204" pitchFamily="34" charset="-122"/>
              </a:rPr>
              <a:t>训练集</a:t>
            </a:r>
            <a:r>
              <a:rPr kumimoji="1" lang="en-US" altLang="zh-CN" sz="2200" dirty="0" smtClean="0">
                <a:solidFill>
                  <a:srgbClr val="00B0F0"/>
                </a:solidFill>
                <a:latin typeface="微软雅黑" panose="020B0503020204020204" pitchFamily="34" charset="-122"/>
                <a:ea typeface="微软雅黑" panose="020B0503020204020204" pitchFamily="34" charset="-122"/>
              </a:rPr>
              <a:t>(training</a:t>
            </a:r>
            <a:r>
              <a:rPr kumimoji="1" lang="zh-CN" altLang="en-US" sz="2200" dirty="0" smtClean="0">
                <a:solidFill>
                  <a:srgbClr val="00B0F0"/>
                </a:solidFill>
                <a:latin typeface="微软雅黑" panose="020B0503020204020204" pitchFamily="34" charset="-122"/>
                <a:ea typeface="微软雅黑" panose="020B0503020204020204" pitchFamily="34" charset="-122"/>
              </a:rPr>
              <a:t> </a:t>
            </a:r>
            <a:r>
              <a:rPr kumimoji="1" lang="en-US" altLang="zh-CN" sz="2200" dirty="0" smtClean="0">
                <a:solidFill>
                  <a:srgbClr val="00B0F0"/>
                </a:solidFill>
                <a:latin typeface="微软雅黑" panose="020B0503020204020204" pitchFamily="34" charset="-122"/>
                <a:ea typeface="微软雅黑" panose="020B0503020204020204" pitchFamily="34" charset="-122"/>
              </a:rPr>
              <a:t>set)</a:t>
            </a:r>
            <a:r>
              <a:rPr kumimoji="1" lang="zh-CN" altLang="en-US" sz="2200" dirty="0" smtClean="0">
                <a:latin typeface="微软雅黑" panose="020B0503020204020204" pitchFamily="34" charset="-122"/>
                <a:ea typeface="微软雅黑" panose="020B0503020204020204" pitchFamily="34" charset="-122"/>
              </a:rPr>
              <a:t>和</a:t>
            </a:r>
            <a:r>
              <a:rPr kumimoji="1" lang="zh-CN" altLang="en-US" sz="2200" dirty="0" smtClean="0">
                <a:solidFill>
                  <a:srgbClr val="00B0F0"/>
                </a:solidFill>
                <a:latin typeface="微软雅黑" panose="020B0503020204020204" pitchFamily="34" charset="-122"/>
                <a:ea typeface="微软雅黑" panose="020B0503020204020204" pitchFamily="34" charset="-122"/>
              </a:rPr>
              <a:t>测试集</a:t>
            </a:r>
            <a:r>
              <a:rPr kumimoji="1" lang="en-US" altLang="zh-CN" sz="2200" dirty="0" smtClean="0">
                <a:solidFill>
                  <a:srgbClr val="00B0F0"/>
                </a:solidFill>
                <a:latin typeface="微软雅黑" panose="020B0503020204020204" pitchFamily="34" charset="-122"/>
                <a:ea typeface="微软雅黑" panose="020B0503020204020204" pitchFamily="34" charset="-122"/>
              </a:rPr>
              <a:t>(test</a:t>
            </a:r>
            <a:r>
              <a:rPr kumimoji="1" lang="zh-CN" altLang="en-US" sz="2200" dirty="0" smtClean="0">
                <a:solidFill>
                  <a:srgbClr val="00B0F0"/>
                </a:solidFill>
                <a:latin typeface="微软雅黑" panose="020B0503020204020204" pitchFamily="34" charset="-122"/>
                <a:ea typeface="微软雅黑" panose="020B0503020204020204" pitchFamily="34" charset="-122"/>
              </a:rPr>
              <a:t> </a:t>
            </a:r>
            <a:r>
              <a:rPr kumimoji="1" lang="en-US" altLang="zh-CN" sz="2200" dirty="0" smtClean="0">
                <a:solidFill>
                  <a:srgbClr val="00B0F0"/>
                </a:solidFill>
                <a:latin typeface="微软雅黑" panose="020B0503020204020204" pitchFamily="34" charset="-122"/>
                <a:ea typeface="微软雅黑" panose="020B0503020204020204" pitchFamily="34" charset="-122"/>
              </a:rPr>
              <a:t>set)</a:t>
            </a:r>
            <a:r>
              <a:rPr kumimoji="1" lang="zh-CN" altLang="en-US" sz="2200" dirty="0" smtClean="0">
                <a:latin typeface="微软雅黑" panose="020B0503020204020204" pitchFamily="34" charset="-122"/>
                <a:ea typeface="微软雅黑" panose="020B0503020204020204" pitchFamily="34" charset="-122"/>
              </a:rPr>
              <a:t>。研究人员经常会根据测试集的结果调整超参数，而这样做法存在一个问题，即我们得到的模型是</a:t>
            </a:r>
            <a:r>
              <a:rPr kumimoji="1" lang="zh-CN" altLang="en-US" sz="2200" dirty="0" smtClean="0">
                <a:solidFill>
                  <a:srgbClr val="00B0F0"/>
                </a:solidFill>
                <a:latin typeface="微软雅黑" panose="020B0503020204020204" pitchFamily="34" charset="-122"/>
                <a:ea typeface="微软雅黑" panose="020B0503020204020204" pitchFamily="34" charset="-122"/>
              </a:rPr>
              <a:t>最适应测试集</a:t>
            </a:r>
            <a:r>
              <a:rPr kumimoji="1" lang="zh-CN" altLang="en-US" sz="2200" dirty="0" smtClean="0">
                <a:latin typeface="微软雅黑" panose="020B0503020204020204" pitchFamily="34" charset="-122"/>
                <a:ea typeface="微软雅黑" panose="020B0503020204020204" pitchFamily="34" charset="-122"/>
              </a:rPr>
              <a:t>的模型，而无法评价模型在测试集的</a:t>
            </a:r>
            <a:r>
              <a:rPr kumimoji="1" lang="zh-CN" altLang="en-US" sz="2200" dirty="0" smtClean="0">
                <a:solidFill>
                  <a:srgbClr val="FF0000"/>
                </a:solidFill>
                <a:latin typeface="微软雅黑" panose="020B0503020204020204" pitchFamily="34" charset="-122"/>
                <a:ea typeface="微软雅黑" panose="020B0503020204020204" pitchFamily="34" charset="-122"/>
              </a:rPr>
              <a:t>泛化能力</a:t>
            </a:r>
            <a:r>
              <a:rPr kumimoji="1" lang="zh-CN" altLang="en-US" sz="2200" dirty="0" smtClean="0">
                <a:latin typeface="微软雅黑" panose="020B0503020204020204" pitchFamily="34" charset="-122"/>
                <a:ea typeface="微软雅黑" panose="020B0503020204020204" pitchFamily="34" charset="-122"/>
              </a:rPr>
              <a:t>。</a:t>
            </a:r>
            <a:endParaRPr kumimoji="1" lang="en-US" altLang="zh-CN" sz="2200" dirty="0" smtClean="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kumimoji="1" lang="zh-CN" altLang="en-US" sz="2200" dirty="0" smtClean="0">
                <a:latin typeface="微软雅黑" panose="020B0503020204020204" pitchFamily="34" charset="-122"/>
                <a:ea typeface="微软雅黑" panose="020B0503020204020204" pitchFamily="34" charset="-122"/>
              </a:rPr>
              <a:t>因此，我们从训练集分离出来一小部分数据集作为</a:t>
            </a:r>
            <a:r>
              <a:rPr kumimoji="1" lang="zh-CN" altLang="en-US" sz="2200" dirty="0" smtClean="0">
                <a:solidFill>
                  <a:srgbClr val="FF0000"/>
                </a:solidFill>
                <a:latin typeface="微软雅黑" panose="020B0503020204020204" pitchFamily="34" charset="-122"/>
                <a:ea typeface="微软雅黑" panose="020B0503020204020204" pitchFamily="34" charset="-122"/>
              </a:rPr>
              <a:t>开发集</a:t>
            </a:r>
            <a:r>
              <a:rPr kumimoji="1" lang="en-US" altLang="zh-CN" sz="2200" dirty="0" smtClean="0">
                <a:solidFill>
                  <a:srgbClr val="FF0000"/>
                </a:solidFill>
                <a:latin typeface="微软雅黑" panose="020B0503020204020204" pitchFamily="34" charset="-122"/>
                <a:ea typeface="微软雅黑" panose="020B0503020204020204" pitchFamily="34" charset="-122"/>
              </a:rPr>
              <a:t>(development</a:t>
            </a:r>
            <a:r>
              <a:rPr kumimoji="1" lang="zh-CN" altLang="en-US" sz="2200" dirty="0" smtClean="0">
                <a:solidFill>
                  <a:srgbClr val="FF0000"/>
                </a:solidFill>
                <a:latin typeface="微软雅黑" panose="020B0503020204020204" pitchFamily="34" charset="-122"/>
                <a:ea typeface="微软雅黑" panose="020B0503020204020204" pitchFamily="34" charset="-122"/>
              </a:rPr>
              <a:t> </a:t>
            </a:r>
            <a:r>
              <a:rPr kumimoji="1" lang="en-US" altLang="zh-CN" sz="2200" dirty="0" smtClean="0">
                <a:solidFill>
                  <a:srgbClr val="FF0000"/>
                </a:solidFill>
                <a:latin typeface="微软雅黑" panose="020B0503020204020204" pitchFamily="34" charset="-122"/>
                <a:ea typeface="微软雅黑" panose="020B0503020204020204" pitchFamily="34" charset="-122"/>
              </a:rPr>
              <a:t>set)</a:t>
            </a:r>
            <a:r>
              <a:rPr kumimoji="1" lang="zh-CN" altLang="en-US" sz="2200" dirty="0" smtClean="0">
                <a:latin typeface="微软雅黑" panose="020B0503020204020204" pitchFamily="34" charset="-122"/>
                <a:ea typeface="微软雅黑" panose="020B0503020204020204" pitchFamily="34" charset="-122"/>
              </a:rPr>
              <a:t>，这样我们在开发集上进行调参，便可以评价模型在测试集的泛化能力。</a:t>
            </a:r>
            <a:endParaRPr kumimoji="1" lang="en-US" altLang="zh-CN" sz="2200" dirty="0" smtClean="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kumimoji="1" lang="zh-CN" altLang="en-US" sz="2200" dirty="0" smtClean="0">
                <a:latin typeface="微软雅黑" panose="020B0503020204020204" pitchFamily="34" charset="-122"/>
                <a:ea typeface="微软雅黑" panose="020B0503020204020204" pitchFamily="34" charset="-122"/>
              </a:rPr>
              <a:t>调参往往希望达到</a:t>
            </a:r>
            <a:r>
              <a:rPr kumimoji="1" lang="zh-CN" altLang="en-US" sz="2200" dirty="0" smtClean="0">
                <a:solidFill>
                  <a:srgbClr val="FF0000"/>
                </a:solidFill>
                <a:latin typeface="微软雅黑" panose="020B0503020204020204" pitchFamily="34" charset="-122"/>
                <a:ea typeface="微软雅黑" panose="020B0503020204020204" pitchFamily="34" charset="-122"/>
              </a:rPr>
              <a:t>两个目标</a:t>
            </a:r>
            <a:r>
              <a:rPr kumimoji="1" lang="zh-CN" altLang="en-US" sz="2200" dirty="0" smtClean="0">
                <a:latin typeface="微软雅黑" panose="020B0503020204020204" pitchFamily="34" charset="-122"/>
                <a:ea typeface="微软雅黑" panose="020B0503020204020204" pitchFamily="34" charset="-122"/>
              </a:rPr>
              <a:t>，一个是尽可能拟合训练集的数据分布（</a:t>
            </a:r>
            <a:r>
              <a:rPr kumimoji="1" lang="zh-CN" altLang="en-US" sz="2200" dirty="0" smtClean="0">
                <a:solidFill>
                  <a:srgbClr val="00B0F0"/>
                </a:solidFill>
                <a:latin typeface="微软雅黑" panose="020B0503020204020204" pitchFamily="34" charset="-122"/>
                <a:ea typeface="微软雅黑" panose="020B0503020204020204" pitchFamily="34" charset="-122"/>
              </a:rPr>
              <a:t>较好的局部最优解</a:t>
            </a:r>
            <a:r>
              <a:rPr kumimoji="1" lang="zh-CN" altLang="en-US" sz="2200" dirty="0" smtClean="0">
                <a:latin typeface="微软雅黑" panose="020B0503020204020204" pitchFamily="34" charset="-122"/>
                <a:ea typeface="微软雅黑" panose="020B0503020204020204" pitchFamily="34" charset="-122"/>
              </a:rPr>
              <a:t>），另一个是尽可能在测试集上达到最优效果（</a:t>
            </a:r>
            <a:r>
              <a:rPr kumimoji="1" lang="zh-CN" altLang="en-US" sz="2200" dirty="0" smtClean="0">
                <a:solidFill>
                  <a:srgbClr val="00B0F0"/>
                </a:solidFill>
                <a:latin typeface="微软雅黑" panose="020B0503020204020204" pitchFamily="34" charset="-122"/>
                <a:ea typeface="微软雅黑" panose="020B0503020204020204" pitchFamily="34" charset="-122"/>
              </a:rPr>
              <a:t>较强的泛化能力</a:t>
            </a:r>
            <a:r>
              <a:rPr kumimoji="1" lang="zh-CN" altLang="en-US" sz="2200" dirty="0" smtClean="0">
                <a:latin typeface="微软雅黑" panose="020B0503020204020204" pitchFamily="34" charset="-122"/>
                <a:ea typeface="微软雅黑" panose="020B0503020204020204" pitchFamily="34" charset="-122"/>
              </a:rPr>
              <a:t>）。</a:t>
            </a:r>
            <a:endParaRPr kumimoji="1" lang="en-US" altLang="zh-CN" sz="2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2503" y="5742975"/>
            <a:ext cx="5078092" cy="803838"/>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439235" y="1786367"/>
            <a:ext cx="5616791" cy="37531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kumimoji="1" lang="zh-CN" altLang="en-US" sz="2200" dirty="0" smtClean="0">
                <a:latin typeface="微软雅黑" panose="020B0503020204020204" pitchFamily="34" charset="-122"/>
                <a:ea typeface="微软雅黑" panose="020B0503020204020204" pitchFamily="34" charset="-122"/>
              </a:rPr>
              <a:t>虽然模型参数可以进行自学习，但是不可避免的有一些</a:t>
            </a:r>
            <a:r>
              <a:rPr kumimoji="1" lang="zh-CN" altLang="en-US" sz="2200" dirty="0" smtClean="0">
                <a:solidFill>
                  <a:srgbClr val="CC0099"/>
                </a:solidFill>
                <a:latin typeface="微软雅黑" panose="020B0503020204020204" pitchFamily="34" charset="-122"/>
                <a:ea typeface="微软雅黑" panose="020B0503020204020204" pitchFamily="34" charset="-122"/>
              </a:rPr>
              <a:t>超参（</a:t>
            </a:r>
            <a:r>
              <a:rPr kumimoji="1" lang="en-US" altLang="zh-CN" sz="2200" dirty="0" smtClean="0">
                <a:solidFill>
                  <a:srgbClr val="CC0099"/>
                </a:solidFill>
                <a:latin typeface="微软雅黑" panose="020B0503020204020204" pitchFamily="34" charset="-122"/>
                <a:ea typeface="微软雅黑" panose="020B0503020204020204" pitchFamily="34" charset="-122"/>
              </a:rPr>
              <a:t>hyper parameter</a:t>
            </a:r>
            <a:r>
              <a:rPr kumimoji="1" lang="zh-CN" altLang="en-US" sz="2200" dirty="0" smtClean="0">
                <a:solidFill>
                  <a:srgbClr val="CC0099"/>
                </a:solidFill>
                <a:latin typeface="微软雅黑" panose="020B0503020204020204" pitchFamily="34" charset="-122"/>
                <a:ea typeface="微软雅黑" panose="020B0503020204020204" pitchFamily="34" charset="-122"/>
              </a:rPr>
              <a:t>）</a:t>
            </a:r>
            <a:r>
              <a:rPr kumimoji="1" lang="zh-CN" altLang="en-US" sz="2200" dirty="0" smtClean="0">
                <a:latin typeface="微软雅黑" panose="020B0503020204020204" pitchFamily="34" charset="-122"/>
                <a:ea typeface="微软雅黑" panose="020B0503020204020204" pitchFamily="34" charset="-122"/>
              </a:rPr>
              <a:t>需要我们去手动调试。</a:t>
            </a:r>
            <a:endParaRPr kumimoji="1" lang="en-US" altLang="zh-CN" sz="2200" dirty="0" smtClean="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kumimoji="1" lang="zh-CN" altLang="en-US" sz="2200" dirty="0" smtClean="0">
                <a:latin typeface="微软雅黑" panose="020B0503020204020204" pitchFamily="34" charset="-122"/>
                <a:ea typeface="微软雅黑" panose="020B0503020204020204" pitchFamily="34" charset="-122"/>
              </a:rPr>
              <a:t>最常用的方法是</a:t>
            </a:r>
            <a:r>
              <a:rPr kumimoji="1" lang="zh-CN" altLang="en-US" sz="2200" dirty="0" smtClean="0">
                <a:solidFill>
                  <a:srgbClr val="CC0099"/>
                </a:solidFill>
                <a:latin typeface="微软雅黑" panose="020B0503020204020204" pitchFamily="34" charset="-122"/>
                <a:ea typeface="微软雅黑" panose="020B0503020204020204" pitchFamily="34" charset="-122"/>
              </a:rPr>
              <a:t>格搜索（</a:t>
            </a:r>
            <a:r>
              <a:rPr kumimoji="1" lang="en-US" altLang="zh-CN" sz="2200" dirty="0" smtClean="0">
                <a:solidFill>
                  <a:srgbClr val="CC0099"/>
                </a:solidFill>
                <a:latin typeface="微软雅黑" panose="020B0503020204020204" pitchFamily="34" charset="-122"/>
                <a:ea typeface="微软雅黑" panose="020B0503020204020204" pitchFamily="34" charset="-122"/>
              </a:rPr>
              <a:t>Grid</a:t>
            </a:r>
            <a:r>
              <a:rPr kumimoji="1" lang="zh-CN" altLang="en-US" sz="2200" dirty="0" smtClean="0">
                <a:solidFill>
                  <a:srgbClr val="CC0099"/>
                </a:solidFill>
                <a:latin typeface="微软雅黑" panose="020B0503020204020204" pitchFamily="34" charset="-122"/>
                <a:ea typeface="微软雅黑" panose="020B0503020204020204" pitchFamily="34" charset="-122"/>
              </a:rPr>
              <a:t> </a:t>
            </a:r>
            <a:r>
              <a:rPr kumimoji="1" lang="en-US" altLang="zh-CN" sz="2200" dirty="0" smtClean="0">
                <a:solidFill>
                  <a:srgbClr val="CC0099"/>
                </a:solidFill>
                <a:latin typeface="微软雅黑" panose="020B0503020204020204" pitchFamily="34" charset="-122"/>
                <a:ea typeface="微软雅黑" panose="020B0503020204020204" pitchFamily="34" charset="-122"/>
              </a:rPr>
              <a:t>Search</a:t>
            </a:r>
            <a:r>
              <a:rPr kumimoji="1" lang="zh-CN" altLang="en-US" sz="2200" dirty="0" smtClean="0">
                <a:solidFill>
                  <a:srgbClr val="CC0099"/>
                </a:solidFill>
                <a:latin typeface="微软雅黑" panose="020B0503020204020204" pitchFamily="34" charset="-122"/>
                <a:ea typeface="微软雅黑" panose="020B0503020204020204" pitchFamily="34" charset="-122"/>
              </a:rPr>
              <a:t>）</a:t>
            </a:r>
            <a:r>
              <a:rPr kumimoji="1" lang="zh-CN" altLang="en-US" sz="2200" dirty="0" smtClean="0">
                <a:latin typeface="微软雅黑" panose="020B0503020204020204" pitchFamily="34" charset="-122"/>
                <a:ea typeface="微软雅黑" panose="020B0503020204020204" pitchFamily="34" charset="-122"/>
              </a:rPr>
              <a:t>，即对每个超参进行离散地枚举。选择结果最好的一组取值。</a:t>
            </a:r>
            <a:endParaRPr kumimoji="1" lang="en-US" altLang="zh-CN" sz="2200" dirty="0" smtClean="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内容占位符 3"/>
              <p:cNvSpPr txBox="1">
                <a:spLocks/>
              </p:cNvSpPr>
              <p:nvPr/>
            </p:nvSpPr>
            <p:spPr>
              <a:xfrm>
                <a:off x="6327053" y="2006308"/>
                <a:ext cx="5532234" cy="27253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400" b="1" u="sng" dirty="0" smtClean="0">
                    <a:solidFill>
                      <a:srgbClr val="0432FF"/>
                    </a:solidFill>
                  </a:rPr>
                  <a:t>Algorithm</a:t>
                </a:r>
                <a:r>
                  <a:rPr kumimoji="1" lang="en-US" altLang="zh-CN" sz="2400" u="sng" dirty="0" smtClean="0">
                    <a:solidFill>
                      <a:srgbClr val="0432FF"/>
                    </a:solidFill>
                  </a:rPr>
                  <a:t>:</a:t>
                </a:r>
                <a:r>
                  <a:rPr kumimoji="1" lang="zh-CN" altLang="en-US" sz="2400" u="sng" dirty="0" smtClean="0">
                    <a:solidFill>
                      <a:srgbClr val="0432FF"/>
                    </a:solidFill>
                  </a:rPr>
                  <a:t> </a:t>
                </a:r>
                <a:r>
                  <a:rPr kumimoji="1" lang="en-US" altLang="zh-CN" sz="2400" u="sng" dirty="0" err="1" smtClean="0">
                    <a:solidFill>
                      <a:srgbClr val="0432FF"/>
                    </a:solidFill>
                  </a:rPr>
                  <a:t>GridSearch</a:t>
                </a:r>
                <a:endParaRPr kumimoji="1" lang="en-US" altLang="zh-CN" sz="2400" u="sng" dirty="0" smtClean="0">
                  <a:solidFill>
                    <a:srgbClr val="0432FF"/>
                  </a:solidFill>
                </a:endParaRPr>
              </a:p>
              <a:p>
                <a:pPr marL="0" indent="0">
                  <a:buNone/>
                </a:pPr>
                <a:r>
                  <a:rPr kumimoji="1" lang="en-US" altLang="zh-CN" sz="2400" dirty="0" smtClean="0">
                    <a:solidFill>
                      <a:srgbClr val="0432FF"/>
                    </a:solidFill>
                  </a:rPr>
                  <a:t>FOR</a:t>
                </a:r>
                <a:r>
                  <a:rPr kumimoji="1" lang="zh-CN" altLang="en-US" sz="2400" dirty="0" smtClean="0">
                    <a:solidFill>
                      <a:srgbClr val="0432FF"/>
                    </a:solidFill>
                  </a:rPr>
                  <a:t> </a:t>
                </a:r>
                <a:r>
                  <a:rPr kumimoji="1" lang="en-US" altLang="zh-CN" sz="2400" dirty="0" err="1" smtClean="0">
                    <a:solidFill>
                      <a:srgbClr val="0432FF"/>
                    </a:solidFill>
                  </a:rPr>
                  <a:t>bs</a:t>
                </a:r>
                <a:r>
                  <a:rPr kumimoji="1" lang="zh-CN" altLang="en-US" sz="2400" dirty="0" smtClean="0">
                    <a:solidFill>
                      <a:srgbClr val="0432FF"/>
                    </a:solidFill>
                  </a:rPr>
                  <a:t> </a:t>
                </a:r>
                <a:r>
                  <a:rPr kumimoji="1" lang="en-US" altLang="zh-CN" sz="2400" dirty="0" smtClean="0">
                    <a:solidFill>
                      <a:srgbClr val="0432FF"/>
                    </a:solidFill>
                  </a:rPr>
                  <a:t>IN</a:t>
                </a:r>
                <a:r>
                  <a:rPr kumimoji="1" lang="zh-CN" altLang="en-US" sz="2400" dirty="0" smtClean="0">
                    <a:solidFill>
                      <a:srgbClr val="0432FF"/>
                    </a:solidFill>
                  </a:rPr>
                  <a:t> </a:t>
                </a:r>
                <a:r>
                  <a:rPr kumimoji="1" lang="en-US" altLang="zh-CN" sz="2400" dirty="0" smtClean="0">
                    <a:solidFill>
                      <a:srgbClr val="0432FF"/>
                    </a:solidFill>
                  </a:rPr>
                  <a:t>(4,</a:t>
                </a:r>
                <a:r>
                  <a:rPr kumimoji="1" lang="zh-CN" altLang="en-US" sz="2400" dirty="0" smtClean="0">
                    <a:solidFill>
                      <a:srgbClr val="0432FF"/>
                    </a:solidFill>
                  </a:rPr>
                  <a:t> </a:t>
                </a:r>
                <a:r>
                  <a:rPr kumimoji="1" lang="en-US" altLang="zh-CN" sz="2400" dirty="0" smtClean="0">
                    <a:solidFill>
                      <a:srgbClr val="0432FF"/>
                    </a:solidFill>
                  </a:rPr>
                  <a:t>8,</a:t>
                </a:r>
                <a:r>
                  <a:rPr kumimoji="1" lang="zh-CN" altLang="en-US" sz="2400" dirty="0" smtClean="0">
                    <a:solidFill>
                      <a:srgbClr val="0432FF"/>
                    </a:solidFill>
                  </a:rPr>
                  <a:t> </a:t>
                </a:r>
                <a:r>
                  <a:rPr kumimoji="1" lang="en-US" altLang="zh-CN" sz="2400" dirty="0" smtClean="0">
                    <a:solidFill>
                      <a:srgbClr val="0432FF"/>
                    </a:solidFill>
                  </a:rPr>
                  <a:t>16,</a:t>
                </a:r>
                <a:r>
                  <a:rPr kumimoji="1" lang="zh-CN" altLang="en-US" sz="2400" dirty="0" smtClean="0">
                    <a:solidFill>
                      <a:srgbClr val="0432FF"/>
                    </a:solidFill>
                  </a:rPr>
                  <a:t> </a:t>
                </a:r>
                <a:r>
                  <a:rPr kumimoji="1" lang="en-US" altLang="zh-CN" sz="2400" dirty="0" smtClean="0">
                    <a:solidFill>
                      <a:srgbClr val="0432FF"/>
                    </a:solidFill>
                  </a:rPr>
                  <a:t>32,</a:t>
                </a:r>
                <a:r>
                  <a:rPr kumimoji="1" lang="zh-CN" altLang="en-US" sz="2400" dirty="0" smtClean="0">
                    <a:solidFill>
                      <a:srgbClr val="0432FF"/>
                    </a:solidFill>
                  </a:rPr>
                  <a:t> </a:t>
                </a:r>
                <a:r>
                  <a:rPr kumimoji="1" lang="en-US" altLang="zh-CN" sz="2400" dirty="0" smtClean="0">
                    <a:solidFill>
                      <a:srgbClr val="0432FF"/>
                    </a:solidFill>
                  </a:rPr>
                  <a:t>48,</a:t>
                </a:r>
                <a:r>
                  <a:rPr kumimoji="1" lang="zh-CN" altLang="en-US" sz="2400" dirty="0" smtClean="0">
                    <a:solidFill>
                      <a:srgbClr val="0432FF"/>
                    </a:solidFill>
                  </a:rPr>
                  <a:t> </a:t>
                </a:r>
                <a:r>
                  <a:rPr kumimoji="1" lang="en-US" altLang="zh-CN" sz="2400" dirty="0" smtClean="0">
                    <a:solidFill>
                      <a:srgbClr val="0432FF"/>
                    </a:solidFill>
                  </a:rPr>
                  <a:t>64):</a:t>
                </a:r>
              </a:p>
              <a:p>
                <a:pPr marL="0" indent="0">
                  <a:buNone/>
                </a:pPr>
                <a:r>
                  <a:rPr kumimoji="1" lang="zh-CN" altLang="en-US" sz="2400" dirty="0">
                    <a:solidFill>
                      <a:srgbClr val="0432FF"/>
                    </a:solidFill>
                  </a:rPr>
                  <a:t> </a:t>
                </a:r>
                <a:r>
                  <a:rPr kumimoji="1" lang="zh-CN" altLang="en-US" sz="2400" dirty="0" smtClean="0">
                    <a:solidFill>
                      <a:srgbClr val="0432FF"/>
                    </a:solidFill>
                  </a:rPr>
                  <a:t>   </a:t>
                </a:r>
                <a:r>
                  <a:rPr kumimoji="1" lang="en-US" altLang="zh-CN" sz="2400" dirty="0" smtClean="0">
                    <a:solidFill>
                      <a:srgbClr val="0432FF"/>
                    </a:solidFill>
                  </a:rPr>
                  <a:t>FOR</a:t>
                </a:r>
                <a:r>
                  <a:rPr kumimoji="1" lang="zh-CN" altLang="en-US" sz="2400" dirty="0" smtClean="0">
                    <a:solidFill>
                      <a:srgbClr val="0432FF"/>
                    </a:solidFill>
                  </a:rPr>
                  <a:t> </a:t>
                </a:r>
                <a14:m>
                  <m:oMath xmlns:m="http://schemas.openxmlformats.org/officeDocument/2006/math">
                    <m:r>
                      <a:rPr kumimoji="1" lang="en-US" altLang="zh-CN" sz="2400">
                        <a:solidFill>
                          <a:srgbClr val="0432FF"/>
                        </a:solidFill>
                        <a:latin typeface="Cambria Math" charset="0"/>
                      </a:rPr>
                      <m:t>𝜖</m:t>
                    </m:r>
                  </m:oMath>
                </a14:m>
                <a:r>
                  <a:rPr kumimoji="1" lang="zh-CN" altLang="en-US" sz="2400" dirty="0" smtClean="0">
                    <a:solidFill>
                      <a:srgbClr val="0432FF"/>
                    </a:solidFill>
                  </a:rPr>
                  <a:t> </a:t>
                </a:r>
                <a:r>
                  <a:rPr kumimoji="1" lang="en-US" altLang="zh-CN" sz="2400" dirty="0" smtClean="0">
                    <a:solidFill>
                      <a:srgbClr val="0432FF"/>
                    </a:solidFill>
                  </a:rPr>
                  <a:t>IN</a:t>
                </a:r>
                <a:r>
                  <a:rPr kumimoji="1" lang="zh-CN" altLang="en-US" sz="2400" dirty="0" smtClean="0">
                    <a:solidFill>
                      <a:srgbClr val="0432FF"/>
                    </a:solidFill>
                  </a:rPr>
                  <a:t> </a:t>
                </a:r>
                <a:r>
                  <a:rPr kumimoji="1" lang="en-US" altLang="zh-CN" sz="2400" dirty="0" smtClean="0">
                    <a:solidFill>
                      <a:srgbClr val="0432FF"/>
                    </a:solidFill>
                  </a:rPr>
                  <a:t>(0.0001,</a:t>
                </a:r>
                <a:r>
                  <a:rPr kumimoji="1" lang="zh-CN" altLang="en-US" sz="2400" dirty="0" smtClean="0">
                    <a:solidFill>
                      <a:srgbClr val="0432FF"/>
                    </a:solidFill>
                  </a:rPr>
                  <a:t> </a:t>
                </a:r>
                <a:r>
                  <a:rPr kumimoji="1" lang="en-US" altLang="zh-CN" sz="2400" dirty="0" smtClean="0">
                    <a:solidFill>
                      <a:srgbClr val="0432FF"/>
                    </a:solidFill>
                  </a:rPr>
                  <a:t>0.0005,</a:t>
                </a:r>
                <a:r>
                  <a:rPr kumimoji="1" lang="zh-CN" altLang="en-US" sz="2400" dirty="0" smtClean="0">
                    <a:solidFill>
                      <a:srgbClr val="0432FF"/>
                    </a:solidFill>
                  </a:rPr>
                  <a:t> </a:t>
                </a:r>
                <a:r>
                  <a:rPr kumimoji="1" lang="en-US" altLang="zh-CN" sz="2400" dirty="0" smtClean="0">
                    <a:solidFill>
                      <a:srgbClr val="0432FF"/>
                    </a:solidFill>
                  </a:rPr>
                  <a:t>0.001,</a:t>
                </a:r>
                <a:r>
                  <a:rPr kumimoji="1" lang="zh-CN" altLang="en-US" sz="2400" dirty="0" smtClean="0">
                    <a:solidFill>
                      <a:srgbClr val="0432FF"/>
                    </a:solidFill>
                  </a:rPr>
                  <a:t> </a:t>
                </a:r>
                <a:r>
                  <a:rPr kumimoji="1" lang="en-US" altLang="zh-CN" sz="2400" dirty="0" smtClean="0">
                    <a:solidFill>
                      <a:srgbClr val="0432FF"/>
                    </a:solidFill>
                  </a:rPr>
                  <a:t>0.005):</a:t>
                </a:r>
              </a:p>
              <a:p>
                <a:pPr marL="0" indent="0">
                  <a:buNone/>
                </a:pPr>
                <a:r>
                  <a:rPr kumimoji="1" lang="zh-CN" altLang="en-US" sz="2400" dirty="0">
                    <a:solidFill>
                      <a:srgbClr val="0432FF"/>
                    </a:solidFill>
                  </a:rPr>
                  <a:t> </a:t>
                </a:r>
                <a:r>
                  <a:rPr kumimoji="1" lang="zh-CN" altLang="en-US" sz="2400" dirty="0" smtClean="0">
                    <a:solidFill>
                      <a:srgbClr val="0432FF"/>
                    </a:solidFill>
                  </a:rPr>
                  <a:t>       </a:t>
                </a:r>
                <a:r>
                  <a:rPr kumimoji="1" lang="en-US" altLang="zh-CN" sz="2400" dirty="0" smtClean="0">
                    <a:solidFill>
                      <a:srgbClr val="0432FF"/>
                    </a:solidFill>
                  </a:rPr>
                  <a:t>Optimize(</a:t>
                </a:r>
                <a14:m>
                  <m:oMath xmlns:m="http://schemas.openxmlformats.org/officeDocument/2006/math">
                    <m:r>
                      <m:rPr>
                        <m:sty m:val="p"/>
                      </m:rPr>
                      <a:rPr kumimoji="1" lang="en-US" altLang="zh-CN" sz="2400" i="1" smtClean="0">
                        <a:solidFill>
                          <a:srgbClr val="0432FF"/>
                        </a:solidFill>
                        <a:latin typeface="Cambria Math" charset="0"/>
                      </a:rPr>
                      <m:t>θ</m:t>
                    </m:r>
                  </m:oMath>
                </a14:m>
                <a:r>
                  <a:rPr kumimoji="1" lang="en-US" altLang="zh-CN" sz="2400" dirty="0" smtClean="0">
                    <a:solidFill>
                      <a:srgbClr val="0432FF"/>
                    </a:solidFill>
                  </a:rPr>
                  <a:t>)</a:t>
                </a:r>
              </a:p>
              <a:p>
                <a:endParaRPr kumimoji="1" lang="en-US" altLang="zh-CN" sz="2400" dirty="0" smtClean="0"/>
              </a:p>
            </p:txBody>
          </p:sp>
        </mc:Choice>
        <mc:Fallback xmlns="">
          <p:sp>
            <p:nvSpPr>
              <p:cNvPr id="3" name="内容占位符 3"/>
              <p:cNvSpPr txBox="1">
                <a:spLocks noRot="1" noChangeAspect="1" noMove="1" noResize="1" noEditPoints="1" noAdjustHandles="1" noChangeArrowheads="1" noChangeShapeType="1" noTextEdit="1"/>
              </p:cNvSpPr>
              <p:nvPr/>
            </p:nvSpPr>
            <p:spPr>
              <a:xfrm>
                <a:off x="6327053" y="2006308"/>
                <a:ext cx="5532234" cy="2725317"/>
              </a:xfrm>
              <a:prstGeom prst="rect">
                <a:avLst/>
              </a:prstGeom>
              <a:blipFill rotWithShape="0">
                <a:blip r:embed="rId3"/>
                <a:stretch>
                  <a:fillRect l="-1764" t="-3132"/>
                </a:stretch>
              </a:blipFill>
            </p:spPr>
            <p:txBody>
              <a:bodyPr/>
              <a:lstStyle/>
              <a:p>
                <a:r>
                  <a:rPr lang="zh-CN" altLang="en-US">
                    <a:noFill/>
                  </a:rPr>
                  <a:t> </a:t>
                </a:r>
                <a:endParaRPr lang="zh-CN" altLang="en-US">
                  <a:noFill/>
                </a:endParaRPr>
              </a:p>
            </p:txBody>
          </p:sp>
        </mc:Fallback>
      </mc:AlternateContent>
      <p:sp>
        <p:nvSpPr>
          <p:cNvPr id="4" name="矩形 3"/>
          <p:cNvSpPr/>
          <p:nvPr/>
        </p:nvSpPr>
        <p:spPr>
          <a:xfrm>
            <a:off x="1490332" y="400051"/>
            <a:ext cx="10453512" cy="646331"/>
          </a:xfrm>
          <a:prstGeom prst="rect">
            <a:avLst/>
          </a:prstGeom>
        </p:spPr>
        <p:txBody>
          <a:bodyPr wrap="square">
            <a:spAutoFit/>
          </a:bodyPr>
          <a:lstStyle/>
          <a:p>
            <a:pPr>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格搜索</a:t>
            </a:r>
            <a:r>
              <a:rPr kumimoji="1" lang="en-US" altLang="zh-CN" sz="3600" b="1" dirty="0" smtClean="0">
                <a:solidFill>
                  <a:prstClr val="black"/>
                </a:solidFill>
                <a:latin typeface="微软雅黑" panose="020B0503020204020204" pitchFamily="34" charset="-122"/>
                <a:ea typeface="微软雅黑" panose="020B0503020204020204" pitchFamily="34" charset="-122"/>
              </a:rPr>
              <a:t>(Grid</a:t>
            </a:r>
            <a:r>
              <a:rPr kumimoji="1" lang="zh-CN" altLang="en-US" sz="3600" b="1" dirty="0" smtClean="0">
                <a:solidFill>
                  <a:prstClr val="black"/>
                </a:solidFill>
                <a:latin typeface="微软雅黑" panose="020B0503020204020204" pitchFamily="34" charset="-122"/>
                <a:ea typeface="微软雅黑" panose="020B0503020204020204" pitchFamily="34" charset="-122"/>
              </a:rPr>
              <a:t> </a:t>
            </a:r>
            <a:r>
              <a:rPr kumimoji="1" lang="en-US" altLang="zh-CN" sz="3600" b="1" dirty="0" smtClean="0">
                <a:solidFill>
                  <a:prstClr val="black"/>
                </a:solidFill>
                <a:latin typeface="微软雅黑" panose="020B0503020204020204" pitchFamily="34" charset="-122"/>
                <a:ea typeface="微软雅黑" panose="020B0503020204020204" pitchFamily="34" charset="-122"/>
              </a:rPr>
              <a:t>Search)</a:t>
            </a:r>
            <a:endParaRPr kumimoji="1" lang="zh-CN" altLang="en-US" sz="36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内容占位符 2"/>
              <p:cNvSpPr txBox="1">
                <a:spLocks/>
              </p:cNvSpPr>
              <p:nvPr/>
            </p:nvSpPr>
            <p:spPr>
              <a:xfrm>
                <a:off x="6513523" y="4149545"/>
                <a:ext cx="5616791" cy="7222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ü"/>
                </a:pPr>
                <a:r>
                  <a:rPr kumimoji="1" lang="zh-CN" altLang="en-US" sz="2200" dirty="0" smtClean="0">
                    <a:solidFill>
                      <a:srgbClr val="FF3300"/>
                    </a:solidFill>
                    <a:latin typeface="微软雅黑" panose="020B0503020204020204" pitchFamily="34" charset="-122"/>
                    <a:ea typeface="微软雅黑" panose="020B0503020204020204" pitchFamily="34" charset="-122"/>
                  </a:rPr>
                  <a:t>其中</a:t>
                </a:r>
                <a:r>
                  <a:rPr kumimoji="1" lang="en-US" altLang="zh-CN" sz="2200" dirty="0" err="1">
                    <a:solidFill>
                      <a:srgbClr val="FF3300"/>
                    </a:solidFill>
                    <a:latin typeface="微软雅黑" panose="020B0503020204020204" pitchFamily="34" charset="-122"/>
                    <a:ea typeface="微软雅黑" panose="020B0503020204020204" pitchFamily="34" charset="-122"/>
                  </a:rPr>
                  <a:t>bs</a:t>
                </a:r>
                <a:r>
                  <a:rPr kumimoji="1" lang="zh-CN" altLang="en-US" sz="2200" dirty="0">
                    <a:solidFill>
                      <a:srgbClr val="FF3300"/>
                    </a:solidFill>
                    <a:latin typeface="微软雅黑" panose="020B0503020204020204" pitchFamily="34" charset="-122"/>
                    <a:ea typeface="微软雅黑" panose="020B0503020204020204" pitchFamily="34" charset="-122"/>
                  </a:rPr>
                  <a:t>是</a:t>
                </a:r>
                <a:r>
                  <a:rPr kumimoji="1" lang="en-US" altLang="zh-CN" sz="2200" dirty="0">
                    <a:solidFill>
                      <a:srgbClr val="FF3300"/>
                    </a:solidFill>
                    <a:latin typeface="微软雅黑" panose="020B0503020204020204" pitchFamily="34" charset="-122"/>
                    <a:ea typeface="微软雅黑" panose="020B0503020204020204" pitchFamily="34" charset="-122"/>
                  </a:rPr>
                  <a:t>Batch</a:t>
                </a:r>
                <a:r>
                  <a:rPr kumimoji="1" lang="zh-CN" altLang="en-US" sz="2200" dirty="0">
                    <a:solidFill>
                      <a:srgbClr val="FF3300"/>
                    </a:solidFill>
                    <a:latin typeface="微软雅黑" panose="020B0503020204020204" pitchFamily="34" charset="-122"/>
                    <a:ea typeface="微软雅黑" panose="020B0503020204020204" pitchFamily="34" charset="-122"/>
                  </a:rPr>
                  <a:t> </a:t>
                </a:r>
                <a:r>
                  <a:rPr kumimoji="1" lang="en-US" altLang="zh-CN" sz="2200" dirty="0">
                    <a:solidFill>
                      <a:srgbClr val="FF3300"/>
                    </a:solidFill>
                    <a:latin typeface="微软雅黑" panose="020B0503020204020204" pitchFamily="34" charset="-122"/>
                    <a:ea typeface="微软雅黑" panose="020B0503020204020204" pitchFamily="34" charset="-122"/>
                  </a:rPr>
                  <a:t>size</a:t>
                </a:r>
                <a:r>
                  <a:rPr kumimoji="1" lang="zh-CN" altLang="en-US" sz="2200" dirty="0">
                    <a:solidFill>
                      <a:srgbClr val="FF3300"/>
                    </a:solidFill>
                    <a:latin typeface="微软雅黑" panose="020B0503020204020204" pitchFamily="34" charset="-122"/>
                    <a:ea typeface="微软雅黑" panose="020B0503020204020204" pitchFamily="34" charset="-122"/>
                  </a:rPr>
                  <a:t>大小</a:t>
                </a:r>
                <a:r>
                  <a:rPr kumimoji="1" lang="zh-CN" altLang="en-US" sz="2200" dirty="0" smtClean="0">
                    <a:solidFill>
                      <a:srgbClr val="FF3300"/>
                    </a:solidFill>
                    <a:latin typeface="微软雅黑" panose="020B0503020204020204" pitchFamily="34" charset="-122"/>
                    <a:ea typeface="微软雅黑" panose="020B0503020204020204" pitchFamily="34" charset="-122"/>
                  </a:rPr>
                  <a:t>，</a:t>
                </a:r>
                <a14:m>
                  <m:oMath xmlns:m="http://schemas.openxmlformats.org/officeDocument/2006/math">
                    <m:r>
                      <a:rPr kumimoji="1" lang="en-US" altLang="zh-CN" sz="2200">
                        <a:solidFill>
                          <a:srgbClr val="FF3300"/>
                        </a:solidFill>
                        <a:latin typeface="Cambria Math" charset="0"/>
                      </a:rPr>
                      <m:t>𝜖</m:t>
                    </m:r>
                  </m:oMath>
                </a14:m>
                <a:r>
                  <a:rPr kumimoji="1" lang="zh-CN" altLang="en-US" sz="2200" dirty="0" smtClean="0">
                    <a:solidFill>
                      <a:srgbClr val="FF3300"/>
                    </a:solidFill>
                    <a:latin typeface="微软雅黑" panose="020B0503020204020204" pitchFamily="34" charset="-122"/>
                    <a:ea typeface="微软雅黑" panose="020B0503020204020204" pitchFamily="34" charset="-122"/>
                  </a:rPr>
                  <a:t>是</a:t>
                </a:r>
                <a:r>
                  <a:rPr kumimoji="1" lang="zh-CN" altLang="en-US" sz="2200" dirty="0">
                    <a:solidFill>
                      <a:srgbClr val="FF3300"/>
                    </a:solidFill>
                    <a:latin typeface="微软雅黑" panose="020B0503020204020204" pitchFamily="34" charset="-122"/>
                    <a:ea typeface="微软雅黑" panose="020B0503020204020204" pitchFamily="34" charset="-122"/>
                  </a:rPr>
                  <a:t>学习率</a:t>
                </a:r>
                <a:r>
                  <a:rPr kumimoji="1" lang="zh-CN" altLang="en-US" sz="2200" dirty="0" smtClean="0">
                    <a:latin typeface="微软雅黑" panose="020B0503020204020204" pitchFamily="34" charset="-122"/>
                    <a:ea typeface="微软雅黑" panose="020B0503020204020204" pitchFamily="34" charset="-122"/>
                  </a:rPr>
                  <a:t>。</a:t>
                </a:r>
                <a:endParaRPr kumimoji="1" lang="zh-CN" altLang="en-US" sz="2200" dirty="0">
                  <a:latin typeface="微软雅黑" panose="020B0503020204020204" pitchFamily="34" charset="-122"/>
                  <a:ea typeface="微软雅黑" panose="020B0503020204020204" pitchFamily="34" charset="-122"/>
                </a:endParaRPr>
              </a:p>
            </p:txBody>
          </p:sp>
        </mc:Choice>
        <mc:Fallback xmlns="">
          <p:sp>
            <p:nvSpPr>
              <p:cNvPr id="5" name="内容占位符 2"/>
              <p:cNvSpPr txBox="1">
                <a:spLocks noRot="1" noChangeAspect="1" noMove="1" noResize="1" noEditPoints="1" noAdjustHandles="1" noChangeArrowheads="1" noChangeShapeType="1" noTextEdit="1"/>
              </p:cNvSpPr>
              <p:nvPr/>
            </p:nvSpPr>
            <p:spPr>
              <a:xfrm>
                <a:off x="6513523" y="4149545"/>
                <a:ext cx="5616791" cy="722258"/>
              </a:xfrm>
              <a:prstGeom prst="rect">
                <a:avLst/>
              </a:prstGeom>
              <a:blipFill rotWithShape="0">
                <a:blip r:embed="rId4"/>
                <a:stretch>
                  <a:fillRect l="-1193"/>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情感分析与人工智能</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内容占位符 3"/>
          <p:cNvPicPr>
            <a:picLocks noChangeAspect="1"/>
          </p:cNvPicPr>
          <p:nvPr/>
        </p:nvPicPr>
        <p:blipFill rotWithShape="1">
          <a:blip r:embed="rId3">
            <a:extLst>
              <a:ext uri="{28A0092B-C50C-407E-A947-70E740481C1C}">
                <a14:useLocalDpi xmlns:a14="http://schemas.microsoft.com/office/drawing/2010/main" val="0"/>
              </a:ext>
            </a:extLst>
          </a:blip>
          <a:srcRect l="15120" t="5026" r="16841"/>
          <a:stretch>
            <a:fillRect/>
          </a:stretch>
        </p:blipFill>
        <p:spPr>
          <a:xfrm>
            <a:off x="1127448" y="1268760"/>
            <a:ext cx="1944216" cy="1519767"/>
          </a:xfrm>
          <a:prstGeom prst="rect">
            <a:avLst/>
          </a:prstGeom>
        </p:spPr>
      </p:pic>
      <p:sp>
        <p:nvSpPr>
          <p:cNvPr id="4" name="圆角矩形标注 3"/>
          <p:cNvSpPr/>
          <p:nvPr/>
        </p:nvSpPr>
        <p:spPr>
          <a:xfrm>
            <a:off x="3575720" y="1479922"/>
            <a:ext cx="7128792" cy="1152128"/>
          </a:xfrm>
          <a:prstGeom prst="wedgeRoundRectCallout">
            <a:avLst>
              <a:gd name="adj1" fmla="val -54208"/>
              <a:gd name="adj2" fmla="val -1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2400" i="1" dirty="0">
                <a:latin typeface="Times New Roman" panose="02020603050405020304" pitchFamily="18" charset="0"/>
                <a:cs typeface="Times New Roman" panose="02020603050405020304" pitchFamily="18" charset="0"/>
              </a:rPr>
              <a:t>The question is not whether intelligent machines can</a:t>
            </a:r>
          </a:p>
          <a:p>
            <a:r>
              <a:rPr lang="en-US" altLang="zh-CN" sz="2400" i="1" dirty="0">
                <a:latin typeface="Times New Roman" panose="02020603050405020304" pitchFamily="18" charset="0"/>
                <a:cs typeface="Times New Roman" panose="02020603050405020304" pitchFamily="18" charset="0"/>
              </a:rPr>
              <a:t>have any emotions, but whether machines can be</a:t>
            </a:r>
          </a:p>
          <a:p>
            <a:r>
              <a:rPr lang="en-US" altLang="zh-CN" sz="2400" i="1" dirty="0">
                <a:latin typeface="Times New Roman" panose="02020603050405020304" pitchFamily="18" charset="0"/>
                <a:cs typeface="Times New Roman" panose="02020603050405020304" pitchFamily="18" charset="0"/>
              </a:rPr>
              <a:t>intelligent without any emotions.</a:t>
            </a:r>
            <a:endParaRPr lang="zh-CN" altLang="en-US" sz="24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981301" y="2788527"/>
            <a:ext cx="2492927" cy="707886"/>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Marvin Lee </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Minsky</a:t>
            </a:r>
          </a:p>
          <a:p>
            <a:r>
              <a:rPr lang="zh-CN" altLang="en-US" sz="2000" dirty="0" smtClean="0">
                <a:latin typeface="微软雅黑" panose="020B0503020204020204" pitchFamily="34" charset="-122"/>
                <a:ea typeface="微软雅黑" panose="020B0503020204020204" pitchFamily="34" charset="-122"/>
              </a:rPr>
              <a:t>“人工智能之父”</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b="19033"/>
          <a:stretch>
            <a:fillRect/>
          </a:stretch>
        </p:blipFill>
        <p:spPr>
          <a:xfrm>
            <a:off x="8832304" y="2847331"/>
            <a:ext cx="1531273" cy="1859747"/>
          </a:xfrm>
          <a:prstGeom prst="rect">
            <a:avLst/>
          </a:prstGeom>
        </p:spPr>
      </p:pic>
      <p:sp>
        <p:nvSpPr>
          <p:cNvPr id="7" name="圆角矩形标注 6"/>
          <p:cNvSpPr/>
          <p:nvPr/>
        </p:nvSpPr>
        <p:spPr>
          <a:xfrm>
            <a:off x="1172045" y="3535378"/>
            <a:ext cx="6696744" cy="838817"/>
          </a:xfrm>
          <a:prstGeom prst="wedgeRoundRectCallout">
            <a:avLst>
              <a:gd name="adj1" fmla="val 58345"/>
              <a:gd name="adj2" fmla="val -729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我认为，智能不光是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IQ</a:t>
            </a:r>
            <a:r>
              <a:rPr lang="zh-CN" altLang="en-US" sz="2400" dirty="0">
                <a:latin typeface="微软雅黑" panose="020B0503020204020204" pitchFamily="34" charset="-122"/>
                <a:ea typeface="微软雅黑" panose="020B0503020204020204" pitchFamily="34" charset="-122"/>
              </a:rPr>
              <a:t>，更重要的还要有情感</a:t>
            </a:r>
          </a:p>
        </p:txBody>
      </p:sp>
      <p:sp>
        <p:nvSpPr>
          <p:cNvPr id="8" name="文本框 7"/>
          <p:cNvSpPr txBox="1"/>
          <p:nvPr/>
        </p:nvSpPr>
        <p:spPr>
          <a:xfrm>
            <a:off x="8479685" y="4698240"/>
            <a:ext cx="2492990" cy="707886"/>
          </a:xfrm>
          <a:prstGeom prst="rect">
            <a:avLst/>
          </a:prstGeom>
          <a:noFill/>
        </p:spPr>
        <p:txBody>
          <a:bodyPr wrap="none" rtlCol="0">
            <a:spAutoFit/>
          </a:bodyPr>
          <a:lstStyle/>
          <a:p>
            <a:pPr algn="ct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沈向洋</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dirty="0" smtClean="0">
                <a:latin typeface="微软雅黑" panose="020B0503020204020204" pitchFamily="34" charset="-122"/>
                <a:ea typeface="微软雅黑" panose="020B0503020204020204" pitchFamily="34" charset="-122"/>
              </a:rPr>
              <a:t>微软全球执行副总裁</a:t>
            </a:r>
            <a:endParaRPr lang="zh-CN" altLang="en-US" sz="2000" dirty="0">
              <a:latin typeface="微软雅黑" panose="020B0503020204020204" pitchFamily="34" charset="-122"/>
              <a:ea typeface="微软雅黑" panose="020B0503020204020204" pitchFamily="34" charset="-122"/>
            </a:endParaRPr>
          </a:p>
        </p:txBody>
      </p:sp>
      <p:sp>
        <p:nvSpPr>
          <p:cNvPr id="9" name="圆角矩形标注 8"/>
          <p:cNvSpPr/>
          <p:nvPr/>
        </p:nvSpPr>
        <p:spPr>
          <a:xfrm>
            <a:off x="3217811" y="5430971"/>
            <a:ext cx="7486701" cy="1007845"/>
          </a:xfrm>
          <a:prstGeom prst="wedgeRoundRectCallout">
            <a:avLst>
              <a:gd name="adj1" fmla="val -54595"/>
              <a:gd name="adj2" fmla="val 945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人类的情感是非常丰富的</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gn="ctr"/>
            <a:r>
              <a:rPr lang="zh-CN" altLang="en-US" sz="2400" dirty="0" smtClean="0">
                <a:latin typeface="微软雅黑" panose="020B0503020204020204" pitchFamily="34" charset="-122"/>
                <a:ea typeface="微软雅黑" panose="020B0503020204020204" pitchFamily="34" charset="-122"/>
              </a:rPr>
              <a:t>未来</a:t>
            </a:r>
            <a:r>
              <a:rPr lang="zh-CN" altLang="en-US" sz="2400" dirty="0">
                <a:latin typeface="微软雅黑" panose="020B0503020204020204" pitchFamily="34" charset="-122"/>
                <a:ea typeface="微软雅黑" panose="020B0503020204020204" pitchFamily="34" charset="-122"/>
              </a:rPr>
              <a:t>，从情绪到情感，将是人工智能未来前进的方向。</a:t>
            </a:r>
          </a:p>
        </p:txBody>
      </p:sp>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9627" r="40976" b="11778"/>
          <a:stretch>
            <a:fillRect/>
          </a:stretch>
        </p:blipFill>
        <p:spPr>
          <a:xfrm>
            <a:off x="1172045" y="4439961"/>
            <a:ext cx="1436668" cy="1710153"/>
          </a:xfrm>
          <a:prstGeom prst="rect">
            <a:avLst/>
          </a:prstGeom>
        </p:spPr>
      </p:pic>
      <p:sp>
        <p:nvSpPr>
          <p:cNvPr id="11" name="文本框 10"/>
          <p:cNvSpPr txBox="1"/>
          <p:nvPr/>
        </p:nvSpPr>
        <p:spPr>
          <a:xfrm>
            <a:off x="227792" y="6150114"/>
            <a:ext cx="3262432" cy="707886"/>
          </a:xfrm>
          <a:prstGeom prst="rect">
            <a:avLst/>
          </a:prstGeom>
          <a:noFill/>
        </p:spPr>
        <p:txBody>
          <a:bodyPr wrap="none" rtlCol="0">
            <a:spAutoFit/>
          </a:bodyPr>
          <a:lstStyle/>
          <a:p>
            <a:pPr algn="ct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李飞飞</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2000" dirty="0" smtClean="0">
                <a:latin typeface="微软雅黑" panose="020B0503020204020204" pitchFamily="34" charset="-122"/>
                <a:ea typeface="微软雅黑" panose="020B0503020204020204" pitchFamily="34" charset="-122"/>
              </a:rPr>
              <a:t>斯坦福人工智能实验室主任</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447331" y="437630"/>
            <a:ext cx="9605635" cy="506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smtClean="0">
                <a:solidFill>
                  <a:prstClr val="black"/>
                </a:solidFill>
                <a:latin typeface="微软雅黑" panose="020B0503020204020204" pitchFamily="34" charset="-122"/>
                <a:ea typeface="微软雅黑" panose="020B0503020204020204" pitchFamily="34" charset="-122"/>
                <a:cs typeface="+mn-cs"/>
              </a:rPr>
              <a:t>最优解</a:t>
            </a:r>
            <a:endParaRPr kumimoji="1" lang="zh-CN" altLang="en-US" dirty="0"/>
          </a:p>
        </p:txBody>
      </p:sp>
      <p:sp>
        <p:nvSpPr>
          <p:cNvPr id="4" name="内容占位符 2"/>
          <p:cNvSpPr txBox="1"/>
          <p:nvPr/>
        </p:nvSpPr>
        <p:spPr>
          <a:xfrm>
            <a:off x="434827" y="1365279"/>
            <a:ext cx="5815321" cy="4674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000"/>
              </a:lnSpc>
              <a:buFont typeface="Wingdings" panose="05000000000000000000" pitchFamily="2" charset="2"/>
              <a:buChar char="ü"/>
            </a:pPr>
            <a:r>
              <a:rPr kumimoji="1" lang="zh-CN" altLang="en-US" sz="2000" dirty="0" smtClean="0">
                <a:solidFill>
                  <a:srgbClr val="CC0099"/>
                </a:solidFill>
                <a:latin typeface="微软雅黑" panose="020B0503020204020204" pitchFamily="34" charset="-122"/>
                <a:ea typeface="微软雅黑" panose="020B0503020204020204" pitchFamily="34" charset="-122"/>
              </a:rPr>
              <a:t>学习率较大</a:t>
            </a:r>
            <a:r>
              <a:rPr kumimoji="1" lang="zh-CN" altLang="en-US" sz="2000" dirty="0" smtClean="0">
                <a:latin typeface="微软雅黑" panose="020B0503020204020204" pitchFamily="34" charset="-122"/>
                <a:ea typeface="微软雅黑" panose="020B0503020204020204" pitchFamily="34" charset="-122"/>
              </a:rPr>
              <a:t>会在最优解附近产生</a:t>
            </a:r>
            <a:r>
              <a:rPr kumimoji="1" lang="zh-CN" altLang="en-US" sz="2000" dirty="0" smtClean="0">
                <a:solidFill>
                  <a:srgbClr val="00B0F0"/>
                </a:solidFill>
                <a:latin typeface="微软雅黑" panose="020B0503020204020204" pitchFamily="34" charset="-122"/>
                <a:ea typeface="微软雅黑" panose="020B0503020204020204" pitchFamily="34" charset="-122"/>
              </a:rPr>
              <a:t>震荡</a:t>
            </a:r>
            <a:r>
              <a:rPr kumimoji="1" lang="zh-CN" altLang="en-US" sz="2000" dirty="0" smtClean="0">
                <a:latin typeface="微软雅黑" panose="020B0503020204020204" pitchFamily="34" charset="-122"/>
                <a:ea typeface="微软雅黑" panose="020B0503020204020204" pitchFamily="34" charset="-122"/>
              </a:rPr>
              <a:t>，导致</a:t>
            </a:r>
            <a:r>
              <a:rPr kumimoji="1" lang="zh-CN" altLang="en-US" sz="2000" dirty="0" smtClean="0">
                <a:solidFill>
                  <a:srgbClr val="00B0F0"/>
                </a:solidFill>
                <a:latin typeface="微软雅黑" panose="020B0503020204020204" pitchFamily="34" charset="-122"/>
                <a:ea typeface="微软雅黑" panose="020B0503020204020204" pitchFamily="34" charset="-122"/>
              </a:rPr>
              <a:t>误差上升</a:t>
            </a:r>
            <a:r>
              <a:rPr kumimoji="1" lang="zh-CN" altLang="en-US" sz="2000" dirty="0" smtClean="0">
                <a:latin typeface="微软雅黑" panose="020B0503020204020204" pitchFamily="34" charset="-122"/>
                <a:ea typeface="微软雅黑" panose="020B0503020204020204" pitchFamily="34" charset="-122"/>
              </a:rPr>
              <a:t>，如右图右侧呈上升趋势的</a:t>
            </a:r>
            <a:r>
              <a:rPr kumimoji="1" lang="zh-CN" altLang="en-US" sz="2000" dirty="0">
                <a:latin typeface="微软雅黑" panose="020B0503020204020204" pitchFamily="34" charset="-122"/>
                <a:ea typeface="微软雅黑" panose="020B0503020204020204" pitchFamily="34" charset="-122"/>
              </a:rPr>
              <a:t>曲线。</a:t>
            </a:r>
            <a:endParaRPr kumimoji="1" lang="en-US" altLang="zh-CN" sz="2000" dirty="0">
              <a:latin typeface="微软雅黑" panose="020B0503020204020204" pitchFamily="34" charset="-122"/>
              <a:ea typeface="微软雅黑" panose="020B0503020204020204" pitchFamily="34" charset="-122"/>
            </a:endParaRPr>
          </a:p>
          <a:p>
            <a:pPr>
              <a:lnSpc>
                <a:spcPts val="3000"/>
              </a:lnSpc>
              <a:buFont typeface="Wingdings" panose="05000000000000000000" pitchFamily="2" charset="2"/>
              <a:buChar char="ü"/>
            </a:pPr>
            <a:r>
              <a:rPr kumimoji="1" lang="zh-CN" altLang="en-US" sz="2000" dirty="0">
                <a:latin typeface="微软雅黑" panose="020B0503020204020204" pitchFamily="34" charset="-122"/>
                <a:ea typeface="微软雅黑" panose="020B0503020204020204" pitchFamily="34" charset="-122"/>
              </a:rPr>
              <a:t>右图展示了学习率，</a:t>
            </a:r>
            <a:r>
              <a:rPr kumimoji="1" lang="en-US" altLang="zh-CN" sz="2000" dirty="0">
                <a:latin typeface="微软雅黑" panose="020B0503020204020204" pitchFamily="34" charset="-122"/>
                <a:ea typeface="微软雅黑" panose="020B0503020204020204" pitchFamily="34" charset="-122"/>
              </a:rPr>
              <a:t>Batch</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size</a:t>
            </a:r>
            <a:r>
              <a:rPr kumimoji="1" lang="zh-CN" altLang="en-US" sz="2000" dirty="0">
                <a:latin typeface="微软雅黑" panose="020B0503020204020204" pitchFamily="34" charset="-122"/>
                <a:ea typeface="微软雅黑" panose="020B0503020204020204" pitchFamily="34" charset="-122"/>
              </a:rPr>
              <a:t> 对</a:t>
            </a:r>
            <a:r>
              <a:rPr kumimoji="1" lang="en-US" altLang="zh-CN" sz="2000" dirty="0">
                <a:latin typeface="微软雅黑" panose="020B0503020204020204" pitchFamily="34" charset="-122"/>
                <a:ea typeface="微软雅黑" panose="020B0503020204020204" pitchFamily="34" charset="-122"/>
              </a:rPr>
              <a:t>loss</a:t>
            </a:r>
            <a:r>
              <a:rPr kumimoji="1" lang="zh-CN" altLang="en-US" sz="2000" dirty="0">
                <a:latin typeface="微软雅黑" panose="020B0503020204020204" pitchFamily="34" charset="-122"/>
                <a:ea typeface="微软雅黑" panose="020B0503020204020204" pitchFamily="34" charset="-122"/>
              </a:rPr>
              <a:t>的影响。</a:t>
            </a:r>
            <a:r>
              <a:rPr kumimoji="1" lang="zh-CN" altLang="en-US" sz="2000" dirty="0">
                <a:solidFill>
                  <a:srgbClr val="FF0000"/>
                </a:solidFill>
                <a:latin typeface="微软雅黑" panose="020B0503020204020204" pitchFamily="34" charset="-122"/>
                <a:ea typeface="微软雅黑" panose="020B0503020204020204" pitchFamily="34" charset="-122"/>
              </a:rPr>
              <a:t>学习率过大过小，</a:t>
            </a:r>
            <a:r>
              <a:rPr kumimoji="1" lang="en-US" altLang="zh-CN" sz="2000" dirty="0">
                <a:solidFill>
                  <a:srgbClr val="FF0000"/>
                </a:solidFill>
                <a:latin typeface="微软雅黑" panose="020B0503020204020204" pitchFamily="34" charset="-122"/>
                <a:ea typeface="微软雅黑" panose="020B0503020204020204" pitchFamily="34" charset="-122"/>
              </a:rPr>
              <a:t>loss</a:t>
            </a:r>
            <a:r>
              <a:rPr kumimoji="1" lang="zh-CN" altLang="en-US" sz="2000" dirty="0">
                <a:solidFill>
                  <a:srgbClr val="FF0000"/>
                </a:solidFill>
                <a:latin typeface="微软雅黑" panose="020B0503020204020204" pitchFamily="34" charset="-122"/>
                <a:ea typeface="微软雅黑" panose="020B0503020204020204" pitchFamily="34" charset="-122"/>
              </a:rPr>
              <a:t>都较高</a:t>
            </a:r>
            <a:r>
              <a:rPr kumimoji="1" lang="zh-CN" altLang="en-US" sz="2000" dirty="0">
                <a:latin typeface="微软雅黑" panose="020B0503020204020204" pitchFamily="34" charset="-122"/>
                <a:ea typeface="微软雅黑" panose="020B0503020204020204" pitchFamily="34" charset="-122"/>
              </a:rPr>
              <a:t>。过小的时候稳定，但是过大的时候震荡上升</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smtClean="0">
              <a:latin typeface="微软雅黑" panose="020B0503020204020204" pitchFamily="34" charset="-122"/>
              <a:ea typeface="微软雅黑" panose="020B0503020204020204" pitchFamily="34" charset="-122"/>
            </a:endParaRPr>
          </a:p>
          <a:p>
            <a:pPr>
              <a:lnSpc>
                <a:spcPts val="3000"/>
              </a:lnSpc>
              <a:buFont typeface="Wingdings" panose="05000000000000000000" pitchFamily="2" charset="2"/>
              <a:buChar char="ü"/>
            </a:pPr>
            <a:r>
              <a:rPr kumimoji="1" lang="zh-CN" altLang="en-US" sz="2000" dirty="0" smtClean="0">
                <a:latin typeface="微软雅黑" panose="020B0503020204020204" pitchFamily="34" charset="-122"/>
                <a:ea typeface="微软雅黑" panose="020B0503020204020204" pitchFamily="34" charset="-122"/>
              </a:rPr>
              <a:t>对于</a:t>
            </a:r>
            <a:r>
              <a:rPr kumimoji="1" lang="zh-CN" altLang="en-US" sz="2000" dirty="0">
                <a:latin typeface="微软雅黑" panose="020B0503020204020204" pitchFamily="34" charset="-122"/>
                <a:ea typeface="微软雅黑" panose="020B0503020204020204" pitchFamily="34" charset="-122"/>
              </a:rPr>
              <a:t>相同数据数量不同</a:t>
            </a:r>
            <a:r>
              <a:rPr kumimoji="1" lang="en-US" altLang="zh-CN" sz="2000" dirty="0">
                <a:latin typeface="微软雅黑" panose="020B0503020204020204" pitchFamily="34" charset="-122"/>
                <a:ea typeface="微软雅黑" panose="020B0503020204020204" pitchFamily="34" charset="-122"/>
              </a:rPr>
              <a:t>batch</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size</a:t>
            </a:r>
            <a:r>
              <a:rPr kumimoji="1" lang="zh-CN" altLang="en-US" sz="2000" dirty="0">
                <a:latin typeface="微软雅黑" panose="020B0503020204020204" pitchFamily="34" charset="-122"/>
                <a:ea typeface="微软雅黑" panose="020B0503020204020204" pitchFamily="34" charset="-122"/>
              </a:rPr>
              <a:t>的结果对比如右图。</a:t>
            </a:r>
            <a:r>
              <a:rPr kumimoji="1" lang="en-US" altLang="zh-CN" sz="2000" dirty="0">
                <a:latin typeface="微软雅黑" panose="020B0503020204020204" pitchFamily="34" charset="-122"/>
                <a:ea typeface="微软雅黑" panose="020B0503020204020204" pitchFamily="34" charset="-122"/>
              </a:rPr>
              <a:t>size</a:t>
            </a:r>
            <a:r>
              <a:rPr kumimoji="1" lang="zh-CN" altLang="en-US" sz="2000" dirty="0">
                <a:latin typeface="微软雅黑" panose="020B0503020204020204" pitchFamily="34" charset="-122"/>
                <a:ea typeface="微软雅黑" panose="020B0503020204020204" pitchFamily="34" charset="-122"/>
              </a:rPr>
              <a:t>较小的时候波动剧烈，</a:t>
            </a:r>
            <a:r>
              <a:rPr kumimoji="1" lang="en-US" altLang="zh-CN" sz="2000" dirty="0">
                <a:latin typeface="微软雅黑" panose="020B0503020204020204" pitchFamily="34" charset="-122"/>
                <a:ea typeface="微软雅黑" panose="020B0503020204020204" pitchFamily="34" charset="-122"/>
              </a:rPr>
              <a:t>size</a:t>
            </a:r>
            <a:r>
              <a:rPr kumimoji="1" lang="zh-CN" altLang="en-US" sz="2000" dirty="0">
                <a:latin typeface="微软雅黑" panose="020B0503020204020204" pitchFamily="34" charset="-122"/>
                <a:ea typeface="微软雅黑" panose="020B0503020204020204" pitchFamily="34" charset="-122"/>
              </a:rPr>
              <a:t>较大稳定。在</a:t>
            </a:r>
            <a:r>
              <a:rPr kumimoji="1" lang="en-US" altLang="zh-CN" sz="2000" dirty="0">
                <a:latin typeface="微软雅黑" panose="020B0503020204020204" pitchFamily="34" charset="-122"/>
                <a:ea typeface="微软雅黑" panose="020B0503020204020204" pitchFamily="34" charset="-122"/>
              </a:rPr>
              <a:t>100</a:t>
            </a:r>
            <a:r>
              <a:rPr kumimoji="1" lang="zh-CN" altLang="en-US" sz="2000" dirty="0">
                <a:latin typeface="微软雅黑" panose="020B0503020204020204" pitchFamily="34" charset="-122"/>
                <a:ea typeface="微软雅黑" panose="020B0503020204020204" pitchFamily="34" charset="-122"/>
              </a:rPr>
              <a:t>的时候取到最优值</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a:latin typeface="微软雅黑" panose="020B0503020204020204" pitchFamily="34" charset="-122"/>
              <a:ea typeface="微软雅黑" panose="020B0503020204020204" pitchFamily="34" charset="-122"/>
            </a:endParaRPr>
          </a:p>
          <a:p>
            <a:pPr>
              <a:lnSpc>
                <a:spcPts val="3000"/>
              </a:lnSpc>
              <a:buFont typeface="Wingdings" panose="05000000000000000000" pitchFamily="2" charset="2"/>
              <a:buChar char="ü"/>
            </a:pPr>
            <a:r>
              <a:rPr kumimoji="1" lang="zh-CN" altLang="en-US" sz="2000" dirty="0">
                <a:latin typeface="微软雅黑" panose="020B0503020204020204" pitchFamily="34" charset="-122"/>
                <a:ea typeface="微软雅黑" panose="020B0503020204020204" pitchFamily="34" charset="-122"/>
              </a:rPr>
              <a:t>最新的研究发现，</a:t>
            </a:r>
            <a:r>
              <a:rPr kumimoji="1" lang="zh-CN" altLang="en-US" sz="2000" dirty="0">
                <a:solidFill>
                  <a:srgbClr val="00B0F0"/>
                </a:solidFill>
                <a:latin typeface="微软雅黑" panose="020B0503020204020204" pitchFamily="34" charset="-122"/>
                <a:ea typeface="微软雅黑" panose="020B0503020204020204" pitchFamily="34" charset="-122"/>
              </a:rPr>
              <a:t>增大</a:t>
            </a:r>
            <a:r>
              <a:rPr kumimoji="1" lang="en-US" altLang="zh-CN" sz="2000" dirty="0">
                <a:solidFill>
                  <a:srgbClr val="00B0F0"/>
                </a:solidFill>
                <a:latin typeface="微软雅黑" panose="020B0503020204020204" pitchFamily="34" charset="-122"/>
                <a:ea typeface="微软雅黑" panose="020B0503020204020204" pitchFamily="34" charset="-122"/>
              </a:rPr>
              <a:t>batch</a:t>
            </a:r>
            <a:r>
              <a:rPr kumimoji="1" lang="zh-CN" altLang="en-US" sz="2000" dirty="0">
                <a:solidFill>
                  <a:srgbClr val="00B0F0"/>
                </a:solidFill>
                <a:latin typeface="微软雅黑" panose="020B0503020204020204" pitchFamily="34" charset="-122"/>
                <a:ea typeface="微软雅黑" panose="020B0503020204020204" pitchFamily="34" charset="-122"/>
              </a:rPr>
              <a:t> </a:t>
            </a:r>
            <a:r>
              <a:rPr kumimoji="1" lang="en-US" altLang="zh-CN" sz="2000" dirty="0">
                <a:solidFill>
                  <a:srgbClr val="00B0F0"/>
                </a:solidFill>
                <a:latin typeface="微软雅黑" panose="020B0503020204020204" pitchFamily="34" charset="-122"/>
                <a:ea typeface="微软雅黑" panose="020B0503020204020204" pitchFamily="34" charset="-122"/>
              </a:rPr>
              <a:t>size</a:t>
            </a:r>
            <a:r>
              <a:rPr kumimoji="1" lang="zh-CN" altLang="en-US" sz="2000" dirty="0">
                <a:solidFill>
                  <a:srgbClr val="00B0F0"/>
                </a:solidFill>
                <a:latin typeface="微软雅黑" panose="020B0503020204020204" pitchFamily="34" charset="-122"/>
                <a:ea typeface="微软雅黑" panose="020B0503020204020204" pitchFamily="34" charset="-122"/>
              </a:rPr>
              <a:t>是减小学习率另外一种替代策略</a:t>
            </a:r>
            <a:r>
              <a:rPr kumimoji="1" lang="zh-CN" altLang="en-US" sz="2000" dirty="0" smtClean="0">
                <a:latin typeface="微软雅黑" panose="020B0503020204020204" pitchFamily="34" charset="-122"/>
                <a:ea typeface="微软雅黑" panose="020B0503020204020204" pitchFamily="34" charset="-122"/>
              </a:rPr>
              <a:t>。</a:t>
            </a:r>
            <a:endParaRPr kumimoji="1" lang="en-US" altLang="zh-CN"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6026121" y="1529443"/>
            <a:ext cx="6014263" cy="4510697"/>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32139" y="437631"/>
            <a:ext cx="9605635" cy="701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a:solidFill>
                  <a:prstClr val="black"/>
                </a:solidFill>
                <a:latin typeface="微软雅黑" panose="020B0503020204020204" pitchFamily="34" charset="-122"/>
                <a:ea typeface="微软雅黑" panose="020B0503020204020204" pitchFamily="34" charset="-122"/>
                <a:cs typeface="+mn-cs"/>
              </a:rPr>
              <a:t>欠拟合与过拟合</a:t>
            </a:r>
          </a:p>
        </p:txBody>
      </p:sp>
      <p:sp>
        <p:nvSpPr>
          <p:cNvPr id="5" name="内容占位符 2"/>
          <p:cNvSpPr txBox="1"/>
          <p:nvPr/>
        </p:nvSpPr>
        <p:spPr>
          <a:xfrm>
            <a:off x="391206" y="1270002"/>
            <a:ext cx="5591402" cy="4573026"/>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000"/>
              </a:lnSpc>
              <a:buFont typeface="Wingdings" panose="05000000000000000000" pitchFamily="2" charset="2"/>
              <a:buChar char="Ø"/>
            </a:pPr>
            <a:r>
              <a:rPr kumimoji="1" lang="zh-CN" altLang="en-US" sz="2000" dirty="0" smtClean="0">
                <a:latin typeface="微软雅黑" panose="020B0503020204020204" pitchFamily="34" charset="-122"/>
                <a:ea typeface="微软雅黑" panose="020B0503020204020204" pitchFamily="34" charset="-122"/>
              </a:rPr>
              <a:t>如果一个模型在训练集上的误差很大，那么模型可能存在</a:t>
            </a:r>
            <a:r>
              <a:rPr kumimoji="1" lang="zh-CN" altLang="en-US" sz="2000" dirty="0" smtClean="0">
                <a:solidFill>
                  <a:srgbClr val="00B0F0"/>
                </a:solidFill>
                <a:latin typeface="微软雅黑" panose="020B0503020204020204" pitchFamily="34" charset="-122"/>
                <a:ea typeface="微软雅黑" panose="020B0503020204020204" pitchFamily="34" charset="-122"/>
              </a:rPr>
              <a:t>拟合能力不足</a:t>
            </a:r>
            <a:r>
              <a:rPr kumimoji="1" lang="zh-CN" altLang="en-US" sz="2000" dirty="0" smtClean="0">
                <a:latin typeface="微软雅黑" panose="020B0503020204020204" pitchFamily="34" charset="-122"/>
                <a:ea typeface="微软雅黑" panose="020B0503020204020204" pitchFamily="34" charset="-122"/>
              </a:rPr>
              <a:t>的问题，即模型不能拟合该问题，我们把这种情况叫做</a:t>
            </a:r>
            <a:r>
              <a:rPr kumimoji="1" lang="zh-CN" altLang="en-US" sz="2000" b="1" dirty="0" smtClean="0">
                <a:solidFill>
                  <a:srgbClr val="CC0099"/>
                </a:solidFill>
                <a:latin typeface="微软雅黑" panose="020B0503020204020204" pitchFamily="34" charset="-122"/>
                <a:ea typeface="微软雅黑" panose="020B0503020204020204" pitchFamily="34" charset="-122"/>
              </a:rPr>
              <a:t>欠拟合</a:t>
            </a:r>
            <a:r>
              <a:rPr kumimoji="1" lang="zh-CN" altLang="en-US" sz="2000" dirty="0" smtClean="0">
                <a:latin typeface="微软雅黑" panose="020B0503020204020204" pitchFamily="34" charset="-122"/>
                <a:ea typeface="微软雅黑" panose="020B0503020204020204" pitchFamily="34" charset="-122"/>
              </a:rPr>
              <a:t>，此时常用做法是</a:t>
            </a:r>
            <a:r>
              <a:rPr kumimoji="1" lang="zh-CN" altLang="en-US" sz="2000" dirty="0" smtClean="0">
                <a:solidFill>
                  <a:srgbClr val="FF0000"/>
                </a:solidFill>
                <a:latin typeface="微软雅黑" panose="020B0503020204020204" pitchFamily="34" charset="-122"/>
                <a:ea typeface="微软雅黑" panose="020B0503020204020204" pitchFamily="34" charset="-122"/>
              </a:rPr>
              <a:t>增加神经网络层数</a:t>
            </a:r>
            <a:r>
              <a:rPr kumimoji="1" lang="zh-CN" altLang="en-US" sz="2000" dirty="0" smtClean="0">
                <a:latin typeface="微软雅黑" panose="020B0503020204020204" pitchFamily="34" charset="-122"/>
                <a:ea typeface="微软雅黑" panose="020B0503020204020204" pitchFamily="34" charset="-122"/>
              </a:rPr>
              <a:t>，使神经网络变深，参数变多，神经网络的拟合能力便随着增强。</a:t>
            </a:r>
            <a:endParaRPr kumimoji="1" lang="en-US" altLang="zh-CN" sz="2000" dirty="0" smtClean="0">
              <a:latin typeface="微软雅黑" panose="020B0503020204020204" pitchFamily="34" charset="-122"/>
              <a:ea typeface="微软雅黑" panose="020B0503020204020204" pitchFamily="34" charset="-122"/>
            </a:endParaRPr>
          </a:p>
          <a:p>
            <a:pPr>
              <a:lnSpc>
                <a:spcPts val="3000"/>
              </a:lnSpc>
              <a:buFont typeface="Wingdings" panose="05000000000000000000" pitchFamily="2" charset="2"/>
              <a:buChar char="Ø"/>
            </a:pPr>
            <a:r>
              <a:rPr kumimoji="1" lang="zh-CN" altLang="en-US" sz="2000" dirty="0" smtClean="0">
                <a:latin typeface="微软雅黑" panose="020B0503020204020204" pitchFamily="34" charset="-122"/>
                <a:ea typeface="微软雅黑" panose="020B0503020204020204" pitchFamily="34" charset="-122"/>
              </a:rPr>
              <a:t>如果模型训练集误差逐步下降，并在一个比较小的区间继续震荡下降，此时模型的拟合能力足够，而我们要担心模型是否</a:t>
            </a:r>
            <a:r>
              <a:rPr kumimoji="1" lang="zh-CN" altLang="en-US" sz="2000" b="1" dirty="0" smtClean="0">
                <a:solidFill>
                  <a:srgbClr val="CC0099"/>
                </a:solidFill>
                <a:latin typeface="微软雅黑" panose="020B0503020204020204" pitchFamily="34" charset="-122"/>
                <a:ea typeface="微软雅黑" panose="020B0503020204020204" pitchFamily="34" charset="-122"/>
              </a:rPr>
              <a:t>过拟合</a:t>
            </a:r>
            <a:r>
              <a:rPr kumimoji="1" lang="zh-CN" altLang="en-US" sz="2000" dirty="0" smtClean="0">
                <a:latin typeface="微软雅黑" panose="020B0503020204020204" pitchFamily="34" charset="-122"/>
                <a:ea typeface="微软雅黑" panose="020B0503020204020204" pitchFamily="34" charset="-122"/>
              </a:rPr>
              <a:t>。过拟合的模型会在训练集保持较低的误差，但是泛化能力将会变弱。因此模型在测试集的误差将会先下降后上升，而此时的拐点将是我们想要的最优值。</a:t>
            </a:r>
            <a:endParaRPr kumimoji="1" lang="en-US" altLang="zh-CN" sz="2000" dirty="0" smtClean="0">
              <a:latin typeface="微软雅黑" panose="020B0503020204020204" pitchFamily="34" charset="-122"/>
              <a:ea typeface="微软雅黑" panose="020B0503020204020204" pitchFamily="34" charset="-122"/>
            </a:endParaRPr>
          </a:p>
          <a:p>
            <a:pPr>
              <a:lnSpc>
                <a:spcPts val="3000"/>
              </a:lnSpc>
              <a:buFont typeface="Wingdings" panose="05000000000000000000" pitchFamily="2" charset="2"/>
              <a:buChar char="ü"/>
            </a:pPr>
            <a:r>
              <a:rPr kumimoji="1" lang="zh-CN" altLang="en-US" sz="2000" dirty="0" smtClean="0">
                <a:latin typeface="微软雅黑" panose="020B0503020204020204" pitchFamily="34" charset="-122"/>
                <a:ea typeface="微软雅黑" panose="020B0503020204020204" pitchFamily="34" charset="-122"/>
              </a:rPr>
              <a:t>解决上述问题的方法：</a:t>
            </a:r>
            <a:r>
              <a:rPr kumimoji="1" lang="zh-CN" altLang="en-US" sz="2000" b="1" dirty="0" smtClean="0">
                <a:solidFill>
                  <a:srgbClr val="FF0000"/>
                </a:solidFill>
                <a:latin typeface="微软雅黑" panose="020B0503020204020204" pitchFamily="34" charset="-122"/>
                <a:ea typeface="微软雅黑" panose="020B0503020204020204" pitchFamily="34" charset="-122"/>
              </a:rPr>
              <a:t>正则化，</a:t>
            </a:r>
            <a:r>
              <a:rPr kumimoji="1" lang="en-US" altLang="zh-CN" sz="2000" b="1" dirty="0" smtClean="0">
                <a:solidFill>
                  <a:srgbClr val="FF0000"/>
                </a:solidFill>
                <a:latin typeface="微软雅黑" panose="020B0503020204020204" pitchFamily="34" charset="-122"/>
                <a:ea typeface="微软雅黑" panose="020B0503020204020204" pitchFamily="34" charset="-122"/>
              </a:rPr>
              <a:t>dropout</a:t>
            </a:r>
            <a:endParaRPr kumimoji="1"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6" name="内容占位符 4"/>
          <p:cNvPicPr>
            <a:picLocks noChangeAspect="1"/>
          </p:cNvPicPr>
          <p:nvPr/>
        </p:nvPicPr>
        <p:blipFill>
          <a:blip r:embed="rId2"/>
          <a:stretch>
            <a:fillRect/>
          </a:stretch>
        </p:blipFill>
        <p:spPr>
          <a:xfrm>
            <a:off x="6091905" y="1406994"/>
            <a:ext cx="6021910" cy="3834751"/>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6115" y="379390"/>
            <a:ext cx="6096000" cy="646331"/>
          </a:xfrm>
          <a:prstGeom prst="rect">
            <a:avLst/>
          </a:prstGeom>
        </p:spPr>
        <p:txBody>
          <a:bodyPr>
            <a:spAutoFit/>
          </a:bodyPr>
          <a:lstStyle/>
          <a:p>
            <a:r>
              <a:rPr kumimoji="1" lang="zh-CN" altLang="en-US" sz="3600" b="1" dirty="0" smtClean="0">
                <a:solidFill>
                  <a:prstClr val="black"/>
                </a:solidFill>
                <a:latin typeface="微软雅黑" panose="020B0503020204020204" pitchFamily="34" charset="-122"/>
                <a:ea typeface="微软雅黑" panose="020B0503020204020204" pitchFamily="34" charset="-122"/>
              </a:rPr>
              <a:t>防止过拟合</a:t>
            </a:r>
            <a:endParaRPr kumimoji="1" lang="zh-CN" altLang="en-US" dirty="0"/>
          </a:p>
        </p:txBody>
      </p:sp>
      <p:sp>
        <p:nvSpPr>
          <p:cNvPr id="3" name="内容占位符 2"/>
          <p:cNvSpPr txBox="1"/>
          <p:nvPr/>
        </p:nvSpPr>
        <p:spPr>
          <a:xfrm>
            <a:off x="532929" y="1213665"/>
            <a:ext cx="11504173" cy="17244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kumimoji="1" lang="zh-CN" altLang="en-US" sz="2000" dirty="0" smtClean="0">
                <a:solidFill>
                  <a:srgbClr val="CC0099"/>
                </a:solidFill>
                <a:latin typeface="微软雅黑" panose="020B0503020204020204" pitchFamily="34" charset="-122"/>
                <a:ea typeface="微软雅黑" panose="020B0503020204020204" pitchFamily="34" charset="-122"/>
              </a:rPr>
              <a:t>正则化：</a:t>
            </a:r>
            <a:r>
              <a:rPr kumimoji="1" lang="zh-CN" altLang="en-US" sz="2000" dirty="0" smtClean="0">
                <a:latin typeface="微软雅黑" panose="020B0503020204020204" pitchFamily="34" charset="-122"/>
                <a:ea typeface="微软雅黑" panose="020B0503020204020204" pitchFamily="34" charset="-122"/>
              </a:rPr>
              <a:t>在目标函数中加入参数的</a:t>
            </a:r>
            <a:r>
              <a:rPr kumimoji="1" lang="zh-CN" altLang="en-US" sz="2000" dirty="0" smtClean="0">
                <a:solidFill>
                  <a:srgbClr val="00B0F0"/>
                </a:solidFill>
                <a:latin typeface="微软雅黑" panose="020B0503020204020204" pitchFamily="34" charset="-122"/>
                <a:ea typeface="微软雅黑" panose="020B0503020204020204" pitchFamily="34" charset="-122"/>
              </a:rPr>
              <a:t>二范数</a:t>
            </a:r>
            <a:r>
              <a:rPr kumimoji="1" lang="zh-CN" altLang="en-US" sz="2000" dirty="0" smtClean="0">
                <a:latin typeface="微软雅黑" panose="020B0503020204020204" pitchFamily="34" charset="-122"/>
                <a:ea typeface="微软雅黑" panose="020B0503020204020204" pitchFamily="34" charset="-122"/>
              </a:rPr>
              <a:t>，以最小化参数的二范数的方法来约束参数的大小，期望参数取值</a:t>
            </a:r>
            <a:r>
              <a:rPr kumimoji="1" lang="zh-CN" altLang="en-US" sz="2000" dirty="0" smtClean="0">
                <a:solidFill>
                  <a:srgbClr val="00B0F0"/>
                </a:solidFill>
                <a:latin typeface="微软雅黑" panose="020B0503020204020204" pitchFamily="34" charset="-122"/>
                <a:ea typeface="微软雅黑" panose="020B0503020204020204" pitchFamily="34" charset="-122"/>
              </a:rPr>
              <a:t>尽可能靠近</a:t>
            </a:r>
            <a:r>
              <a:rPr kumimoji="1" lang="en-US" altLang="zh-CN" sz="2000" dirty="0" smtClean="0">
                <a:solidFill>
                  <a:srgbClr val="00B0F0"/>
                </a:solidFill>
                <a:latin typeface="微软雅黑" panose="020B0503020204020204" pitchFamily="34" charset="-122"/>
                <a:ea typeface="微软雅黑" panose="020B0503020204020204" pitchFamily="34" charset="-122"/>
              </a:rPr>
              <a:t>0</a:t>
            </a:r>
            <a:r>
              <a:rPr kumimoji="1" lang="zh-CN" altLang="en-US" sz="2000" dirty="0" smtClean="0">
                <a:latin typeface="微软雅黑" panose="020B0503020204020204" pitchFamily="34" charset="-122"/>
                <a:ea typeface="微软雅黑" panose="020B0503020204020204" pitchFamily="34" charset="-122"/>
              </a:rPr>
              <a:t>。下图展示了正则化项的</a:t>
            </a:r>
            <a:r>
              <a:rPr kumimoji="1" lang="zh-CN" altLang="en-US" sz="2000" dirty="0" smtClean="0">
                <a:solidFill>
                  <a:srgbClr val="00B0F0"/>
                </a:solidFill>
                <a:latin typeface="微软雅黑" panose="020B0503020204020204" pitchFamily="34" charset="-122"/>
                <a:ea typeface="微软雅黑" panose="020B0503020204020204" pitchFamily="34" charset="-122"/>
              </a:rPr>
              <a:t>权重</a:t>
            </a:r>
            <a:r>
              <a:rPr kumimoji="1" lang="en-US" altLang="zh-CN" sz="2000" dirty="0" smtClean="0">
                <a:solidFill>
                  <a:srgbClr val="00B0F0"/>
                </a:solidFill>
                <a:latin typeface="微软雅黑" panose="020B0503020204020204" pitchFamily="34" charset="-122"/>
                <a:ea typeface="微软雅黑" panose="020B0503020204020204" pitchFamily="34" charset="-122"/>
              </a:rPr>
              <a:t>weight</a:t>
            </a:r>
            <a:r>
              <a:rPr kumimoji="1" lang="zh-CN" altLang="en-US" sz="2000" dirty="0" smtClean="0">
                <a:solidFill>
                  <a:srgbClr val="00B0F0"/>
                </a:solidFill>
                <a:latin typeface="微软雅黑" panose="020B0503020204020204" pitchFamily="34" charset="-122"/>
                <a:ea typeface="微软雅黑" panose="020B0503020204020204" pitchFamily="34" charset="-122"/>
              </a:rPr>
              <a:t> </a:t>
            </a:r>
            <a:r>
              <a:rPr kumimoji="1" lang="en-US" altLang="zh-CN" sz="2000" dirty="0" smtClean="0">
                <a:solidFill>
                  <a:srgbClr val="00B0F0"/>
                </a:solidFill>
                <a:latin typeface="微软雅黑" panose="020B0503020204020204" pitchFamily="34" charset="-122"/>
                <a:ea typeface="微软雅黑" panose="020B0503020204020204" pitchFamily="34" charset="-122"/>
              </a:rPr>
              <a:t>decay</a:t>
            </a:r>
            <a:r>
              <a:rPr kumimoji="1" lang="zh-CN" altLang="en-US" sz="2000" dirty="0" smtClean="0">
                <a:latin typeface="微软雅黑" panose="020B0503020204020204" pitchFamily="34" charset="-122"/>
                <a:ea typeface="微软雅黑" panose="020B0503020204020204" pitchFamily="34" charset="-122"/>
              </a:rPr>
              <a:t>在</a:t>
            </a:r>
            <a:r>
              <a:rPr kumimoji="1" lang="en-US" altLang="zh-CN" sz="2000" dirty="0" err="1" smtClean="0">
                <a:latin typeface="微软雅黑" panose="020B0503020204020204" pitchFamily="34" charset="-122"/>
                <a:ea typeface="微软雅黑" panose="020B0503020204020204" pitchFamily="34" charset="-122"/>
              </a:rPr>
              <a:t>Cifar</a:t>
            </a:r>
            <a:r>
              <a:rPr kumimoji="1" lang="zh-CN" altLang="en-US" sz="2000" dirty="0" smtClean="0">
                <a:latin typeface="微软雅黑" panose="020B0503020204020204" pitchFamily="34" charset="-122"/>
                <a:ea typeface="微软雅黑" panose="020B0503020204020204" pitchFamily="34" charset="-122"/>
              </a:rPr>
              <a:t>数据集对准确率的影响。</a:t>
            </a:r>
            <a:endParaRPr kumimoji="1" lang="en-US" altLang="zh-CN" sz="2000" dirty="0" smtClean="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kumimoji="1" lang="en-US" altLang="zh-CN" sz="2000" dirty="0">
                <a:solidFill>
                  <a:srgbClr val="CC0099"/>
                </a:solidFill>
                <a:latin typeface="微软雅黑" panose="020B0503020204020204" pitchFamily="34" charset="-122"/>
                <a:ea typeface="微软雅黑" panose="020B0503020204020204" pitchFamily="34" charset="-122"/>
              </a:rPr>
              <a:t>dropout</a:t>
            </a:r>
            <a:r>
              <a:rPr kumimoji="1" lang="zh-CN" altLang="en-US" sz="2000" dirty="0">
                <a:solidFill>
                  <a:srgbClr val="CC0099"/>
                </a:solidFill>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模型以一定概率随机丢弃隐含节点的值，置为</a:t>
            </a:r>
            <a:r>
              <a:rPr kumimoji="1" lang="en-US" altLang="zh-CN" sz="2000" dirty="0">
                <a:latin typeface="微软雅黑" panose="020B0503020204020204" pitchFamily="34" charset="-122"/>
                <a:ea typeface="微软雅黑" panose="020B0503020204020204" pitchFamily="34" charset="-122"/>
              </a:rPr>
              <a:t>0</a:t>
            </a:r>
            <a:r>
              <a:rPr kumimoji="1" lang="zh-CN" altLang="en-US" sz="2000" dirty="0">
                <a:latin typeface="微软雅黑" panose="020B0503020204020204" pitchFamily="34" charset="-122"/>
                <a:ea typeface="微软雅黑" panose="020B0503020204020204" pitchFamily="34" charset="-122"/>
              </a:rPr>
              <a:t>。</a:t>
            </a:r>
            <a:r>
              <a:rPr kumimoji="1" lang="zh-CN" altLang="en-US" sz="2000" dirty="0" smtClean="0">
                <a:solidFill>
                  <a:srgbClr val="00B0F0"/>
                </a:solidFill>
                <a:latin typeface="微软雅黑" panose="020B0503020204020204" pitchFamily="34" charset="-122"/>
                <a:ea typeface="微软雅黑" panose="020B0503020204020204" pitchFamily="34" charset="-122"/>
              </a:rPr>
              <a:t>一般丢弃概率</a:t>
            </a:r>
            <a:r>
              <a:rPr kumimoji="1" lang="zh-CN" altLang="en-US" sz="2000" dirty="0">
                <a:solidFill>
                  <a:srgbClr val="00B0F0"/>
                </a:solidFill>
                <a:latin typeface="微软雅黑" panose="020B0503020204020204" pitchFamily="34" charset="-122"/>
                <a:ea typeface="微软雅黑" panose="020B0503020204020204" pitchFamily="34" charset="-122"/>
              </a:rPr>
              <a:t>取</a:t>
            </a:r>
            <a:r>
              <a:rPr kumimoji="1" lang="en-US" altLang="zh-CN" sz="2000" dirty="0" smtClean="0">
                <a:solidFill>
                  <a:srgbClr val="00B0F0"/>
                </a:solidFill>
                <a:latin typeface="微软雅黑" panose="020B0503020204020204" pitchFamily="34" charset="-122"/>
                <a:ea typeface="微软雅黑" panose="020B0503020204020204" pitchFamily="34" charset="-122"/>
              </a:rPr>
              <a:t>0.5</a:t>
            </a:r>
            <a:r>
              <a:rPr kumimoji="1" lang="zh-CN" altLang="en-US" sz="2000" dirty="0" smtClean="0">
                <a:latin typeface="微软雅黑" panose="020B0503020204020204" pitchFamily="34" charset="-122"/>
                <a:ea typeface="微软雅黑" panose="020B0503020204020204" pitchFamily="34" charset="-122"/>
              </a:rPr>
              <a:t>。</a:t>
            </a:r>
            <a:endParaRPr kumimoji="1" lang="zh-CN" altLang="en-US" sz="2000" dirty="0">
              <a:latin typeface="微软雅黑" panose="020B0503020204020204" pitchFamily="34" charset="-122"/>
              <a:ea typeface="微软雅黑" panose="020B0503020204020204" pitchFamily="34" charset="-122"/>
            </a:endParaRPr>
          </a:p>
        </p:txBody>
      </p:sp>
      <p:pic>
        <p:nvPicPr>
          <p:cNvPr id="4" name="内容占位符 5"/>
          <p:cNvPicPr>
            <a:picLocks noChangeAspect="1"/>
          </p:cNvPicPr>
          <p:nvPr/>
        </p:nvPicPr>
        <p:blipFill>
          <a:blip r:embed="rId3"/>
          <a:stretch>
            <a:fillRect/>
          </a:stretch>
        </p:blipFill>
        <p:spPr>
          <a:xfrm>
            <a:off x="2111055" y="2711320"/>
            <a:ext cx="7302766" cy="414668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4771" y="346445"/>
            <a:ext cx="6096000" cy="646331"/>
          </a:xfrm>
          <a:prstGeom prst="rect">
            <a:avLst/>
          </a:prstGeom>
        </p:spPr>
        <p:txBody>
          <a:bodyPr>
            <a:spAutoFit/>
          </a:bodyPr>
          <a:lstStyle/>
          <a:p>
            <a:r>
              <a:rPr kumimoji="1" lang="zh-CN" altLang="en-US" sz="3600" b="1" dirty="0" smtClean="0">
                <a:solidFill>
                  <a:prstClr val="black"/>
                </a:solidFill>
                <a:latin typeface="微软雅黑" panose="020B0503020204020204" pitchFamily="34" charset="-122"/>
                <a:ea typeface="微软雅黑" panose="020B0503020204020204" pitchFamily="34" charset="-122"/>
              </a:rPr>
              <a:t>调参进阶</a:t>
            </a:r>
            <a:endParaRPr kumimoji="1" lang="zh-CN" altLang="en-US" dirty="0"/>
          </a:p>
        </p:txBody>
      </p:sp>
      <p:sp>
        <p:nvSpPr>
          <p:cNvPr id="3" name="内容占位符 2"/>
          <p:cNvSpPr txBox="1"/>
          <p:nvPr/>
        </p:nvSpPr>
        <p:spPr>
          <a:xfrm>
            <a:off x="382761" y="1560078"/>
            <a:ext cx="5356599" cy="43610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000"/>
              </a:lnSpc>
              <a:buFont typeface="Wingdings" panose="05000000000000000000" pitchFamily="2" charset="2"/>
              <a:buChar char="ü"/>
            </a:pPr>
            <a:r>
              <a:rPr kumimoji="1" lang="zh-CN" altLang="en-US" sz="1800" dirty="0" smtClean="0">
                <a:latin typeface="微软雅黑" panose="020B0503020204020204" pitchFamily="34" charset="-122"/>
                <a:ea typeface="微软雅黑" panose="020B0503020204020204" pitchFamily="34" charset="-122"/>
              </a:rPr>
              <a:t>好的</a:t>
            </a:r>
            <a:r>
              <a:rPr kumimoji="1" lang="zh-CN" altLang="en-US" sz="1800" dirty="0" smtClean="0">
                <a:solidFill>
                  <a:srgbClr val="CC0099"/>
                </a:solidFill>
                <a:latin typeface="微软雅黑" panose="020B0503020204020204" pitchFamily="34" charset="-122"/>
                <a:ea typeface="微软雅黑" panose="020B0503020204020204" pitchFamily="34" charset="-122"/>
              </a:rPr>
              <a:t>参数初始化策略会让你事半功倍</a:t>
            </a:r>
            <a:r>
              <a:rPr kumimoji="1" lang="zh-CN" altLang="en-US" sz="1800" dirty="0" smtClean="0">
                <a:latin typeface="微软雅黑" panose="020B0503020204020204" pitchFamily="34" charset="-122"/>
                <a:ea typeface="微软雅黑" panose="020B0503020204020204" pitchFamily="34" charset="-122"/>
              </a:rPr>
              <a:t>，常用的有</a:t>
            </a:r>
            <a:r>
              <a:rPr kumimoji="1" lang="zh-CN" altLang="en-US" sz="1800" dirty="0" smtClean="0">
                <a:solidFill>
                  <a:srgbClr val="00B0F0"/>
                </a:solidFill>
                <a:latin typeface="微软雅黑" panose="020B0503020204020204" pitchFamily="34" charset="-122"/>
                <a:ea typeface="微软雅黑" panose="020B0503020204020204" pitchFamily="34" charset="-122"/>
              </a:rPr>
              <a:t>高斯初始化，正交初始化，迁移学习</a:t>
            </a:r>
            <a:r>
              <a:rPr lang="zh-CN" altLang="en-US" sz="1800" dirty="0" smtClean="0">
                <a:latin typeface="微软雅黑" panose="020B0503020204020204" pitchFamily="34" charset="-122"/>
                <a:ea typeface="微软雅黑" panose="020B0503020204020204" pitchFamily="34" charset="-122"/>
              </a:rPr>
              <a:t>等。</a:t>
            </a:r>
            <a:endParaRPr kumimoji="1" lang="en-US" altLang="zh-CN" sz="1800" dirty="0" smtClean="0">
              <a:latin typeface="微软雅黑" panose="020B0503020204020204" pitchFamily="34" charset="-122"/>
              <a:ea typeface="微软雅黑" panose="020B0503020204020204" pitchFamily="34" charset="-122"/>
            </a:endParaRPr>
          </a:p>
          <a:p>
            <a:pPr>
              <a:lnSpc>
                <a:spcPts val="3000"/>
              </a:lnSpc>
              <a:buFont typeface="Wingdings" panose="05000000000000000000" pitchFamily="2" charset="2"/>
              <a:buChar char="ü"/>
            </a:pPr>
            <a:r>
              <a:rPr kumimoji="1" lang="zh-CN" altLang="en-US" sz="1800" dirty="0" smtClean="0">
                <a:latin typeface="微软雅黑" panose="020B0503020204020204" pitchFamily="34" charset="-122"/>
                <a:ea typeface="微软雅黑" panose="020B0503020204020204" pitchFamily="34" charset="-122"/>
              </a:rPr>
              <a:t>由于参数初始化不同，持续减小的学习率可能导致模型收敛到一个较差的局部最优解（</a:t>
            </a:r>
            <a:r>
              <a:rPr kumimoji="1" lang="en-US" altLang="zh-CN" sz="1800" dirty="0" smtClean="0">
                <a:latin typeface="微软雅黑" panose="020B0503020204020204" pitchFamily="34" charset="-122"/>
                <a:ea typeface="微软雅黑" panose="020B0503020204020204" pitchFamily="34" charset="-122"/>
              </a:rPr>
              <a:t>Normal</a:t>
            </a:r>
            <a:r>
              <a:rPr kumimoji="1" lang="zh-CN" altLang="en-US" sz="1800" dirty="0" smtClean="0">
                <a:latin typeface="微软雅黑" panose="020B0503020204020204" pitchFamily="34" charset="-122"/>
                <a:ea typeface="微软雅黑" panose="020B0503020204020204" pitchFamily="34" charset="-122"/>
              </a:rPr>
              <a:t>），这时候我们需要跳出该局部最优解。我们以某一周期扩大学习率的取值，形成歪倒松树状的学习率取值（</a:t>
            </a:r>
            <a:r>
              <a:rPr kumimoji="1" lang="en-US" altLang="zh-CN" sz="1800" dirty="0" err="1" smtClean="0">
                <a:latin typeface="微软雅黑" panose="020B0503020204020204" pitchFamily="34" charset="-122"/>
                <a:ea typeface="微软雅黑" panose="020B0503020204020204" pitchFamily="34" charset="-122"/>
              </a:rPr>
              <a:t>ChrisTree</a:t>
            </a:r>
            <a:r>
              <a:rPr kumimoji="1" lang="zh-CN" altLang="en-US" sz="1800" dirty="0" smtClean="0">
                <a:latin typeface="微软雅黑" panose="020B0503020204020204" pitchFamily="34" charset="-122"/>
                <a:ea typeface="微软雅黑" panose="020B0503020204020204" pitchFamily="34" charset="-122"/>
              </a:rPr>
              <a:t>），如右图。</a:t>
            </a:r>
            <a:endParaRPr kumimoji="1" lang="en-US" altLang="zh-CN" sz="1800" dirty="0" smtClean="0">
              <a:latin typeface="微软雅黑" panose="020B0503020204020204" pitchFamily="34" charset="-122"/>
              <a:ea typeface="微软雅黑" panose="020B0503020204020204" pitchFamily="34" charset="-122"/>
            </a:endParaRPr>
          </a:p>
          <a:p>
            <a:pPr>
              <a:lnSpc>
                <a:spcPts val="3000"/>
              </a:lnSpc>
              <a:buFont typeface="Wingdings" panose="05000000000000000000" pitchFamily="2" charset="2"/>
              <a:buChar char="ü"/>
            </a:pPr>
            <a:r>
              <a:rPr kumimoji="1" lang="zh-CN" altLang="en-US" sz="1800" dirty="0" smtClean="0">
                <a:latin typeface="微软雅黑" panose="020B0503020204020204" pitchFamily="34" charset="-122"/>
                <a:ea typeface="微软雅黑" panose="020B0503020204020204" pitchFamily="34" charset="-122"/>
              </a:rPr>
              <a:t>随着网络层数的加深，梯度在最底层可能特别小，且小于正则化项提供的梯度，这时候我们可以</a:t>
            </a:r>
            <a:r>
              <a:rPr kumimoji="1" lang="zh-CN" altLang="en-US" sz="1800" b="1" dirty="0" smtClean="0">
                <a:solidFill>
                  <a:srgbClr val="FF0000"/>
                </a:solidFill>
                <a:latin typeface="微软雅黑" panose="020B0503020204020204" pitchFamily="34" charset="-122"/>
                <a:ea typeface="微软雅黑" panose="020B0503020204020204" pitchFamily="34" charset="-122"/>
              </a:rPr>
              <a:t>对每层参数单独设置其正则化权重</a:t>
            </a:r>
            <a:r>
              <a:rPr kumimoji="1" lang="en-US" altLang="zh-CN" sz="1800" b="1" dirty="0" smtClean="0">
                <a:solidFill>
                  <a:srgbClr val="FF0000"/>
                </a:solidFill>
                <a:latin typeface="微软雅黑" panose="020B0503020204020204" pitchFamily="34" charset="-122"/>
                <a:ea typeface="微软雅黑" panose="020B0503020204020204" pitchFamily="34" charset="-122"/>
              </a:rPr>
              <a:t>weight</a:t>
            </a:r>
            <a:r>
              <a:rPr kumimoji="1" lang="zh-CN" altLang="en-US" sz="1800" b="1" dirty="0" smtClean="0">
                <a:solidFill>
                  <a:srgbClr val="FF0000"/>
                </a:solidFill>
                <a:latin typeface="微软雅黑" panose="020B0503020204020204" pitchFamily="34" charset="-122"/>
                <a:ea typeface="微软雅黑" panose="020B0503020204020204" pitchFamily="34" charset="-122"/>
              </a:rPr>
              <a:t> </a:t>
            </a:r>
            <a:r>
              <a:rPr kumimoji="1" lang="en-US" altLang="zh-CN" sz="1800" b="1" dirty="0" smtClean="0">
                <a:solidFill>
                  <a:srgbClr val="FF0000"/>
                </a:solidFill>
                <a:latin typeface="微软雅黑" panose="020B0503020204020204" pitchFamily="34" charset="-122"/>
                <a:ea typeface="微软雅黑" panose="020B0503020204020204" pitchFamily="34" charset="-122"/>
              </a:rPr>
              <a:t>decay</a:t>
            </a:r>
            <a:r>
              <a:rPr kumimoji="1" lang="zh-CN" altLang="en-US" sz="1800" dirty="0" smtClean="0">
                <a:latin typeface="微软雅黑" panose="020B0503020204020204" pitchFamily="34" charset="-122"/>
                <a:ea typeface="微软雅黑" panose="020B0503020204020204" pitchFamily="34" charset="-122"/>
              </a:rPr>
              <a:t>。</a:t>
            </a:r>
            <a:endParaRPr kumimoji="1" lang="en-US" altLang="zh-CN" sz="1800" dirty="0" smtClean="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9165" y="1526915"/>
            <a:ext cx="5854700" cy="439420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18211" y="400051"/>
            <a:ext cx="272096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课程实践</a:t>
            </a:r>
          </a:p>
        </p:txBody>
      </p:sp>
      <p:sp>
        <p:nvSpPr>
          <p:cNvPr id="15" name="圆角矩形 14"/>
          <p:cNvSpPr/>
          <p:nvPr/>
        </p:nvSpPr>
        <p:spPr>
          <a:xfrm>
            <a:off x="3698543" y="2707630"/>
            <a:ext cx="4544705"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实践：</a:t>
            </a:r>
            <a:r>
              <a:rPr lang="zh-CN" altLang="en-US" sz="2800" dirty="0">
                <a:solidFill>
                  <a:schemeClr val="tx1"/>
                </a:solidFill>
                <a:latin typeface="微软雅黑" panose="020B0503020204020204" pitchFamily="34" charset="-122"/>
                <a:ea typeface="微软雅黑" panose="020B0503020204020204" pitchFamily="34" charset="-122"/>
              </a:rPr>
              <a:t>机器翻译</a:t>
            </a:r>
          </a:p>
        </p:txBody>
      </p:sp>
    </p:spTree>
    <p:extLst>
      <p:ext uri="{BB962C8B-B14F-4D97-AF65-F5344CB8AC3E}">
        <p14:creationId xmlns:p14="http://schemas.microsoft.com/office/powerpoint/2010/main" val="843478259"/>
      </p:ext>
    </p:extLst>
  </p:cSld>
  <p:clrMapOvr>
    <a:masterClrMapping/>
  </p:clrMapOvr>
  <p:transition spd="med">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87223" y="400051"/>
            <a:ext cx="6570712"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感谢聆听</a:t>
            </a:r>
            <a:endParaRPr lang="zh-CN" altLang="en-US" sz="3600" b="1" dirty="0">
              <a:latin typeface="微软雅黑" panose="020B0503020204020204" pitchFamily="34" charset="-122"/>
              <a:ea typeface="微软雅黑" panose="020B0503020204020204" pitchFamily="34" charset="-122"/>
            </a:endParaRPr>
          </a:p>
        </p:txBody>
      </p:sp>
      <p:pic>
        <p:nvPicPr>
          <p:cNvPr id="8" name="Picture 3" descr="C:\Users\Fire\AppData\Local\Microsoft\Windows\Temporary Internet Files\Content.IE5\GNBL4RG2\MC900356213[1].wmf"/>
          <p:cNvPicPr>
            <a:picLocks noChangeAspect="1" noChangeArrowheads="1"/>
          </p:cNvPicPr>
          <p:nvPr/>
        </p:nvPicPr>
        <p:blipFill>
          <a:blip r:embed="rId3"/>
          <a:srcRect/>
          <a:stretch>
            <a:fillRect/>
          </a:stretch>
        </p:blipFill>
        <p:spPr bwMode="auto">
          <a:xfrm>
            <a:off x="2442342" y="2217375"/>
            <a:ext cx="2000264" cy="2517030"/>
          </a:xfrm>
          <a:prstGeom prst="rect">
            <a:avLst/>
          </a:prstGeom>
          <a:noFill/>
        </p:spPr>
      </p:pic>
      <p:sp>
        <p:nvSpPr>
          <p:cNvPr id="5" name="圆角矩形 4"/>
          <p:cNvSpPr/>
          <p:nvPr/>
        </p:nvSpPr>
        <p:spPr>
          <a:xfrm>
            <a:off x="5720373" y="2788185"/>
            <a:ext cx="4439920" cy="1375410"/>
          </a:xfrm>
          <a:prstGeom prst="roundRect">
            <a:avLst/>
          </a:prstGeom>
          <a:solidFill>
            <a:srgbClr val="F2FFF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200" dirty="0" smtClean="0">
                <a:latin typeface="微软雅黑" panose="020B0503020204020204" pitchFamily="34" charset="-122"/>
                <a:ea typeface="微软雅黑" panose="020B0503020204020204" pitchFamily="34" charset="-122"/>
                <a:sym typeface="+mn-ea"/>
              </a:rPr>
              <a:t>有什么问题吗？</a:t>
            </a:r>
            <a:endParaRPr kumimoji="1" lang="zh-CN" altLang="en-US" sz="2400" b="1" dirty="0">
              <a:solidFill>
                <a:srgbClr val="FF3300"/>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dir="cw">
                                      <p:cBhvr override="childStyle">
                                        <p:cTn id="6" dur="200" fill="hold"/>
                                        <p:tgtEl>
                                          <p:spTgt spid="8"/>
                                        </p:tgtEl>
                                        <p:attrNameLst>
                                          <p:attrName>style.color</p:attrName>
                                        </p:attrNameLst>
                                      </p:cBhvr>
                                      <p:to>
                                        <a:schemeClr val="bg1"/>
                                      </p:to>
                                    </p:animClr>
                                    <p:animClr clrSpc="rgb" dir="cw">
                                      <p:cBhvr>
                                        <p:cTn id="7" dur="200" fill="hold"/>
                                        <p:tgtEl>
                                          <p:spTgt spid="8"/>
                                        </p:tgtEl>
                                        <p:attrNameLst>
                                          <p:attrName>fillcolor</p:attrName>
                                        </p:attrNameLst>
                                      </p:cBhvr>
                                      <p:to>
                                        <a:schemeClr val="bg1"/>
                                      </p:to>
                                    </p:animClr>
                                    <p:set>
                                      <p:cBhvr>
                                        <p:cTn id="8" dur="200" fill="hold"/>
                                        <p:tgtEl>
                                          <p:spTgt spid="8"/>
                                        </p:tgtEl>
                                        <p:attrNameLst>
                                          <p:attrName>fill.type</p:attrName>
                                        </p:attrNameLst>
                                      </p:cBhvr>
                                      <p:to>
                                        <p:strVal val="solid"/>
                                      </p:to>
                                    </p:set>
                                    <p:set>
                                      <p:cBhvr>
                                        <p:cTn id="9" dur="200" fill="hold"/>
                                        <p:tgtEl>
                                          <p:spTgt spid="8"/>
                                        </p:tgtEl>
                                        <p:attrNameLst>
                                          <p:attrName>fill.on</p:attrName>
                                        </p:attrNameLst>
                                      </p:cBhvr>
                                      <p:to>
                                        <p:strVal val="true"/>
                                      </p:to>
                                    </p:set>
                                    <p:animRot by="120000">
                                      <p:cBhvr>
                                        <p:cTn id="10" dur="200" fill="hold">
                                          <p:stCondLst>
                                            <p:cond delay="0"/>
                                          </p:stCondLst>
                                        </p:cTn>
                                        <p:tgtEl>
                                          <p:spTgt spid="8"/>
                                        </p:tgtEl>
                                        <p:attrNameLst>
                                          <p:attrName>r</p:attrName>
                                        </p:attrNameLst>
                                      </p:cBhvr>
                                    </p:animRot>
                                    <p:animRot by="-240000">
                                      <p:cBhvr>
                                        <p:cTn id="11" dur="400" fill="hold">
                                          <p:stCondLst>
                                            <p:cond delay="400"/>
                                          </p:stCondLst>
                                        </p:cTn>
                                        <p:tgtEl>
                                          <p:spTgt spid="8"/>
                                        </p:tgtEl>
                                        <p:attrNameLst>
                                          <p:attrName>r</p:attrName>
                                        </p:attrNameLst>
                                      </p:cBhvr>
                                    </p:animRot>
                                    <p:animRot by="240000">
                                      <p:cBhvr>
                                        <p:cTn id="12" dur="400" fill="hold">
                                          <p:stCondLst>
                                            <p:cond delay="800"/>
                                          </p:stCondLst>
                                        </p:cTn>
                                        <p:tgtEl>
                                          <p:spTgt spid="8"/>
                                        </p:tgtEl>
                                        <p:attrNameLst>
                                          <p:attrName>r</p:attrName>
                                        </p:attrNameLst>
                                      </p:cBhvr>
                                    </p:animRot>
                                    <p:animRot by="-240000">
                                      <p:cBhvr>
                                        <p:cTn id="13" dur="400" fill="hold">
                                          <p:stCondLst>
                                            <p:cond delay="1200"/>
                                          </p:stCondLst>
                                        </p:cTn>
                                        <p:tgtEl>
                                          <p:spTgt spid="8"/>
                                        </p:tgtEl>
                                        <p:attrNameLst>
                                          <p:attrName>r</p:attrName>
                                        </p:attrNameLst>
                                      </p:cBhvr>
                                    </p:animRot>
                                    <p:animRot by="120000">
                                      <p:cBhvr>
                                        <p:cTn id="14" dur="400" fill="hold">
                                          <p:stCondLst>
                                            <p:cond delay="16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1685</TotalTime>
  <Words>6773</Words>
  <Application>Microsoft Office PowerPoint</Application>
  <PresentationFormat>宽屏</PresentationFormat>
  <Paragraphs>771</Paragraphs>
  <Slides>95</Slides>
  <Notes>38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111" baseType="lpstr">
      <vt:lpstr>DejaVu Sans</vt:lpstr>
      <vt:lpstr>Gulim</vt:lpstr>
      <vt:lpstr>microsoft yahei</vt:lpstr>
      <vt:lpstr>黑体</vt:lpstr>
      <vt:lpstr>黑体-简</vt:lpstr>
      <vt:lpstr>宋体</vt:lpstr>
      <vt:lpstr>微软雅黑</vt:lpstr>
      <vt:lpstr>Arial</vt:lpstr>
      <vt:lpstr>Calibri</vt:lpstr>
      <vt:lpstr>Calibri Light</vt:lpstr>
      <vt:lpstr>Cambria Math</vt:lpstr>
      <vt:lpstr>Mangal</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terms:created xsi:type="dcterms:W3CDTF">2018-09-09T14:30:00Z</dcterms:created>
  <dcterms:modified xsi:type="dcterms:W3CDTF">2019-06-27T11:41:41Z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2052-11.1.0.8412</vt:lpwstr>
  </property>
</Properties>
</file>